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8" r:id="rId2"/>
    <p:sldId id="261" r:id="rId3"/>
    <p:sldId id="263" r:id="rId4"/>
    <p:sldId id="262" r:id="rId5"/>
    <p:sldId id="257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00"/>
    <a:srgbClr val="008000"/>
    <a:srgbClr val="1BC7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60"/>
  </p:normalViewPr>
  <p:slideViewPr>
    <p:cSldViewPr>
      <p:cViewPr varScale="1">
        <p:scale>
          <a:sx n="70" d="100"/>
          <a:sy n="70" d="100"/>
        </p:scale>
        <p:origin x="15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anose="02030602050306030303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anose="02030602050306030303" pitchFamily="18" charset="0"/>
              </a:defRPr>
            </a:lvl1pPr>
          </a:lstStyle>
          <a:p>
            <a:fld id="{671541BB-B3EB-4D82-B3EE-F9678869BCE8}" type="datetimeFigureOut">
              <a:rPr lang="ar-SA"/>
              <a:pPr/>
              <a:t>04/03/1437</a:t>
            </a:fld>
            <a:endParaRPr lang="en-GB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anose="02030602050306030303" pitchFamily="18" charset="0"/>
              </a:defRPr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anose="02030602050306030303" pitchFamily="18" charset="0"/>
              </a:defRPr>
            </a:lvl1pPr>
          </a:lstStyle>
          <a:p>
            <a:fld id="{679FF3C9-5628-4E17-A206-B787C8E333F4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169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22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C8299-DBDC-4389-A435-7801BDAE9143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 algn="r">
              <a:defRPr sz="1200">
                <a:solidFill>
                  <a:srgbClr val="D1EAEE"/>
                </a:solidFill>
                <a:cs typeface="Arial" panose="020B0604020202020204" pitchFamily="34" charset="0"/>
              </a:defRPr>
            </a:lvl1pPr>
          </a:lstStyle>
          <a:p>
            <a:fld id="{F3353B43-00E8-4CDB-A252-81D6027DB36C}" type="slidenum">
              <a:rPr lang="ar-SA"/>
              <a:pPr/>
              <a:t>‹#›</a:t>
            </a:fld>
            <a:endParaRPr lang="en-US">
              <a:cs typeface="2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832594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C18A0-F076-4A03-8F1D-544405F22C1F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46B14-B740-48C1-8419-89954B3BEB9D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87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B8836-0E19-40CF-8C4F-344B1AFB7930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93517-0394-4C19-AC02-44C2316495EE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5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A6B6C-3F1D-4A97-9597-D613694D9097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49239-9785-4919-BA82-E5388EDE20B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23630-C280-4E16-9F13-CB91D6E37322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 algn="r">
              <a:defRPr sz="1200">
                <a:solidFill>
                  <a:srgbClr val="D1EAEE"/>
                </a:solidFill>
                <a:cs typeface="Arial" panose="020B0604020202020204" pitchFamily="34" charset="0"/>
              </a:defRPr>
            </a:lvl1pPr>
          </a:lstStyle>
          <a:p>
            <a:fld id="{FA1D55B0-A391-49C2-AD8F-6891DE36C8FB}" type="slidenum">
              <a:rPr lang="ar-SA"/>
              <a:pPr/>
              <a:t>‹#›</a:t>
            </a:fld>
            <a:endParaRPr lang="en-US">
              <a:cs typeface="2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463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1D08-C085-46BB-B7B5-50017A1776BF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FD8D8-F68B-459C-BB3D-740A678DB5A0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5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E8F9-7D1F-4BDC-81A9-229BB8B74F49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44CA2-9010-4871-BA5E-5F859198430B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0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7BBC5-8B63-4813-B02B-3981B890D2CB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CDAA1-350F-40CD-912E-B8EF75B3C71E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1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399AF-7311-4553-80C3-5D91AB6C71E3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C0B72-5248-46C2-94A5-338C639E09BD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272B6-C810-4F09-A8F7-CF2F5770B3AA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D2FD9-5ACE-403F-BC22-A748E0DAA575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3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3AB39-41CC-4D4A-BA15-C7A2048B15D6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 algn="r">
              <a:defRPr sz="1200">
                <a:solidFill>
                  <a:srgbClr val="045C75"/>
                </a:solidFill>
                <a:cs typeface="Arial" panose="020B0604020202020204" pitchFamily="34" charset="0"/>
              </a:defRPr>
            </a:lvl1pPr>
          </a:lstStyle>
          <a:p>
            <a:fld id="{B7E1DF1E-4993-4733-8E9D-F82514BBAFD0}" type="slidenum">
              <a:rPr lang="ar-SA"/>
              <a:pPr/>
              <a:t>‹#›</a:t>
            </a:fld>
            <a:endParaRPr lang="en-US">
              <a:cs typeface="2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394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50000"/>
            <a:lum bright="-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86540B-D8A0-414C-B79D-5A7AE99165B2}" type="datetime1">
              <a:rPr lang="en-US"/>
              <a:pPr>
                <a:defRPr/>
              </a:pPr>
              <a:t>12/15/2015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72450" y="6308725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bg1"/>
                </a:solidFill>
                <a:latin typeface="Constantia" panose="02030602050306030303" pitchFamily="18" charset="0"/>
                <a:cs typeface="2 Titr" pitchFamily="2" charset="-78"/>
              </a:defRPr>
            </a:lvl1pPr>
          </a:lstStyle>
          <a:p>
            <a:fld id="{F16FC66D-5515-4DB5-A5FD-BBA230B42E3C}" type="slidenum">
              <a:rPr lang="ar-SA"/>
              <a:pPr/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3" r:id="rId2"/>
    <p:sldLayoutId id="2147483732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33" r:id="rId9"/>
    <p:sldLayoutId id="2147483729" r:id="rId10"/>
    <p:sldLayoutId id="2147483730" r:id="rId11"/>
  </p:sldLayoutIdLst>
  <p:transition spd="slow">
    <p:newsflash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en.wikipedia.org/wiki/Plantae" TargetMode="External"/><Relationship Id="rId7" Type="http://schemas.openxmlformats.org/officeDocument/2006/relationships/hyperlink" Target="http://en.wikipedia.org/wiki/Carolus_Linnaeus" TargetMode="External"/><Relationship Id="rId2" Type="http://schemas.openxmlformats.org/officeDocument/2006/relationships/hyperlink" Target="http://en.wikipedia.org/wiki/Biological_classific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Ericaceae" TargetMode="External"/><Relationship Id="rId5" Type="http://schemas.openxmlformats.org/officeDocument/2006/relationships/hyperlink" Target="http://en.wikipedia.org/wiki/Ericales" TargetMode="External"/><Relationship Id="rId4" Type="http://schemas.openxmlformats.org/officeDocument/2006/relationships/hyperlink" Target="http://en.wikipedia.org/wiki/Angiosperm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71B5-B861-4A44-9484-28C6A177A217}" type="slidenum">
              <a:rPr lang="ar-SA"/>
              <a:pPr/>
              <a:t>1</a:t>
            </a:fld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23850" y="4292600"/>
            <a:ext cx="84963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a-IR" sz="5000">
                <a:cs typeface="2 Titr" pitchFamily="2" charset="-78"/>
              </a:rPr>
              <a:t>بسم الله الرحمن الرحیم</a:t>
            </a:r>
            <a:endParaRPr lang="en-GB" sz="5000">
              <a:cs typeface="2 Titr" pitchFamily="2" charset="-78"/>
            </a:endParaRPr>
          </a:p>
        </p:txBody>
      </p:sp>
      <p:sp>
        <p:nvSpPr>
          <p:cNvPr id="4" name="Footer Placeholder 6"/>
          <p:cNvSpPr>
            <a:spLocks noGrp="1"/>
          </p:cNvSpPr>
          <p:nvPr/>
        </p:nvSpPr>
        <p:spPr bwMode="auto">
          <a:xfrm>
            <a:off x="6444208" y="61976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golsaran.com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291A1-5426-4E71-AA1A-870E6881300B}" type="slidenum">
              <a:rPr lang="ar-SA"/>
              <a:pPr/>
              <a:t>10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229600" cy="114300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sz="4000" b="1" i="1" u="sng" smtClean="0">
                <a:solidFill>
                  <a:schemeClr val="hlink"/>
                </a:solidFill>
                <a:ea typeface="Majalla UI"/>
                <a:cs typeface="2 Titr" pitchFamily="2" charset="-78"/>
              </a:rPr>
              <a:t>نتیجه گیری</a:t>
            </a:r>
            <a:r>
              <a:rPr lang="fa-IR" sz="4500" b="1" smtClean="0">
                <a:solidFill>
                  <a:srgbClr val="FF0000"/>
                </a:solidFill>
                <a:ea typeface="Majalla UI"/>
                <a:cs typeface="2 Titr" pitchFamily="2" charset="-78"/>
              </a:rPr>
              <a:t> </a:t>
            </a:r>
            <a:r>
              <a:rPr lang="en-US" sz="4500" smtClean="0">
                <a:solidFill>
                  <a:srgbClr val="FF0000"/>
                </a:solidFill>
                <a:ea typeface="Majalla UI"/>
                <a:cs typeface="2 Titr" pitchFamily="2" charset="-78"/>
              </a:rPr>
              <a:t/>
            </a:r>
            <a:br>
              <a:rPr lang="en-US" sz="4500" smtClean="0">
                <a:solidFill>
                  <a:srgbClr val="FF0000"/>
                </a:solidFill>
                <a:ea typeface="Majalla UI"/>
                <a:cs typeface="2 Titr" pitchFamily="2" charset="-78"/>
              </a:rPr>
            </a:br>
            <a:endParaRPr lang="en-US" sz="4500" smtClean="0">
              <a:solidFill>
                <a:srgbClr val="FF0000"/>
              </a:solidFill>
              <a:ea typeface="Majalla UI"/>
              <a:cs typeface="2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 rtl="1">
              <a:lnSpc>
                <a:spcPct val="80000"/>
              </a:lnSpc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fa-IR" b="1" dirty="0" smtClean="0">
                <a:latin typeface="Calibri" panose="020F0502020204030204" pitchFamily="34" charset="0"/>
                <a:cs typeface="2 Zar" pitchFamily="2" charset="-78"/>
              </a:rPr>
              <a:t>افزایش در میزان نیتروژن در محلول غذایی</a:t>
            </a:r>
            <a:r>
              <a:rPr lang="en-US" b="1" dirty="0" smtClean="0">
                <a:latin typeface="Calibri" panose="020F0502020204030204" pitchFamily="34" charset="0"/>
                <a:cs typeface="2 Zar" pitchFamily="2" charset="-78"/>
              </a:rPr>
              <a:t>(from 60 to 180 mg dm3)</a:t>
            </a:r>
            <a:r>
              <a:rPr lang="fa-IR" b="1" dirty="0" smtClean="0">
                <a:latin typeface="Calibri" panose="020F0502020204030204" pitchFamily="34" charset="0"/>
                <a:cs typeface="2 Zar" pitchFamily="2" charset="-78"/>
              </a:rPr>
              <a:t> رشد رویشی رودودندرون ها را در سیستم گردشی بسته  تحریک کرد .</a:t>
            </a:r>
          </a:p>
          <a:p>
            <a:pPr marL="514350" indent="-514350" algn="just" rtl="1">
              <a:lnSpc>
                <a:spcPct val="80000"/>
              </a:lnSpc>
              <a:buClr>
                <a:srgbClr val="C00000"/>
              </a:buClr>
              <a:buSzPct val="130000"/>
              <a:buFont typeface="Wingdings 2" panose="05020102010507070707" pitchFamily="18" charset="2"/>
              <a:buNone/>
            </a:pPr>
            <a:endParaRPr lang="fa-IR" b="1" dirty="0" smtClean="0">
              <a:latin typeface="Calibri" panose="020F0502020204030204" pitchFamily="34" charset="0"/>
              <a:cs typeface="2 Zar" pitchFamily="2" charset="-78"/>
            </a:endParaRPr>
          </a:p>
          <a:p>
            <a:pPr marL="514350" indent="-514350" algn="just" rtl="1">
              <a:lnSpc>
                <a:spcPct val="80000"/>
              </a:lnSpc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fa-IR" b="1" dirty="0" smtClean="0">
                <a:latin typeface="Calibri" panose="020F0502020204030204" pitchFamily="34" charset="0"/>
                <a:cs typeface="2 Zar" pitchFamily="2" charset="-78"/>
              </a:rPr>
              <a:t> سطوح فسفر و پتاسیم تاثیر بسیار کم و یا تاثیری بر روی رشد رویشی نداشت. آغازش جوانه گل در رقم </a:t>
            </a:r>
            <a:r>
              <a:rPr lang="en-US" b="1" dirty="0" smtClean="0">
                <a:latin typeface="Calibri" panose="020F0502020204030204" pitchFamily="34" charset="0"/>
                <a:cs typeface="2 Zar" pitchFamily="2" charset="-78"/>
              </a:rPr>
              <a:t>‘</a:t>
            </a:r>
            <a:r>
              <a:rPr lang="en-US" b="1" dirty="0" err="1" smtClean="0">
                <a:latin typeface="Calibri" panose="020F0502020204030204" pitchFamily="34" charset="0"/>
                <a:cs typeface="2 Zar" pitchFamily="2" charset="-78"/>
              </a:rPr>
              <a:t>Blurettia</a:t>
            </a:r>
            <a:r>
              <a:rPr lang="en-US" b="1" dirty="0" smtClean="0">
                <a:latin typeface="Calibri" panose="020F0502020204030204" pitchFamily="34" charset="0"/>
                <a:cs typeface="2 Zar" pitchFamily="2" charset="-78"/>
              </a:rPr>
              <a:t>’</a:t>
            </a:r>
            <a:r>
              <a:rPr lang="fa-IR" b="1" dirty="0" smtClean="0">
                <a:latin typeface="Calibri" panose="020F0502020204030204" pitchFamily="34" charset="0"/>
                <a:cs typeface="2 Zar" pitchFamily="2" charset="-78"/>
              </a:rPr>
              <a:t> توسط سطوح بالای نیتروژن مطلوب بود در حالیکه در رقم </a:t>
            </a:r>
            <a:r>
              <a:rPr lang="en-US" b="1" dirty="0" smtClean="0">
                <a:latin typeface="Calibri" panose="020F0502020204030204" pitchFamily="34" charset="0"/>
                <a:cs typeface="2 Zar" pitchFamily="2" charset="-78"/>
              </a:rPr>
              <a:t>‘Percy Wiseman’</a:t>
            </a:r>
            <a:r>
              <a:rPr lang="fa-IR" b="1" dirty="0" smtClean="0">
                <a:latin typeface="Calibri" panose="020F0502020204030204" pitchFamily="34" charset="0"/>
                <a:cs typeface="2 Zar" pitchFamily="2" charset="-78"/>
              </a:rPr>
              <a:t> توسط افزایش میزان پتاسیم در محلول غذایی .</a:t>
            </a:r>
          </a:p>
          <a:p>
            <a:pPr marL="514350" indent="-514350" algn="just" rtl="1">
              <a:lnSpc>
                <a:spcPct val="80000"/>
              </a:lnSpc>
              <a:buClr>
                <a:srgbClr val="C00000"/>
              </a:buClr>
              <a:buSzPct val="130000"/>
              <a:buFont typeface="Wingdings 2" panose="05020102010507070707" pitchFamily="18" charset="2"/>
              <a:buBlip>
                <a:blip r:embed="rId2"/>
              </a:buBlip>
            </a:pPr>
            <a:endParaRPr lang="fa-IR" b="1" dirty="0" smtClean="0">
              <a:latin typeface="Calibri" panose="020F0502020204030204" pitchFamily="34" charset="0"/>
              <a:cs typeface="2 Zar" pitchFamily="2" charset="-78"/>
            </a:endParaRPr>
          </a:p>
          <a:p>
            <a:pPr marL="514350" indent="-514350" algn="just" rtl="1">
              <a:lnSpc>
                <a:spcPct val="80000"/>
              </a:lnSpc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fa-IR" b="1" dirty="0" smtClean="0">
                <a:latin typeface="Calibri" panose="020F0502020204030204" pitchFamily="34" charset="0"/>
                <a:cs typeface="2 Zar" pitchFamily="2" charset="-78"/>
              </a:rPr>
              <a:t>سطح فسفر تاثیری بر تشکیل جوانه گل در هیچ کدام از ارقام زمانی که میزان نیتروژن در محلول </a:t>
            </a:r>
            <a:r>
              <a:rPr lang="en-US" b="1" dirty="0" smtClean="0">
                <a:latin typeface="Calibri" panose="020F0502020204030204" pitchFamily="34" charset="0"/>
                <a:cs typeface="2 Zar" pitchFamily="2" charset="-78"/>
              </a:rPr>
              <a:t>120 mg dm3</a:t>
            </a:r>
            <a:r>
              <a:rPr lang="fa-IR" b="1" dirty="0" smtClean="0">
                <a:latin typeface="Calibri" panose="020F0502020204030204" pitchFamily="34" charset="0"/>
                <a:cs typeface="2 Zar" pitchFamily="2" charset="-78"/>
              </a:rPr>
              <a:t> بود، نداشت.</a:t>
            </a:r>
            <a:endParaRPr lang="en-US" b="1" dirty="0" smtClean="0">
              <a:latin typeface="Calibri" panose="020F0502020204030204" pitchFamily="34" charset="0"/>
              <a:cs typeface="2 Zar" pitchFamily="2" charset="-78"/>
            </a:endParaRPr>
          </a:p>
          <a:p>
            <a:pPr marL="514350" indent="-514350" algn="just" rtl="1">
              <a:lnSpc>
                <a:spcPct val="80000"/>
              </a:lnSpc>
              <a:buClr>
                <a:srgbClr val="C00000"/>
              </a:buClr>
              <a:buSzPct val="130000"/>
              <a:buFont typeface="Calibri" panose="020F0502020204030204" pitchFamily="34" charset="0"/>
              <a:buAutoNum type="arabicPeriod"/>
            </a:pPr>
            <a:endParaRPr lang="fa-IR" sz="2200" dirty="0" smtClean="0">
              <a:ea typeface="Majalla UI"/>
            </a:endParaRPr>
          </a:p>
          <a:p>
            <a:pPr marL="514350" indent="-514350" algn="just" rtl="1">
              <a:lnSpc>
                <a:spcPct val="80000"/>
              </a:lnSpc>
              <a:buClr>
                <a:srgbClr val="C00000"/>
              </a:buClr>
              <a:buSzPct val="130000"/>
              <a:buFont typeface="Calibri" panose="020F0502020204030204" pitchFamily="34" charset="0"/>
              <a:buAutoNum type="arabicPeriod"/>
            </a:pPr>
            <a:endParaRPr lang="fa-IR" sz="2200" dirty="0" smtClean="0">
              <a:ea typeface="Majalla UI"/>
            </a:endParaRPr>
          </a:p>
          <a:p>
            <a:pPr marL="514350" indent="-514350" rtl="1">
              <a:lnSpc>
                <a:spcPct val="80000"/>
              </a:lnSpc>
            </a:pPr>
            <a:r>
              <a:rPr lang="en-US" sz="2200" dirty="0" smtClean="0"/>
              <a:t> </a:t>
            </a:r>
          </a:p>
          <a:p>
            <a:pPr marL="514350" indent="-514350" algn="just" rtl="1">
              <a:lnSpc>
                <a:spcPct val="80000"/>
              </a:lnSpc>
              <a:buClr>
                <a:srgbClr val="C00000"/>
              </a:buClr>
              <a:buSzPct val="130000"/>
              <a:buFont typeface="Calibri" panose="020F0502020204030204" pitchFamily="34" charset="0"/>
              <a:buAutoNum type="arabicPeriod"/>
            </a:pPr>
            <a:endParaRPr lang="en-US" sz="2200" dirty="0" smtClean="0"/>
          </a:p>
          <a:p>
            <a:pPr marL="514350" indent="-514350" algn="just" rtl="1">
              <a:lnSpc>
                <a:spcPct val="80000"/>
              </a:lnSpc>
              <a:buClr>
                <a:srgbClr val="C00000"/>
              </a:buClr>
              <a:buSzPct val="130000"/>
              <a:buFont typeface="Calibri" panose="020F0502020204030204" pitchFamily="34" charset="0"/>
              <a:buAutoNum type="arabicPeriod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6"/>
          <p:cNvSpPr>
            <a:spLocks noGrp="1"/>
          </p:cNvSpPr>
          <p:nvPr/>
        </p:nvSpPr>
        <p:spPr bwMode="auto">
          <a:xfrm>
            <a:off x="6444208" y="61976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golsaran.com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9D72-6E2D-4E19-A290-38106707C5CF}" type="slidenum">
              <a:rPr lang="ar-SA"/>
              <a:pPr/>
              <a:t>2</a:t>
            </a:fld>
            <a:endParaRPr lang="en-US"/>
          </a:p>
        </p:txBody>
      </p:sp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928688" y="1428750"/>
            <a:ext cx="7500937" cy="463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rtl="1"/>
            <a:r>
              <a:rPr lang="fa-IR" sz="2800" b="1" i="1">
                <a:ea typeface="Majalla UI"/>
                <a:cs typeface="2 Zar" pitchFamily="2" charset="-78"/>
              </a:rPr>
              <a:t>تاثیر مواد غذایی بر روی رشد و تشکیل جوانه گل رودودندرون کاشته شده</a:t>
            </a:r>
            <a:r>
              <a:rPr lang="en-US" sz="2800" b="1" i="1">
                <a:ea typeface="Majalla UI"/>
                <a:cs typeface="2 Zar" pitchFamily="2" charset="-78"/>
              </a:rPr>
              <a:t> </a:t>
            </a:r>
            <a:r>
              <a:rPr lang="fa-IR" sz="2800" b="1" i="1">
                <a:ea typeface="Majalla UI"/>
                <a:cs typeface="2 Zar" pitchFamily="2" charset="-78"/>
              </a:rPr>
              <a:t>روی بسترهای جوی و پشته ای</a:t>
            </a:r>
            <a:endParaRPr lang="en-US" sz="2800" b="1" i="1">
              <a:cs typeface="2 Zar" pitchFamily="2" charset="-78"/>
            </a:endParaRPr>
          </a:p>
          <a:p>
            <a:pPr algn="ctr" rtl="1"/>
            <a:endParaRPr lang="en-US" sz="2800" b="1"/>
          </a:p>
          <a:p>
            <a:endParaRPr lang="en-US">
              <a:solidFill>
                <a:srgbClr val="FFFF00"/>
              </a:solidFill>
            </a:endParaRPr>
          </a:p>
          <a:p>
            <a:pPr algn="ctr"/>
            <a:r>
              <a:rPr 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Michał Bielenin, BoŜena Matysiak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Nursery and Seed Production of Ornamental Plants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Institute of Pomology and Floriculture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Pomologiczna 18, 96-100 Skierniewice, Poland</a:t>
            </a:r>
            <a:r>
              <a:rPr 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( 2001- 2002 )</a:t>
            </a:r>
            <a:endParaRPr lang="pl-PL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mbielen@insad.pl</a:t>
            </a:r>
          </a:p>
        </p:txBody>
      </p:sp>
      <p:sp>
        <p:nvSpPr>
          <p:cNvPr id="4" name="Footer Placeholder 6"/>
          <p:cNvSpPr>
            <a:spLocks noGrp="1"/>
          </p:cNvSpPr>
          <p:nvPr/>
        </p:nvSpPr>
        <p:spPr bwMode="auto">
          <a:xfrm>
            <a:off x="6444208" y="61976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golsaran.com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14755-BC27-4CA6-9D7A-902FCB628EA0}" type="slidenum">
              <a:rPr lang="ar-SA"/>
              <a:pPr/>
              <a:t>3</a:t>
            </a:fld>
            <a:endParaRPr lang="en-US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4000" b="1" i="1" u="sng" smtClean="0">
                <a:solidFill>
                  <a:schemeClr val="hlink"/>
                </a:solidFill>
                <a:cs typeface="2 Titr" pitchFamily="2" charset="-78"/>
              </a:rPr>
              <a:t>معرفی</a:t>
            </a:r>
            <a:endParaRPr lang="en-US" sz="4000" b="1" i="1" u="sng" smtClean="0">
              <a:solidFill>
                <a:schemeClr val="hlink"/>
              </a:solidFill>
              <a:cs typeface="2 Titr" pitchFamily="2" charset="-78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23850" y="3644900"/>
            <a:ext cx="8229600" cy="4389438"/>
          </a:xfrm>
        </p:spPr>
        <p:txBody>
          <a:bodyPr/>
          <a:lstStyle/>
          <a:p>
            <a:endParaRPr lang="en-US" smtClean="0"/>
          </a:p>
          <a:p>
            <a:r>
              <a:rPr lang="en-US" smtClean="0">
                <a:hlinkClick r:id="rId2" action="ppaction://hlinkfile" tooltip="Biological classification"/>
              </a:rPr>
              <a:t>Scientific</a:t>
            </a:r>
            <a:r>
              <a:rPr lang="en-US" smtClean="0">
                <a:solidFill>
                  <a:srgbClr val="FF0000"/>
                </a:solidFill>
                <a:hlinkClick r:id="rId2" action="ppaction://hlinkfile" tooltip="Biological classification"/>
              </a:rPr>
              <a:t> </a:t>
            </a:r>
            <a:r>
              <a:rPr lang="en-US" smtClean="0">
                <a:solidFill>
                  <a:srgbClr val="002060"/>
                </a:solidFill>
                <a:hlinkClick r:id="rId2" action="ppaction://hlinkfile" tooltip="Biological classification"/>
              </a:rPr>
              <a:t>classification</a:t>
            </a:r>
            <a:r>
              <a:rPr lang="en-US" smtClean="0">
                <a:solidFill>
                  <a:srgbClr val="002060"/>
                </a:solidFill>
              </a:rPr>
              <a:t> </a:t>
            </a:r>
            <a:endParaRPr lang="fa-IR" i="1" smtClean="0">
              <a:solidFill>
                <a:srgbClr val="002060"/>
              </a:solidFill>
              <a:ea typeface="Majalla UI"/>
            </a:endParaRPr>
          </a:p>
          <a:p>
            <a:r>
              <a:rPr lang="en-US" smtClean="0">
                <a:solidFill>
                  <a:srgbClr val="002060"/>
                </a:solidFill>
              </a:rPr>
              <a:t>Kingdom: </a:t>
            </a:r>
            <a:r>
              <a:rPr lang="en-US" smtClean="0">
                <a:solidFill>
                  <a:srgbClr val="002060"/>
                </a:solidFill>
                <a:hlinkClick r:id="rId3" action="ppaction://hlinkfile" tooltip="Plantae"/>
              </a:rPr>
              <a:t>Plantae</a:t>
            </a:r>
            <a:r>
              <a:rPr lang="en-US" smtClean="0">
                <a:solidFill>
                  <a:srgbClr val="002060"/>
                </a:solidFill>
              </a:rPr>
              <a:t/>
            </a:r>
            <a:br>
              <a:rPr lang="en-US" smtClean="0">
                <a:solidFill>
                  <a:srgbClr val="002060"/>
                </a:solidFill>
              </a:rPr>
            </a:br>
            <a:r>
              <a:rPr lang="en-US" smtClean="0">
                <a:solidFill>
                  <a:srgbClr val="002060"/>
                </a:solidFill>
              </a:rPr>
              <a:t>(unranked): </a:t>
            </a:r>
            <a:r>
              <a:rPr lang="en-US" smtClean="0">
                <a:solidFill>
                  <a:srgbClr val="002060"/>
                </a:solidFill>
                <a:hlinkClick r:id="rId4" action="ppaction://hlinkfile" tooltip="Angiosperms"/>
              </a:rPr>
              <a:t>Angiosperms</a:t>
            </a:r>
            <a:r>
              <a:rPr lang="en-US" smtClean="0">
                <a:solidFill>
                  <a:srgbClr val="002060"/>
                </a:solidFill>
              </a:rPr>
              <a:t/>
            </a:r>
            <a:br>
              <a:rPr lang="en-US" smtClean="0">
                <a:solidFill>
                  <a:srgbClr val="002060"/>
                </a:solidFill>
              </a:rPr>
            </a:br>
            <a:r>
              <a:rPr lang="en-US" smtClean="0">
                <a:solidFill>
                  <a:srgbClr val="002060"/>
                </a:solidFill>
              </a:rPr>
              <a:t>Order: </a:t>
            </a:r>
            <a:r>
              <a:rPr lang="en-US" smtClean="0">
                <a:solidFill>
                  <a:srgbClr val="002060"/>
                </a:solidFill>
                <a:hlinkClick r:id="rId5" action="ppaction://hlinkfile" tooltip="Ericales"/>
              </a:rPr>
              <a:t>Ericales</a:t>
            </a:r>
            <a:r>
              <a:rPr lang="en-US" smtClean="0">
                <a:solidFill>
                  <a:srgbClr val="002060"/>
                </a:solidFill>
              </a:rPr>
              <a:t/>
            </a:r>
            <a:br>
              <a:rPr lang="en-US" smtClean="0">
                <a:solidFill>
                  <a:srgbClr val="002060"/>
                </a:solidFill>
              </a:rPr>
            </a:br>
            <a:r>
              <a:rPr lang="en-US" smtClean="0">
                <a:solidFill>
                  <a:srgbClr val="002060"/>
                </a:solidFill>
              </a:rPr>
              <a:t>Family: </a:t>
            </a:r>
            <a:r>
              <a:rPr lang="en-US" smtClean="0">
                <a:solidFill>
                  <a:srgbClr val="002060"/>
                </a:solidFill>
                <a:hlinkClick r:id="rId6" action="ppaction://hlinkfile" tooltip="Ericaceae"/>
              </a:rPr>
              <a:t>Ericaceae</a:t>
            </a:r>
            <a:r>
              <a:rPr lang="en-US" smtClean="0">
                <a:solidFill>
                  <a:srgbClr val="002060"/>
                </a:solidFill>
              </a:rPr>
              <a:t/>
            </a:r>
            <a:br>
              <a:rPr lang="en-US" smtClean="0">
                <a:solidFill>
                  <a:srgbClr val="002060"/>
                </a:solidFill>
              </a:rPr>
            </a:br>
            <a:r>
              <a:rPr lang="en-US" smtClean="0">
                <a:solidFill>
                  <a:srgbClr val="002060"/>
                </a:solidFill>
              </a:rPr>
              <a:t>Genus: </a:t>
            </a:r>
            <a:r>
              <a:rPr lang="en-US" b="1" i="1" smtClean="0">
                <a:solidFill>
                  <a:srgbClr val="002060"/>
                </a:solidFill>
              </a:rPr>
              <a:t>Rhododendron</a:t>
            </a:r>
            <a:r>
              <a:rPr lang="fa-IR" b="1" i="1" smtClean="0">
                <a:solidFill>
                  <a:srgbClr val="002060"/>
                </a:solidFill>
                <a:ea typeface="Majalla UI"/>
              </a:rPr>
              <a:t> </a:t>
            </a:r>
            <a:r>
              <a:rPr lang="en-US" b="1" i="1" smtClean="0">
                <a:solidFill>
                  <a:srgbClr val="002060"/>
                </a:solidFill>
                <a:hlinkClick r:id="rId7" action="ppaction://hlinkfile" tooltip="Carolus Linnaeus"/>
              </a:rPr>
              <a:t>L</a:t>
            </a:r>
            <a:r>
              <a:rPr lang="en-US" smtClean="0">
                <a:hlinkClick r:id="rId7" action="ppaction://hlinkfile" tooltip="Carolus Linnaeus"/>
              </a:rPr>
              <a:t>.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pic>
        <p:nvPicPr>
          <p:cNvPr id="7172" name="Picture 3" descr="180px-Rhododendron-by-eiffel-public-domain-20040617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8" y="714375"/>
            <a:ext cx="630555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6"/>
          <p:cNvSpPr>
            <a:spLocks noGrp="1"/>
          </p:cNvSpPr>
          <p:nvPr/>
        </p:nvSpPr>
        <p:spPr bwMode="auto">
          <a:xfrm>
            <a:off x="6444208" y="61976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golsaran.com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0A25-5217-4D4C-9918-536B66C6026F}" type="slidenum">
              <a:rPr lang="ar-SA"/>
              <a:pPr/>
              <a:t>4</a:t>
            </a:fld>
            <a:endParaRPr lang="en-US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143000"/>
          </a:xfrm>
        </p:spPr>
        <p:txBody>
          <a:bodyPr/>
          <a:lstStyle/>
          <a:p>
            <a:pPr algn="ctr" rtl="1"/>
            <a:r>
              <a:rPr lang="fa-IR" sz="4000" b="1" i="1" u="sng" smtClean="0">
                <a:solidFill>
                  <a:schemeClr val="hlink"/>
                </a:solidFill>
                <a:cs typeface="2 Titr" pitchFamily="2" charset="-78"/>
              </a:rPr>
              <a:t>مقدمه</a:t>
            </a:r>
            <a:endParaRPr lang="en-US" sz="4000" b="1" i="1" u="sng" smtClean="0">
              <a:solidFill>
                <a:schemeClr val="hlink"/>
              </a:solidFill>
              <a:cs typeface="2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1643063"/>
            <a:ext cx="8643937" cy="5214937"/>
          </a:xfrm>
        </p:spPr>
        <p:txBody>
          <a:bodyPr>
            <a:normAutofit/>
          </a:bodyPr>
          <a:lstStyle/>
          <a:p>
            <a:pPr algn="just" rtl="1"/>
            <a:r>
              <a:rPr lang="fa-IR" b="1" smtClean="0">
                <a:latin typeface="Calibri" panose="020F0502020204030204" pitchFamily="34" charset="0"/>
                <a:ea typeface="Majalla UI"/>
                <a:cs typeface="2 Zar" pitchFamily="2" charset="-78"/>
              </a:rPr>
              <a:t>کودآبیاری یعنی آبیاری گیاهان همراه با چرخش محلول غذایی که در تولید رودودندرون در سراسر جهان بسیار رایج شده است</a:t>
            </a:r>
            <a:r>
              <a:rPr lang="en-US" b="1" smtClean="0">
                <a:latin typeface="Calibri" panose="020F0502020204030204" pitchFamily="34" charset="0"/>
                <a:ea typeface="Majalla UI"/>
                <a:cs typeface="2 Zar" pitchFamily="2" charset="-78"/>
              </a:rPr>
              <a:t> .</a:t>
            </a:r>
          </a:p>
          <a:p>
            <a:pPr algn="just" rtl="1"/>
            <a:r>
              <a:rPr lang="fa-IR" b="1" smtClean="0">
                <a:latin typeface="Calibri" panose="020F0502020204030204" pitchFamily="34" charset="0"/>
                <a:ea typeface="Majalla UI"/>
                <a:cs typeface="2 Zar" pitchFamily="2" charset="-78"/>
              </a:rPr>
              <a:t> فواید اصلی این روش آبیاری عبارتند از:</a:t>
            </a:r>
          </a:p>
          <a:p>
            <a:pPr algn="just" rtl="1"/>
            <a:r>
              <a:rPr lang="fa-IR" b="1" smtClean="0">
                <a:latin typeface="Calibri" panose="020F0502020204030204" pitchFamily="34" charset="0"/>
                <a:ea typeface="Majalla UI"/>
                <a:cs typeface="2 Zar" pitchFamily="2" charset="-78"/>
              </a:rPr>
              <a:t>1- مصرف کمتر کود</a:t>
            </a:r>
          </a:p>
          <a:p>
            <a:pPr algn="just" rtl="1"/>
            <a:r>
              <a:rPr lang="fa-IR" b="1" smtClean="0">
                <a:latin typeface="Calibri" panose="020F0502020204030204" pitchFamily="34" charset="0"/>
                <a:ea typeface="Majalla UI"/>
                <a:cs typeface="2 Zar" pitchFamily="2" charset="-78"/>
              </a:rPr>
              <a:t> 2- امکان تنظیم غلظت و ترکیب محلول غذایی بر طبق تغییرات شرایط آب و هوایی و نیازهای گیاهی در طی دوره رشد  </a:t>
            </a:r>
          </a:p>
          <a:p>
            <a:pPr algn="just" rtl="1"/>
            <a:r>
              <a:rPr lang="fa-IR" b="1" smtClean="0">
                <a:latin typeface="Calibri" panose="020F0502020204030204" pitchFamily="34" charset="0"/>
                <a:ea typeface="Majalla UI"/>
                <a:cs typeface="2 Zar" pitchFamily="2" charset="-78"/>
              </a:rPr>
              <a:t>متاسفانه توصیه ها برای ترکیب محلول غذایی کودآبیاری رودودندرون   ها دارای ثبات نیستند و نویسندگان مختلف استفاده محلول های غذایی </a:t>
            </a:r>
            <a:r>
              <a:rPr lang="en-US" b="1" smtClean="0">
                <a:latin typeface="Calibri" panose="020F0502020204030204" pitchFamily="34" charset="0"/>
                <a:cs typeface="2 Zar" pitchFamily="2" charset="-78"/>
              </a:rPr>
              <a:t>N : P : K   </a:t>
            </a:r>
            <a:r>
              <a:rPr lang="fa-IR" b="1" smtClean="0">
                <a:latin typeface="Calibri" panose="020F0502020204030204" pitchFamily="34" charset="0"/>
                <a:cs typeface="2 Zar" pitchFamily="2" charset="-78"/>
              </a:rPr>
              <a:t>  با نسبت های مختلفی را پیشنهاد کرده اند.:</a:t>
            </a:r>
          </a:p>
          <a:p>
            <a:pPr algn="just"/>
            <a:r>
              <a:rPr lang="fa-IR" smtClean="0">
                <a:latin typeface="Calibri" panose="020F0502020204030204" pitchFamily="34" charset="0"/>
                <a:ea typeface="Majalla UI"/>
              </a:rPr>
              <a:t> </a:t>
            </a:r>
            <a:r>
              <a:rPr lang="en-US" sz="3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: 15 : 30 (Wright 1992)</a:t>
            </a:r>
            <a:endParaRPr lang="fa-IR" sz="30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 : 22 : 83 (Chaanin and Preil 1992)</a:t>
            </a:r>
            <a:endParaRPr lang="fa-IR" sz="35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6"/>
          <p:cNvSpPr>
            <a:spLocks noGrp="1"/>
          </p:cNvSpPr>
          <p:nvPr/>
        </p:nvSpPr>
        <p:spPr bwMode="auto">
          <a:xfrm>
            <a:off x="6444208" y="61976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golsaran.com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5F7-EC02-497B-862B-094A68A32F16}" type="slidenum">
              <a:rPr lang="ar-SA"/>
              <a:pPr/>
              <a:t>5</a:t>
            </a:fld>
            <a:endParaRPr lang="en-US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714375" y="785813"/>
            <a:ext cx="8001000" cy="546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just" rtl="1"/>
            <a:endParaRPr lang="en-US" sz="2800"/>
          </a:p>
          <a:p>
            <a:pPr algn="just" rtl="1"/>
            <a:endParaRPr lang="en-US" sz="2800"/>
          </a:p>
          <a:p>
            <a:pPr algn="just" rtl="1"/>
            <a:r>
              <a:rPr lang="fa-IR" sz="2600" b="1">
                <a:latin typeface="Calibri" panose="020F0502020204030204" pitchFamily="34" charset="0"/>
                <a:ea typeface="Majalla UI"/>
                <a:cs typeface="2 Zar" pitchFamily="2" charset="-78"/>
              </a:rPr>
              <a:t>هدف از این تحقیق ارزیابی رشد و گلدهی سه رقم رودودندرون کودآبیاری شده با استفاده از محلول های مختلف</a:t>
            </a:r>
            <a:r>
              <a:rPr lang="en-US" sz="2600" b="1">
                <a:latin typeface="Calibri" panose="020F0502020204030204" pitchFamily="34" charset="0"/>
                <a:cs typeface="2 Zar" pitchFamily="2" charset="-78"/>
              </a:rPr>
              <a:t> </a:t>
            </a:r>
            <a:r>
              <a:rPr lang="fa-IR" sz="2600" b="1">
                <a:latin typeface="Calibri" panose="020F0502020204030204" pitchFamily="34" charset="0"/>
                <a:cs typeface="2 Zar" pitchFamily="2" charset="-78"/>
              </a:rPr>
              <a:t>غذایی بود.</a:t>
            </a:r>
            <a:endParaRPr lang="en-US" sz="2600" b="1">
              <a:latin typeface="Calibri" panose="020F0502020204030204" pitchFamily="34" charset="0"/>
              <a:cs typeface="2 Zar" pitchFamily="2" charset="-78"/>
            </a:endParaRPr>
          </a:p>
          <a:p>
            <a:pPr algn="just" rtl="1"/>
            <a:endParaRPr lang="en-US" sz="2600" b="1">
              <a:latin typeface="Calibri" panose="020F0502020204030204" pitchFamily="34" charset="0"/>
              <a:cs typeface="2 Zar" pitchFamily="2" charset="-78"/>
            </a:endParaRPr>
          </a:p>
          <a:p>
            <a:pPr algn="just" rtl="1"/>
            <a:endParaRPr lang="en-US" sz="2600" b="1">
              <a:latin typeface="Calibri" panose="020F0502020204030204" pitchFamily="34" charset="0"/>
              <a:cs typeface="2 Zar" pitchFamily="2" charset="-7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b="1">
                <a:latin typeface="Calibri" panose="020F0502020204030204" pitchFamily="34" charset="0"/>
                <a:cs typeface="2 Zar" pitchFamily="2" charset="-78"/>
              </a:rPr>
              <a:t>‘Blurettia’</a:t>
            </a:r>
            <a:r>
              <a:rPr lang="ar-SA" sz="2600" b="1">
                <a:latin typeface="Calibri" panose="020F0502020204030204" pitchFamily="34" charset="0"/>
                <a:cs typeface="2 Zar" pitchFamily="2" charset="-78"/>
              </a:rPr>
              <a:t>،</a:t>
            </a:r>
            <a:endParaRPr lang="en-US" sz="2600" b="1">
              <a:latin typeface="Calibri" panose="020F0502020204030204" pitchFamily="34" charset="0"/>
              <a:cs typeface="2 Zar" pitchFamily="2" charset="-7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b="1">
                <a:latin typeface="Calibri" panose="020F0502020204030204" pitchFamily="34" charset="0"/>
                <a:cs typeface="2 Zar" pitchFamily="2" charset="-78"/>
              </a:rPr>
              <a:t>‘Percy Wiseman’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a-IR" sz="2600" b="1">
                <a:latin typeface="Calibri" panose="020F0502020204030204" pitchFamily="34" charset="0"/>
                <a:cs typeface="2 Zar" pitchFamily="2" charset="-78"/>
              </a:rPr>
              <a:t> </a:t>
            </a:r>
            <a:r>
              <a:rPr lang="en-US" sz="2600" b="1">
                <a:latin typeface="Calibri" panose="020F0502020204030204" pitchFamily="34" charset="0"/>
                <a:cs typeface="2 Zar" pitchFamily="2" charset="-78"/>
              </a:rPr>
              <a:t>‘Bengal</a:t>
            </a:r>
            <a:r>
              <a:rPr lang="en-US" sz="2800"/>
              <a:t>’ </a:t>
            </a:r>
          </a:p>
          <a:p>
            <a:pPr algn="just" rtl="1"/>
            <a:endParaRPr lang="en-US" sz="2800"/>
          </a:p>
          <a:p>
            <a:pPr algn="just" rtl="1"/>
            <a:endParaRPr lang="en-US" sz="2800"/>
          </a:p>
          <a:p>
            <a:pPr algn="just" rtl="1"/>
            <a:endParaRPr lang="en-US" sz="2800"/>
          </a:p>
          <a:p>
            <a:pPr algn="just" rtl="1"/>
            <a:endParaRPr lang="en-US" sz="2800"/>
          </a:p>
        </p:txBody>
      </p:sp>
      <p:sp>
        <p:nvSpPr>
          <p:cNvPr id="4" name="Footer Placeholder 6"/>
          <p:cNvSpPr>
            <a:spLocks noGrp="1"/>
          </p:cNvSpPr>
          <p:nvPr/>
        </p:nvSpPr>
        <p:spPr bwMode="auto">
          <a:xfrm>
            <a:off x="6444208" y="61976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golsaran.com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4DAE-2BB2-4178-A27B-E8B9C81788D6}" type="slidenum">
              <a:rPr lang="ar-SA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1285875"/>
            <a:ext cx="8229600" cy="1071563"/>
          </a:xfrm>
        </p:spPr>
        <p:txBody>
          <a:bodyPr>
            <a:normAutofit fontScale="90000"/>
          </a:bodyPr>
          <a:lstStyle/>
          <a:p>
            <a:pPr algn="ctr"/>
            <a:r>
              <a:rPr lang="fa-IR" sz="4500" b="1" smtClean="0">
                <a:solidFill>
                  <a:srgbClr val="002060"/>
                </a:solidFill>
              </a:rPr>
              <a:t/>
            </a:r>
            <a:br>
              <a:rPr lang="fa-IR" sz="4500" b="1" smtClean="0">
                <a:solidFill>
                  <a:srgbClr val="002060"/>
                </a:solidFill>
              </a:rPr>
            </a:br>
            <a:r>
              <a:rPr lang="fa-IR" sz="4500" b="1" smtClean="0">
                <a:solidFill>
                  <a:srgbClr val="002060"/>
                </a:solidFill>
              </a:rPr>
              <a:t/>
            </a:r>
            <a:br>
              <a:rPr lang="fa-IR" sz="4500" b="1" smtClean="0">
                <a:solidFill>
                  <a:srgbClr val="002060"/>
                </a:solidFill>
              </a:rPr>
            </a:br>
            <a:r>
              <a:rPr lang="fa-IR" sz="4500" b="1" smtClean="0">
                <a:solidFill>
                  <a:srgbClr val="002060"/>
                </a:solidFill>
              </a:rPr>
              <a:t/>
            </a:r>
            <a:br>
              <a:rPr lang="fa-IR" sz="4500" b="1" smtClean="0">
                <a:solidFill>
                  <a:srgbClr val="002060"/>
                </a:solidFill>
              </a:rPr>
            </a:br>
            <a:r>
              <a:rPr lang="fa-IR" sz="4000" b="1" i="1" u="sng" smtClean="0">
                <a:solidFill>
                  <a:schemeClr val="hlink"/>
                </a:solidFill>
                <a:cs typeface="2 Titr" pitchFamily="2" charset="-78"/>
              </a:rPr>
              <a:t>مواد وروش ها</a:t>
            </a:r>
            <a:r>
              <a:rPr lang="en-US" sz="4500" smtClean="0">
                <a:solidFill>
                  <a:srgbClr val="002060"/>
                </a:solidFill>
              </a:rPr>
              <a:t/>
            </a:r>
            <a:br>
              <a:rPr lang="en-US" sz="4500" smtClean="0">
                <a:solidFill>
                  <a:srgbClr val="002060"/>
                </a:solidFill>
              </a:rPr>
            </a:br>
            <a:endParaRPr lang="en-US" sz="4500" smtClean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b="1" smtClean="0">
                <a:latin typeface="Calibri" panose="020F0502020204030204" pitchFamily="34" charset="0"/>
                <a:ea typeface="Majalla UI"/>
                <a:cs typeface="2 Zar" pitchFamily="2" charset="-78"/>
              </a:rPr>
              <a:t>آزمایشات طی دو سال متوالی در موسسه تحقیقاتی میوه کاری و گلکاری </a:t>
            </a:r>
            <a:r>
              <a:rPr lang="en-US" b="1" smtClean="0">
                <a:latin typeface="Calibri" panose="020F0502020204030204" pitchFamily="34" charset="0"/>
                <a:ea typeface="Majalla UI"/>
                <a:cs typeface="2 Zar" pitchFamily="2" charset="-78"/>
              </a:rPr>
              <a:t>Skierniewice </a:t>
            </a:r>
            <a:r>
              <a:rPr lang="fa-IR" b="1" smtClean="0">
                <a:latin typeface="Calibri" panose="020F0502020204030204" pitchFamily="34" charset="0"/>
                <a:ea typeface="Majalla UI"/>
                <a:cs typeface="2 Zar" pitchFamily="2" charset="-78"/>
              </a:rPr>
              <a:t>بر روی سه رقم رودودندرون در سال 2001   و 2002 انجام گرفت. </a:t>
            </a:r>
          </a:p>
          <a:p>
            <a:pPr algn="just" rtl="1"/>
            <a:r>
              <a:rPr lang="fa-IR" b="1" smtClean="0">
                <a:latin typeface="Calibri" panose="020F0502020204030204" pitchFamily="34" charset="0"/>
                <a:ea typeface="Majalla UI"/>
                <a:cs typeface="2 Zar" pitchFamily="2" charset="-78"/>
              </a:rPr>
              <a:t>گیاهان یکساله  بصورت درون شیشه ای تکثیر و در گلدان های (</a:t>
            </a:r>
            <a:r>
              <a:rPr lang="en-US" b="1" smtClean="0">
                <a:latin typeface="Calibri" panose="020F0502020204030204" pitchFamily="34" charset="0"/>
                <a:cs typeface="2 Zar" pitchFamily="2" charset="-78"/>
              </a:rPr>
              <a:t>9  9  10 cm</a:t>
            </a:r>
            <a:r>
              <a:rPr lang="fa-IR" b="1" smtClean="0">
                <a:latin typeface="Calibri" panose="020F0502020204030204" pitchFamily="34" charset="0"/>
                <a:cs typeface="2 Zar" pitchFamily="2" charset="-78"/>
              </a:rPr>
              <a:t>) کشت شدند و در اواخر ماه آوریل به ظروف  </a:t>
            </a:r>
            <a:r>
              <a:rPr lang="en-US" b="1" smtClean="0">
                <a:latin typeface="Calibri" panose="020F0502020204030204" pitchFamily="34" charset="0"/>
                <a:cs typeface="2 Zar" pitchFamily="2" charset="-78"/>
              </a:rPr>
              <a:t>2 dm3</a:t>
            </a:r>
            <a:r>
              <a:rPr lang="fa-IR" b="1" smtClean="0">
                <a:latin typeface="Calibri" panose="020F0502020204030204" pitchFamily="34" charset="0"/>
                <a:cs typeface="2 Zar" pitchFamily="2" charset="-78"/>
              </a:rPr>
              <a:t> منتقل شدند . بستر کشت گلدانی شامل پیت سفید </a:t>
            </a:r>
            <a:r>
              <a:rPr lang="en-US" b="1" smtClean="0">
                <a:latin typeface="Calibri" panose="020F0502020204030204" pitchFamily="34" charset="0"/>
                <a:cs typeface="2 Zar" pitchFamily="2" charset="-78"/>
              </a:rPr>
              <a:t>(pH 3.8)</a:t>
            </a:r>
            <a:r>
              <a:rPr lang="fa-IR" b="1" smtClean="0">
                <a:latin typeface="Calibri" panose="020F0502020204030204" pitchFamily="34" charset="0"/>
                <a:cs typeface="2 Zar" pitchFamily="2" charset="-78"/>
              </a:rPr>
              <a:t> و پوست کاج پوسیده شده با نسبت </a:t>
            </a:r>
            <a:r>
              <a:rPr lang="en-US" b="1" smtClean="0">
                <a:latin typeface="Calibri" panose="020F0502020204030204" pitchFamily="34" charset="0"/>
                <a:cs typeface="2 Zar" pitchFamily="2" charset="-78"/>
              </a:rPr>
              <a:t>3 : 1 (v / v)</a:t>
            </a:r>
            <a:r>
              <a:rPr lang="fa-IR" b="1" smtClean="0">
                <a:latin typeface="Calibri" panose="020F0502020204030204" pitchFamily="34" charset="0"/>
                <a:cs typeface="2 Zar" pitchFamily="2" charset="-78"/>
              </a:rPr>
              <a:t> بود.سپس گیاهان در خارج از گلخانه بر روی بسترهای جوی و پشته ای با یک سیستم چرخشی محلول غذایی مستقر شدند </a:t>
            </a:r>
            <a:r>
              <a:rPr lang="en-US" b="1" smtClean="0">
                <a:latin typeface="Calibri" panose="020F0502020204030204" pitchFamily="34" charset="0"/>
                <a:cs typeface="2 Zar" pitchFamily="2" charset="-78"/>
              </a:rPr>
              <a:t>(Matysiak et al. 2001)</a:t>
            </a:r>
            <a:r>
              <a:rPr lang="fa-IR" b="1" smtClean="0">
                <a:latin typeface="Calibri" panose="020F0502020204030204" pitchFamily="34" charset="0"/>
                <a:cs typeface="2 Zar" pitchFamily="2" charset="-78"/>
              </a:rPr>
              <a:t>.</a:t>
            </a:r>
            <a:r>
              <a:rPr lang="fa-IR" smtClean="0">
                <a:latin typeface="Calibri" panose="020F0502020204030204" pitchFamily="34" charset="0"/>
                <a:ea typeface="Majalla UI"/>
              </a:rPr>
              <a:t> </a:t>
            </a:r>
            <a:endParaRPr 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41EDB-1DBA-4E4A-9A6C-C9CF905C4162}" type="slidenum">
              <a:rPr lang="ar-SA"/>
              <a:pPr/>
              <a:t>7</a:t>
            </a:fld>
            <a:endParaRPr lang="en-US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4000" b="1" i="1" u="sng" smtClean="0">
                <a:solidFill>
                  <a:schemeClr val="hlink"/>
                </a:solidFill>
                <a:cs typeface="2 Titr" pitchFamily="2" charset="-78"/>
              </a:rPr>
              <a:t>تيمارها (4 تکرار و 5 گياه در هر تکرار )</a:t>
            </a:r>
            <a:endParaRPr lang="en-US" sz="4000" b="1" i="1" u="sng" smtClean="0">
              <a:solidFill>
                <a:schemeClr val="hlink"/>
              </a:solidFill>
              <a:cs typeface="2 Titr" pitchFamily="2" charset="-78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00063" y="2468563"/>
            <a:ext cx="8229600" cy="4389437"/>
          </a:xfrm>
        </p:spPr>
        <p:txBody>
          <a:bodyPr/>
          <a:lstStyle/>
          <a:p>
            <a:pPr algn="r" rtl="1"/>
            <a:r>
              <a:rPr lang="fa-IR" b="1" smtClean="0">
                <a:latin typeface="Calibri" panose="020F0502020204030204" pitchFamily="34" charset="0"/>
                <a:cs typeface="2 Zar" pitchFamily="2" charset="-78"/>
              </a:rPr>
              <a:t>سه سطح نیتروژنی در محلول غذایی </a:t>
            </a:r>
            <a:r>
              <a:rPr lang="en-US" b="1" smtClean="0">
                <a:latin typeface="Calibri" panose="020F0502020204030204" pitchFamily="34" charset="0"/>
                <a:cs typeface="2 Zar" pitchFamily="2" charset="-78"/>
              </a:rPr>
              <a:t>(60, 120, and 180 mg dm-3)</a:t>
            </a:r>
            <a:endParaRPr lang="fa-IR" b="1" smtClean="0">
              <a:latin typeface="Calibri" panose="020F0502020204030204" pitchFamily="34" charset="0"/>
              <a:cs typeface="2 Zar" pitchFamily="2" charset="-78"/>
            </a:endParaRPr>
          </a:p>
          <a:p>
            <a:pPr algn="r" rtl="1"/>
            <a:r>
              <a:rPr lang="fa-IR" b="1" smtClean="0">
                <a:latin typeface="Calibri" panose="020F0502020204030204" pitchFamily="34" charset="0"/>
                <a:cs typeface="2 Zar" pitchFamily="2" charset="-78"/>
              </a:rPr>
              <a:t>سه سطح فسفره </a:t>
            </a:r>
            <a:r>
              <a:rPr lang="en-US" b="1" smtClean="0">
                <a:latin typeface="Calibri" panose="020F0502020204030204" pitchFamily="34" charset="0"/>
                <a:cs typeface="2 Zar" pitchFamily="2" charset="-78"/>
              </a:rPr>
              <a:t>(20, 40, 60 mg dm-3) </a:t>
            </a:r>
            <a:endParaRPr lang="fa-IR" b="1" smtClean="0">
              <a:latin typeface="Calibri" panose="020F0502020204030204" pitchFamily="34" charset="0"/>
              <a:cs typeface="2 Zar" pitchFamily="2" charset="-78"/>
            </a:endParaRPr>
          </a:p>
          <a:p>
            <a:pPr algn="r" rtl="1"/>
            <a:r>
              <a:rPr lang="fa-IR" b="1" smtClean="0">
                <a:latin typeface="Calibri" panose="020F0502020204030204" pitchFamily="34" charset="0"/>
                <a:cs typeface="2 Zar" pitchFamily="2" charset="-78"/>
              </a:rPr>
              <a:t>دو سطح پتاسیمی </a:t>
            </a:r>
            <a:r>
              <a:rPr lang="en-US" b="1" smtClean="0">
                <a:latin typeface="Calibri" panose="020F0502020204030204" pitchFamily="34" charset="0"/>
                <a:cs typeface="2 Zar" pitchFamily="2" charset="-78"/>
              </a:rPr>
              <a:t>(60 and 120 mg dm-3)</a:t>
            </a:r>
            <a:endParaRPr lang="fa-IR" b="1" smtClean="0">
              <a:latin typeface="Calibri" panose="020F0502020204030204" pitchFamily="34" charset="0"/>
              <a:cs typeface="2 Zar" pitchFamily="2" charset="-78"/>
            </a:endParaRPr>
          </a:p>
          <a:p>
            <a:pPr algn="r" rtl="1"/>
            <a:r>
              <a:rPr lang="fa-IR" b="1" smtClean="0">
                <a:latin typeface="Calibri" panose="020F0502020204030204" pitchFamily="34" charset="0"/>
                <a:cs typeface="2 Zar" pitchFamily="2" charset="-78"/>
              </a:rPr>
              <a:t>و منیزیم به میزان </a:t>
            </a:r>
            <a:r>
              <a:rPr lang="en-US" b="1" smtClean="0">
                <a:latin typeface="Calibri" panose="020F0502020204030204" pitchFamily="34" charset="0"/>
                <a:cs typeface="2 Zar" pitchFamily="2" charset="-78"/>
              </a:rPr>
              <a:t>20 mg dm-3</a:t>
            </a:r>
            <a:r>
              <a:rPr lang="fa-IR" b="1" smtClean="0">
                <a:latin typeface="Calibri" panose="020F0502020204030204" pitchFamily="34" charset="0"/>
                <a:cs typeface="2 Zar" pitchFamily="2" charset="-78"/>
              </a:rPr>
              <a:t> برای همه محلولهای غذایی</a:t>
            </a:r>
          </a:p>
          <a:p>
            <a:pPr algn="r" rtl="1"/>
            <a:endParaRPr lang="fa-IR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6"/>
          <p:cNvSpPr>
            <a:spLocks noGrp="1"/>
          </p:cNvSpPr>
          <p:nvPr/>
        </p:nvSpPr>
        <p:spPr bwMode="auto">
          <a:xfrm>
            <a:off x="6444208" y="61976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golsaran.com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F2DF8-DDB6-40F9-AE6F-8010A989F9DA}" type="slidenum">
              <a:rPr lang="ar-SA"/>
              <a:pPr/>
              <a:t>8</a:t>
            </a:fld>
            <a:endParaRPr lang="en-US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1143000"/>
          </a:xfrm>
        </p:spPr>
        <p:txBody>
          <a:bodyPr/>
          <a:lstStyle/>
          <a:p>
            <a:pPr algn="ctr" rtl="1"/>
            <a:r>
              <a:rPr lang="fa-IR" sz="4000" b="1" i="1" u="sng" smtClean="0">
                <a:solidFill>
                  <a:schemeClr val="hlink"/>
                </a:solidFill>
                <a:cs typeface="2 Titr" pitchFamily="2" charset="-78"/>
              </a:rPr>
              <a:t>پارامترهای اندازه گيری :</a:t>
            </a:r>
            <a:r>
              <a:rPr lang="en-US" sz="3200" b="1" smtClean="0">
                <a:latin typeface="Times New Roman" panose="02020603050405020304" pitchFamily="18" charset="0"/>
                <a:cs typeface="Titr" pitchFamily="2" charset="-78"/>
              </a:rPr>
              <a:t/>
            </a:r>
            <a:br>
              <a:rPr lang="en-US" sz="3200" b="1" smtClean="0">
                <a:latin typeface="Times New Roman" panose="02020603050405020304" pitchFamily="18" charset="0"/>
                <a:cs typeface="Titr" pitchFamily="2" charset="-78"/>
              </a:rPr>
            </a:br>
            <a:endParaRPr lang="en-US" sz="320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28625" y="2214563"/>
            <a:ext cx="8229600" cy="4389437"/>
          </a:xfrm>
        </p:spPr>
        <p:txBody>
          <a:bodyPr/>
          <a:lstStyle/>
          <a:p>
            <a:pPr marL="514350" indent="-514350" algn="r" rtl="1">
              <a:buClr>
                <a:srgbClr val="FFFF00"/>
              </a:buClr>
              <a:buSzPct val="131000"/>
              <a:buFont typeface="Calibri" panose="020F0502020204030204" pitchFamily="34" charset="0"/>
              <a:buAutoNum type="arabicPeriod"/>
            </a:pPr>
            <a:r>
              <a:rPr lang="fa-IR" b="1" dirty="0" smtClean="0">
                <a:latin typeface="Calibri" panose="020F0502020204030204" pitchFamily="34" charset="0"/>
                <a:ea typeface="Majalla UI"/>
                <a:cs typeface="2 Zar" pitchFamily="2" charset="-78"/>
              </a:rPr>
              <a:t>ارتفاع گیاهان ( از سطح بستر تا نوک جوانه انتهایی )</a:t>
            </a:r>
          </a:p>
          <a:p>
            <a:pPr marL="514350" indent="-514350" algn="r" rtl="1">
              <a:buClr>
                <a:srgbClr val="FFFF00"/>
              </a:buClr>
              <a:buSzPct val="131000"/>
              <a:buFont typeface="Calibri" panose="020F0502020204030204" pitchFamily="34" charset="0"/>
              <a:buAutoNum type="arabicPeriod"/>
            </a:pPr>
            <a:r>
              <a:rPr lang="fa-IR" b="1" dirty="0" smtClean="0">
                <a:latin typeface="Calibri" panose="020F0502020204030204" pitchFamily="34" charset="0"/>
                <a:ea typeface="Majalla UI"/>
                <a:cs typeface="2 Zar" pitchFamily="2" charset="-78"/>
              </a:rPr>
              <a:t>مجموع طول شاخساره های جدید ( فلش رشدی اولیه و ثانویه)</a:t>
            </a:r>
          </a:p>
          <a:p>
            <a:pPr marL="514350" indent="-514350" algn="r" rtl="1">
              <a:buClr>
                <a:srgbClr val="FFFF00"/>
              </a:buClr>
              <a:buSzPct val="131000"/>
              <a:buFont typeface="Calibri" panose="020F0502020204030204" pitchFamily="34" charset="0"/>
              <a:buAutoNum type="arabicPeriod"/>
            </a:pPr>
            <a:r>
              <a:rPr lang="fa-IR" b="1" dirty="0" smtClean="0">
                <a:latin typeface="Calibri" panose="020F0502020204030204" pitchFamily="34" charset="0"/>
                <a:ea typeface="Majalla UI"/>
                <a:cs typeface="2 Zar" pitchFamily="2" charset="-78"/>
              </a:rPr>
              <a:t>تعداد کل برگهای  تشکیل شده روی شاخساره های جدید</a:t>
            </a:r>
          </a:p>
          <a:p>
            <a:pPr marL="514350" indent="-514350" algn="r" rtl="1">
              <a:buClr>
                <a:srgbClr val="FFFF00"/>
              </a:buClr>
              <a:buSzPct val="131000"/>
              <a:buFont typeface="Calibri" panose="020F0502020204030204" pitchFamily="34" charset="0"/>
              <a:buAutoNum type="arabicPeriod"/>
            </a:pPr>
            <a:r>
              <a:rPr lang="fa-IR" b="1" dirty="0" smtClean="0">
                <a:latin typeface="Calibri" panose="020F0502020204030204" pitchFamily="34" charset="0"/>
                <a:ea typeface="Majalla UI"/>
                <a:cs typeface="2 Zar" pitchFamily="2" charset="-78"/>
              </a:rPr>
              <a:t>تعداد گیاهان دارای جوانه گل </a:t>
            </a:r>
          </a:p>
          <a:p>
            <a:pPr marL="514350" indent="-514350" algn="r" rtl="1">
              <a:buClr>
                <a:srgbClr val="FFFF00"/>
              </a:buClr>
              <a:buSzPct val="131000"/>
              <a:buFont typeface="Calibri" panose="020F0502020204030204" pitchFamily="34" charset="0"/>
              <a:buAutoNum type="arabicPeriod"/>
            </a:pPr>
            <a:r>
              <a:rPr lang="fa-IR" b="1" dirty="0" smtClean="0">
                <a:latin typeface="Calibri" panose="020F0502020204030204" pitchFamily="34" charset="0"/>
                <a:ea typeface="Majalla UI"/>
                <a:cs typeface="2 Zar" pitchFamily="2" charset="-78"/>
              </a:rPr>
              <a:t>تعداد جوانه های گل در هر گیاه </a:t>
            </a:r>
          </a:p>
          <a:p>
            <a:pPr marL="514350" indent="-514350" algn="r" rtl="1">
              <a:buClr>
                <a:srgbClr val="FFFF00"/>
              </a:buClr>
              <a:buSzPct val="131000"/>
              <a:buFont typeface="Calibri" panose="020F0502020204030204" pitchFamily="34" charset="0"/>
              <a:buAutoNum type="arabicPeriod"/>
            </a:pPr>
            <a:endParaRPr lang="fa-IR" b="1" dirty="0" smtClean="0">
              <a:latin typeface="Calibri" panose="020F0502020204030204" pitchFamily="34" charset="0"/>
              <a:ea typeface="Majalla UI"/>
              <a:cs typeface="2 Zar" pitchFamily="2" charset="-78"/>
            </a:endParaRPr>
          </a:p>
          <a:p>
            <a:pPr marL="514350" indent="-514350" algn="ctr" rtl="1">
              <a:buClr>
                <a:srgbClr val="FFFF00"/>
              </a:buClr>
              <a:buSzPct val="131000"/>
              <a:buFont typeface="Wingdings 2" panose="05020102010507070707" pitchFamily="18" charset="2"/>
              <a:buNone/>
            </a:pPr>
            <a:r>
              <a:rPr lang="fa-IR" b="1" dirty="0" smtClean="0">
                <a:latin typeface="Calibri" panose="020F0502020204030204" pitchFamily="34" charset="0"/>
                <a:ea typeface="Majalla UI"/>
                <a:cs typeface="2 Zar" pitchFamily="2" charset="-78"/>
              </a:rPr>
              <a:t>نتایج اندازه گیری ها ثبت و توسط آزمون چندگانه آنوا و دانکن در سطح معناداری 5%  مورد تجزیه آماری قرار گرفت.</a:t>
            </a:r>
            <a:endParaRPr lang="en-US" b="1" dirty="0" smtClean="0">
              <a:latin typeface="Calibri" panose="020F0502020204030204" pitchFamily="34" charset="0"/>
              <a:cs typeface="2 Zar" pitchFamily="2" charset="-78"/>
            </a:endParaRPr>
          </a:p>
          <a:p>
            <a:pPr marL="514350" indent="-514350" algn="r" rtl="1">
              <a:buClr>
                <a:srgbClr val="FFFF00"/>
              </a:buClr>
              <a:buSzPct val="131000"/>
              <a:buFont typeface="Calibri" panose="020F0502020204030204" pitchFamily="34" charset="0"/>
              <a:buAutoNum type="arabicPeriod"/>
            </a:pPr>
            <a:endParaRPr lang="en-US" dirty="0" smtClean="0"/>
          </a:p>
        </p:txBody>
      </p:sp>
      <p:sp>
        <p:nvSpPr>
          <p:cNvPr id="5" name="Footer Placeholder 6"/>
          <p:cNvSpPr>
            <a:spLocks noGrp="1"/>
          </p:cNvSpPr>
          <p:nvPr/>
        </p:nvSpPr>
        <p:spPr bwMode="auto">
          <a:xfrm>
            <a:off x="6444208" y="61976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golsaran.com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25000"/>
            <a:lum bright="-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A1AC-C4F8-422C-A7C8-6094B4736D8E}" type="slidenum">
              <a:rPr lang="ar-SA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229600" cy="114300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sz="4000" b="1" i="1" u="sng" smtClean="0">
                <a:solidFill>
                  <a:schemeClr val="hlink"/>
                </a:solidFill>
                <a:cs typeface="2 Titr" pitchFamily="2" charset="-78"/>
              </a:rPr>
              <a:t>نتايج و بحث</a:t>
            </a:r>
            <a:r>
              <a:rPr lang="en-US" sz="4500" smtClean="0"/>
              <a:t/>
            </a:r>
            <a:br>
              <a:rPr lang="en-US" sz="4500" smtClean="0"/>
            </a:br>
            <a:endParaRPr lang="en-US" sz="450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28625" y="1714500"/>
            <a:ext cx="8229600" cy="4389438"/>
          </a:xfrm>
        </p:spPr>
        <p:txBody>
          <a:bodyPr/>
          <a:lstStyle/>
          <a:p>
            <a:pPr marL="514350" indent="-514350" algn="just" rtl="1">
              <a:buClr>
                <a:srgbClr val="00B050"/>
              </a:buClr>
              <a:buSzPct val="131000"/>
              <a:buFont typeface="Calibri" panose="020F0502020204030204" pitchFamily="34" charset="0"/>
              <a:buAutoNum type="arabicPeriod"/>
            </a:pPr>
            <a:r>
              <a:rPr lang="fa-IR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ترکیب محلول غذایی بطور معناداری بر روی سرعت رشد و همچنین تا حدی در بهبود تشکیل جوانه گل موثر بود ( جدول 1). </a:t>
            </a:r>
          </a:p>
          <a:p>
            <a:pPr marL="514350" indent="-514350" algn="just" rtl="1">
              <a:buClr>
                <a:srgbClr val="00B050"/>
              </a:buClr>
              <a:buSzPct val="131000"/>
              <a:buFont typeface="Calibri" panose="020F0502020204030204" pitchFamily="34" charset="0"/>
              <a:buAutoNum type="arabicPeriod"/>
            </a:pPr>
            <a:r>
              <a:rPr lang="fa-IR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صرفنظر از ارقام ، بهترین رشد رویشی در گیاهان کودآبیاری شده با محلول غذایی حاوی   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(180 mg N in dm3)</a:t>
            </a:r>
            <a:r>
              <a:rPr lang="fa-IR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مشاهده شد که نیاز بالای رودودندرون ها به این عنصر غذایی را نشان داد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 algn="just" rtl="1">
              <a:buClr>
                <a:srgbClr val="00B050"/>
              </a:buClr>
              <a:buSzPct val="131000"/>
              <a:buFont typeface="Calibri" panose="020F0502020204030204" pitchFamily="34" charset="0"/>
              <a:buAutoNum type="arabicPeriod"/>
            </a:pPr>
            <a:r>
              <a:rPr lang="fa-IR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گیاهان کود آبیاری شده با حداقل نیتروژن علاوه بر اینکه رشد خوبی نداشتند بلکه همچنین برگهای آنها بطور ضعیفی رنگ گرفته بودند و مقاومت به سرمای کمتری را نشان دادند.</a:t>
            </a:r>
          </a:p>
          <a:p>
            <a:pPr marL="514350" indent="-514350" algn="just" rtl="1">
              <a:buClr>
                <a:srgbClr val="00B050"/>
              </a:buClr>
              <a:buSzPct val="131000"/>
              <a:buFont typeface="Calibri" panose="020F0502020204030204" pitchFamily="34" charset="0"/>
              <a:buAutoNum type="arabicPeriod"/>
            </a:pPr>
            <a:endParaRPr lang="fa-IR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 rtl="1">
              <a:buClr>
                <a:srgbClr val="00B050"/>
              </a:buClr>
              <a:buSzPct val="131000"/>
              <a:buFont typeface="Calibri" panose="020F0502020204030204" pitchFamily="34" charset="0"/>
              <a:buAutoNum type="arabicPeriod"/>
            </a:pPr>
            <a:r>
              <a:rPr lang="fa-IR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 رقم 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‘Blurettia’</a:t>
            </a:r>
            <a:r>
              <a:rPr lang="fa-IR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سطوح بالای نیتروژن در محلول غذایی تشکیل جوانه گل را تحریک کرد ، در حالیکه در رقم 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‘Percy Wiseman’</a:t>
            </a:r>
            <a:r>
              <a:rPr lang="fa-IR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تعداد بالاتر جوانه گل درگیاهان کودآبیاری شده با محلول غذایی با میزان پتاسیم بالاتر آغازیده شد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(120 mg dm-3) </a:t>
            </a:r>
            <a:endParaRPr lang="fa-IR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 rtl="1">
              <a:buClr>
                <a:srgbClr val="00B050"/>
              </a:buClr>
              <a:buSzPct val="131000"/>
              <a:buFont typeface="Calibri" panose="020F0502020204030204" pitchFamily="34" charset="0"/>
              <a:buAutoNum type="arabicPeriod"/>
            </a:pPr>
            <a:endParaRPr lang="fa-IR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 rtl="1">
              <a:buClr>
                <a:srgbClr val="00B050"/>
              </a:buClr>
              <a:buSzPct val="131000"/>
              <a:buFont typeface="Calibri" panose="020F0502020204030204" pitchFamily="34" charset="0"/>
              <a:buAutoNum type="arabicPeriod"/>
            </a:pPr>
            <a:r>
              <a:rPr lang="fa-IR" sz="2000" smtClean="0">
                <a:ea typeface="Majalla UI"/>
              </a:rPr>
              <a:t>وجالب آن است که بر خلاف اطلاعات منابع، فراهمی فسفر تاثیری بر تشکیل جوانه گل در هیچ کدام از ارقام بالا نداشته است.</a:t>
            </a:r>
            <a:endParaRPr lang="en-US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6"/>
          <p:cNvSpPr>
            <a:spLocks noGrp="1"/>
          </p:cNvSpPr>
          <p:nvPr/>
        </p:nvSpPr>
        <p:spPr bwMode="auto">
          <a:xfrm>
            <a:off x="6444208" y="61976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golsaran.com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305</TotalTime>
  <Words>737</Words>
  <Application>Microsoft Office PowerPoint</Application>
  <PresentationFormat>On-screen Show (4:3)</PresentationFormat>
  <Paragraphs>83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Constantia</vt:lpstr>
      <vt:lpstr>Arial</vt:lpstr>
      <vt:lpstr>Calibri</vt:lpstr>
      <vt:lpstr>Wingdings 2</vt:lpstr>
      <vt:lpstr>2 Titr</vt:lpstr>
      <vt:lpstr>Majalla UI</vt:lpstr>
      <vt:lpstr>2 Zar</vt:lpstr>
      <vt:lpstr>Times New Roman</vt:lpstr>
      <vt:lpstr>Wingdings</vt:lpstr>
      <vt:lpstr>Traditional Arabic</vt:lpstr>
      <vt:lpstr>Titr</vt:lpstr>
      <vt:lpstr>Flow</vt:lpstr>
      <vt:lpstr>PowerPoint Presentation</vt:lpstr>
      <vt:lpstr>PowerPoint Presentation</vt:lpstr>
      <vt:lpstr>معرفی</vt:lpstr>
      <vt:lpstr>مقدمه</vt:lpstr>
      <vt:lpstr>PowerPoint Presentation</vt:lpstr>
      <vt:lpstr>   مواد وروش ها </vt:lpstr>
      <vt:lpstr>تيمارها (4 تکرار و 5 گياه در هر تکرار )</vt:lpstr>
      <vt:lpstr>پارامترهای اندازه گيری : </vt:lpstr>
      <vt:lpstr>نتايج و بحث </vt:lpstr>
      <vt:lpstr>نتیجه گیری  </vt:lpstr>
    </vt:vector>
  </TitlesOfParts>
  <Company>Your Organization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MSI</cp:lastModifiedBy>
  <cp:revision>37</cp:revision>
  <dcterms:created xsi:type="dcterms:W3CDTF">2009-10-25T23:52:25Z</dcterms:created>
  <dcterms:modified xsi:type="dcterms:W3CDTF">2015-12-15T19:45:48Z</dcterms:modified>
</cp:coreProperties>
</file>