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310" r:id="rId3"/>
    <p:sldId id="311" r:id="rId4"/>
    <p:sldId id="312" r:id="rId5"/>
    <p:sldId id="313" r:id="rId6"/>
    <p:sldId id="289" r:id="rId7"/>
    <p:sldId id="257" r:id="rId8"/>
    <p:sldId id="294" r:id="rId9"/>
    <p:sldId id="258" r:id="rId10"/>
    <p:sldId id="295" r:id="rId11"/>
    <p:sldId id="259" r:id="rId12"/>
    <p:sldId id="260" r:id="rId13"/>
    <p:sldId id="261" r:id="rId14"/>
    <p:sldId id="262" r:id="rId15"/>
    <p:sldId id="263" r:id="rId16"/>
    <p:sldId id="264" r:id="rId17"/>
    <p:sldId id="265" r:id="rId18"/>
    <p:sldId id="266" r:id="rId19"/>
    <p:sldId id="267" r:id="rId20"/>
    <p:sldId id="314" r:id="rId21"/>
    <p:sldId id="268" r:id="rId22"/>
    <p:sldId id="269" r:id="rId23"/>
    <p:sldId id="270" r:id="rId24"/>
    <p:sldId id="271" r:id="rId25"/>
    <p:sldId id="272" r:id="rId26"/>
    <p:sldId id="273" r:id="rId27"/>
    <p:sldId id="274" r:id="rId28"/>
    <p:sldId id="275" r:id="rId29"/>
    <p:sldId id="291" r:id="rId30"/>
    <p:sldId id="276" r:id="rId31"/>
    <p:sldId id="277" r:id="rId32"/>
    <p:sldId id="278" r:id="rId33"/>
    <p:sldId id="279" r:id="rId34"/>
    <p:sldId id="280" r:id="rId35"/>
    <p:sldId id="281" r:id="rId36"/>
    <p:sldId id="283" r:id="rId37"/>
    <p:sldId id="284" r:id="rId38"/>
    <p:sldId id="307" r:id="rId39"/>
    <p:sldId id="292" r:id="rId40"/>
    <p:sldId id="285" r:id="rId41"/>
    <p:sldId id="286" r:id="rId42"/>
    <p:sldId id="287" r:id="rId43"/>
    <p:sldId id="288" r:id="rId44"/>
    <p:sldId id="293" r:id="rId45"/>
    <p:sldId id="296" r:id="rId46"/>
    <p:sldId id="297" r:id="rId47"/>
    <p:sldId id="298" r:id="rId48"/>
    <p:sldId id="299" r:id="rId49"/>
    <p:sldId id="300" r:id="rId50"/>
    <p:sldId id="301" r:id="rId51"/>
    <p:sldId id="302" r:id="rId52"/>
    <p:sldId id="303" r:id="rId53"/>
    <p:sldId id="304" r:id="rId54"/>
    <p:sldId id="305" r:id="rId55"/>
    <p:sldId id="306" r:id="rId5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r" defTabSz="914400" rtl="1"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r" defTabSz="914400" rtl="1"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r" defTabSz="914400" rtl="1"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r" defTabSz="914400" rtl="1"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88" autoAdjust="0"/>
    <p:restoredTop sz="94581" autoAdjust="0"/>
  </p:normalViewPr>
  <p:slideViewPr>
    <p:cSldViewPr>
      <p:cViewPr varScale="1">
        <p:scale>
          <a:sx n="70" d="100"/>
          <a:sy n="70" d="100"/>
        </p:scale>
        <p:origin x="159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0962" name="Group 2"/>
          <p:cNvGrpSpPr>
            <a:grpSpLocks/>
          </p:cNvGrpSpPr>
          <p:nvPr/>
        </p:nvGrpSpPr>
        <p:grpSpPr bwMode="auto">
          <a:xfrm>
            <a:off x="-1035050" y="1552575"/>
            <a:ext cx="10179050" cy="5305425"/>
            <a:chOff x="-652" y="978"/>
            <a:chExt cx="6412" cy="3342"/>
          </a:xfrm>
        </p:grpSpPr>
        <p:sp>
          <p:nvSpPr>
            <p:cNvPr id="40963" name="Freeform 3"/>
            <p:cNvSpPr>
              <a:spLocks/>
            </p:cNvSpPr>
            <p:nvPr/>
          </p:nvSpPr>
          <p:spPr bwMode="auto">
            <a:xfrm>
              <a:off x="2061" y="1707"/>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0964"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sp>
        <p:nvSpPr>
          <p:cNvPr id="40965" name="Rectangle 5"/>
          <p:cNvSpPr>
            <a:spLocks noGrp="1" noChangeArrowheads="1"/>
          </p:cNvSpPr>
          <p:nvPr>
            <p:ph type="ctrTitle" sz="quarter"/>
          </p:nvPr>
        </p:nvSpPr>
        <p:spPr>
          <a:xfrm>
            <a:off x="1293813" y="762000"/>
            <a:ext cx="7772400" cy="1143000"/>
          </a:xfrm>
        </p:spPr>
        <p:txBody>
          <a:bodyPr anchor="b"/>
          <a:lstStyle>
            <a:lvl1pPr>
              <a:defRPr/>
            </a:lvl1pPr>
          </a:lstStyle>
          <a:p>
            <a:pPr lvl="0"/>
            <a:r>
              <a:rPr lang="en-US" noProof="0" smtClean="0"/>
              <a:t>Click to edit Master title style</a:t>
            </a:r>
          </a:p>
        </p:txBody>
      </p:sp>
      <p:sp>
        <p:nvSpPr>
          <p:cNvPr id="40966"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anose="05000000000000000000" pitchFamily="2" charset="2"/>
              <a:buNone/>
              <a:defRPr/>
            </a:lvl1pPr>
          </a:lstStyle>
          <a:p>
            <a:pPr lvl="0"/>
            <a:r>
              <a:rPr lang="en-US" noProof="0" smtClean="0"/>
              <a:t>Click to edit Master subtitle style</a:t>
            </a:r>
          </a:p>
        </p:txBody>
      </p:sp>
      <p:sp>
        <p:nvSpPr>
          <p:cNvPr id="40967" name="Rectangle 7"/>
          <p:cNvSpPr>
            <a:spLocks noGrp="1" noChangeArrowheads="1"/>
          </p:cNvSpPr>
          <p:nvPr>
            <p:ph type="dt" sz="quarter" idx="2"/>
          </p:nvPr>
        </p:nvSpPr>
        <p:spPr/>
        <p:txBody>
          <a:bodyPr/>
          <a:lstStyle>
            <a:lvl1pPr>
              <a:defRPr/>
            </a:lvl1pPr>
          </a:lstStyle>
          <a:p>
            <a:endParaRPr lang="en-US"/>
          </a:p>
        </p:txBody>
      </p:sp>
      <p:sp>
        <p:nvSpPr>
          <p:cNvPr id="40968" name="Rectangle 8"/>
          <p:cNvSpPr>
            <a:spLocks noGrp="1" noChangeArrowheads="1"/>
          </p:cNvSpPr>
          <p:nvPr>
            <p:ph type="ftr" sz="quarter" idx="3"/>
          </p:nvPr>
        </p:nvSpPr>
        <p:spPr/>
        <p:txBody>
          <a:bodyPr/>
          <a:lstStyle>
            <a:lvl1pPr>
              <a:defRPr/>
            </a:lvl1pPr>
          </a:lstStyle>
          <a:p>
            <a:endParaRPr lang="en-US"/>
          </a:p>
        </p:txBody>
      </p:sp>
      <p:sp>
        <p:nvSpPr>
          <p:cNvPr id="40969" name="Rectangle 9"/>
          <p:cNvSpPr>
            <a:spLocks noGrp="1" noChangeArrowheads="1"/>
          </p:cNvSpPr>
          <p:nvPr>
            <p:ph type="sldNum" sz="quarter" idx="4"/>
          </p:nvPr>
        </p:nvSpPr>
        <p:spPr/>
        <p:txBody>
          <a:bodyPr/>
          <a:lstStyle>
            <a:lvl1pPr>
              <a:defRPr/>
            </a:lvl1pPr>
          </a:lstStyle>
          <a:p>
            <a:fld id="{614EE864-0F24-4C16-9D35-09DC0C2D28E9}"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7514B1E-E00B-49A7-B205-6D89B3D6DFA3}" type="slidenum">
              <a:rPr lang="ar-SA"/>
              <a:pPr/>
              <a:t>‹#›</a:t>
            </a:fld>
            <a:endParaRPr lang="en-US"/>
          </a:p>
        </p:txBody>
      </p:sp>
    </p:spTree>
    <p:extLst>
      <p:ext uri="{BB962C8B-B14F-4D97-AF65-F5344CB8AC3E}">
        <p14:creationId xmlns:p14="http://schemas.microsoft.com/office/powerpoint/2010/main" val="1999086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CEBF25C-5EBF-4165-8553-EF2330697662}" type="slidenum">
              <a:rPr lang="ar-SA"/>
              <a:pPr/>
              <a:t>‹#›</a:t>
            </a:fld>
            <a:endParaRPr lang="en-US"/>
          </a:p>
        </p:txBody>
      </p:sp>
    </p:spTree>
    <p:extLst>
      <p:ext uri="{BB962C8B-B14F-4D97-AF65-F5344CB8AC3E}">
        <p14:creationId xmlns:p14="http://schemas.microsoft.com/office/powerpoint/2010/main" val="1489491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EA96F36-FA08-43B0-8EEE-9B33A6E23558}" type="slidenum">
              <a:rPr lang="ar-SA"/>
              <a:pPr/>
              <a:t>‹#›</a:t>
            </a:fld>
            <a:endParaRPr lang="en-US"/>
          </a:p>
        </p:txBody>
      </p:sp>
    </p:spTree>
    <p:extLst>
      <p:ext uri="{BB962C8B-B14F-4D97-AF65-F5344CB8AC3E}">
        <p14:creationId xmlns:p14="http://schemas.microsoft.com/office/powerpoint/2010/main" val="1889145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91F040D-BDC0-4D76-88B2-F5C72E955D53}" type="slidenum">
              <a:rPr lang="ar-SA"/>
              <a:pPr/>
              <a:t>‹#›</a:t>
            </a:fld>
            <a:endParaRPr lang="en-US"/>
          </a:p>
        </p:txBody>
      </p:sp>
    </p:spTree>
    <p:extLst>
      <p:ext uri="{BB962C8B-B14F-4D97-AF65-F5344CB8AC3E}">
        <p14:creationId xmlns:p14="http://schemas.microsoft.com/office/powerpoint/2010/main" val="1639583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3E4CCCC-8324-449F-A641-98BB66E123DD}" type="slidenum">
              <a:rPr lang="ar-SA"/>
              <a:pPr/>
              <a:t>‹#›</a:t>
            </a:fld>
            <a:endParaRPr lang="en-US"/>
          </a:p>
        </p:txBody>
      </p:sp>
    </p:spTree>
    <p:extLst>
      <p:ext uri="{BB962C8B-B14F-4D97-AF65-F5344CB8AC3E}">
        <p14:creationId xmlns:p14="http://schemas.microsoft.com/office/powerpoint/2010/main" val="4216479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DA694BA-E7F3-4B9C-A1CE-B379B2F28C10}" type="slidenum">
              <a:rPr lang="ar-SA"/>
              <a:pPr/>
              <a:t>‹#›</a:t>
            </a:fld>
            <a:endParaRPr lang="en-US"/>
          </a:p>
        </p:txBody>
      </p:sp>
    </p:spTree>
    <p:extLst>
      <p:ext uri="{BB962C8B-B14F-4D97-AF65-F5344CB8AC3E}">
        <p14:creationId xmlns:p14="http://schemas.microsoft.com/office/powerpoint/2010/main" val="400112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D1B1762-77F3-41DA-94D6-A7FE6BE279D8}" type="slidenum">
              <a:rPr lang="ar-SA"/>
              <a:pPr/>
              <a:t>‹#›</a:t>
            </a:fld>
            <a:endParaRPr lang="en-US"/>
          </a:p>
        </p:txBody>
      </p:sp>
    </p:spTree>
    <p:extLst>
      <p:ext uri="{BB962C8B-B14F-4D97-AF65-F5344CB8AC3E}">
        <p14:creationId xmlns:p14="http://schemas.microsoft.com/office/powerpoint/2010/main" val="1485950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803DB65-5304-4A29-8F0E-2A199289CDC3}" type="slidenum">
              <a:rPr lang="ar-SA"/>
              <a:pPr/>
              <a:t>‹#›</a:t>
            </a:fld>
            <a:endParaRPr lang="en-US"/>
          </a:p>
        </p:txBody>
      </p:sp>
    </p:spTree>
    <p:extLst>
      <p:ext uri="{BB962C8B-B14F-4D97-AF65-F5344CB8AC3E}">
        <p14:creationId xmlns:p14="http://schemas.microsoft.com/office/powerpoint/2010/main" val="3311776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5C09145-B54F-4A1E-A873-FBA00CFF2627}" type="slidenum">
              <a:rPr lang="ar-SA"/>
              <a:pPr/>
              <a:t>‹#›</a:t>
            </a:fld>
            <a:endParaRPr lang="en-US"/>
          </a:p>
        </p:txBody>
      </p:sp>
    </p:spTree>
    <p:extLst>
      <p:ext uri="{BB962C8B-B14F-4D97-AF65-F5344CB8AC3E}">
        <p14:creationId xmlns:p14="http://schemas.microsoft.com/office/powerpoint/2010/main" val="231414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BA5EEC7-8356-422C-8B4B-ABC00EB0CD36}" type="slidenum">
              <a:rPr lang="ar-SA"/>
              <a:pPr/>
              <a:t>‹#›</a:t>
            </a:fld>
            <a:endParaRPr lang="en-US"/>
          </a:p>
        </p:txBody>
      </p:sp>
    </p:spTree>
    <p:extLst>
      <p:ext uri="{BB962C8B-B14F-4D97-AF65-F5344CB8AC3E}">
        <p14:creationId xmlns:p14="http://schemas.microsoft.com/office/powerpoint/2010/main" val="3792760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39938" name="Group 2"/>
          <p:cNvGrpSpPr>
            <a:grpSpLocks/>
          </p:cNvGrpSpPr>
          <p:nvPr/>
        </p:nvGrpSpPr>
        <p:grpSpPr bwMode="auto">
          <a:xfrm>
            <a:off x="0" y="1588"/>
            <a:ext cx="9132888" cy="6845300"/>
            <a:chOff x="0" y="1"/>
            <a:chExt cx="5753" cy="4312"/>
          </a:xfrm>
        </p:grpSpPr>
        <p:sp>
          <p:nvSpPr>
            <p:cNvPr id="39939" name="Freeform 3"/>
            <p:cNvSpPr>
              <a:spLocks/>
            </p:cNvSpPr>
            <p:nvPr/>
          </p:nvSpPr>
          <p:spPr bwMode="auto">
            <a:xfrm>
              <a:off x="3394" y="999"/>
              <a:ext cx="2359" cy="3314"/>
            </a:xfrm>
            <a:custGeom>
              <a:avLst/>
              <a:gdLst>
                <a:gd name="T0" fmla="*/ 1905 w 2359"/>
                <a:gd name="T1" fmla="*/ 3312 h 3314"/>
                <a:gd name="T2" fmla="*/ 2358 w 2359"/>
                <a:gd name="T3" fmla="*/ 3313 h 3314"/>
                <a:gd name="T4" fmla="*/ 2358 w 2359"/>
                <a:gd name="T5" fmla="*/ 1437 h 3314"/>
                <a:gd name="T6" fmla="*/ 0 w 2359"/>
                <a:gd name="T7" fmla="*/ 0 h 3314"/>
                <a:gd name="T8" fmla="*/ 201 w 2359"/>
                <a:gd name="T9" fmla="*/ 150 h 3314"/>
                <a:gd name="T10" fmla="*/ 366 w 2359"/>
                <a:gd name="T11" fmla="*/ 279 h 3314"/>
                <a:gd name="T12" fmla="*/ 552 w 2359"/>
                <a:gd name="T13" fmla="*/ 441 h 3314"/>
                <a:gd name="T14" fmla="*/ 732 w 2359"/>
                <a:gd name="T15" fmla="*/ 612 h 3314"/>
                <a:gd name="T16" fmla="*/ 996 w 2359"/>
                <a:gd name="T17" fmla="*/ 903 h 3314"/>
                <a:gd name="T18" fmla="*/ 1230 w 2359"/>
                <a:gd name="T19" fmla="*/ 1212 h 3314"/>
                <a:gd name="T20" fmla="*/ 1400 w 2359"/>
                <a:gd name="T21" fmla="*/ 1482 h 3314"/>
                <a:gd name="T22" fmla="*/ 1548 w 2359"/>
                <a:gd name="T23" fmla="*/ 1761 h 3314"/>
                <a:gd name="T24" fmla="*/ 1665 w 2359"/>
                <a:gd name="T25" fmla="*/ 2040 h 3314"/>
                <a:gd name="T26" fmla="*/ 1751 w 2359"/>
                <a:gd name="T27" fmla="*/ 2295 h 3314"/>
                <a:gd name="T28" fmla="*/ 1809 w 2359"/>
                <a:gd name="T29" fmla="*/ 2511 h 3314"/>
                <a:gd name="T30" fmla="*/ 1863 w 2359"/>
                <a:gd name="T31" fmla="*/ 2778 h 3314"/>
                <a:gd name="T32" fmla="*/ 1890 w 2359"/>
                <a:gd name="T33" fmla="*/ 3012 h 3314"/>
                <a:gd name="T34" fmla="*/ 1905 w 2359"/>
                <a:gd name="T35" fmla="*/ 3312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9940"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sp>
        <p:nvSpPr>
          <p:cNvPr id="39941" name="Rectangle 5"/>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39942" name="Rectangle 6"/>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defRPr sz="1400"/>
            </a:lvl1pPr>
          </a:lstStyle>
          <a:p>
            <a:endParaRPr lang="en-US"/>
          </a:p>
        </p:txBody>
      </p:sp>
      <p:sp>
        <p:nvSpPr>
          <p:cNvPr id="39943" name="Rectangle 7"/>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a:defRPr sz="1400"/>
            </a:lvl1pPr>
          </a:lstStyle>
          <a:p>
            <a:endParaRPr lang="en-US"/>
          </a:p>
        </p:txBody>
      </p:sp>
      <p:sp>
        <p:nvSpPr>
          <p:cNvPr id="39944" name="Rectangle 8"/>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r">
              <a:defRPr sz="1400"/>
            </a:lvl1pPr>
          </a:lstStyle>
          <a:p>
            <a:fld id="{57A4FE78-322B-4B68-9443-A8199ED945D0}" type="slidenum">
              <a:rPr lang="ar-SA"/>
              <a:pPr/>
              <a:t>‹#›</a:t>
            </a:fld>
            <a:endParaRPr lang="en-US"/>
          </a:p>
        </p:txBody>
      </p:sp>
      <p:sp>
        <p:nvSpPr>
          <p:cNvPr id="39945" name="Rectangle 9"/>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Times New Roman" panose="02020603050405020304" pitchFamily="18"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Times New Roman" panose="02020603050405020304" pitchFamily="18"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Times New Roman" panose="02020603050405020304" pitchFamily="18"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Times New Roman" panose="02020603050405020304" pitchFamily="18"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Times New Roman" panose="02020603050405020304" pitchFamily="18"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Times New Roman" panose="02020603050405020304" pitchFamily="18"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Times New Roman" panose="02020603050405020304" pitchFamily="18"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Times New Roman" panose="02020603050405020304" pitchFamily="18" charset="0"/>
        </a:defRPr>
      </a:lvl9pPr>
    </p:titleStyle>
    <p:bodyStyle>
      <a:lvl1pPr marL="342900" indent="-342900" algn="l" rtl="0" fontAlgn="base">
        <a:spcBef>
          <a:spcPct val="20000"/>
        </a:spcBef>
        <a:spcAft>
          <a:spcPct val="0"/>
        </a:spcAft>
        <a:buClr>
          <a:schemeClr val="accent2"/>
        </a:buClr>
        <a:buSzPct val="80000"/>
        <a:buFont typeface="Wingdings" panose="05000000000000000000" pitchFamily="2" charset="2"/>
        <a:buChar char="l"/>
        <a:defRPr sz="3200" kern="1200">
          <a:solidFill>
            <a:schemeClr val="tx1"/>
          </a:solidFill>
          <a:latin typeface="+mn-lt"/>
          <a:ea typeface="+mn-ea"/>
          <a:cs typeface="+mn-cs"/>
        </a:defRPr>
      </a:lvl1pPr>
      <a:lvl2pPr marL="742950" indent="-285750" algn="l" rtl="0" fontAlgn="base">
        <a:spcBef>
          <a:spcPct val="20000"/>
        </a:spcBef>
        <a:spcAft>
          <a:spcPct val="0"/>
        </a:spcAft>
        <a:buClr>
          <a:schemeClr val="tx1"/>
        </a:buClr>
        <a:buSzPct val="90000"/>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SzPct val="60000"/>
        <a:buFont typeface="Wingdings" panose="05000000000000000000" pitchFamily="2" charset="2"/>
        <a:buChar char="l"/>
        <a:defRPr sz="2400" kern="1200">
          <a:solidFill>
            <a:schemeClr val="tx1"/>
          </a:solidFill>
          <a:latin typeface="+mn-lt"/>
          <a:ea typeface="+mn-ea"/>
          <a:cs typeface="+mn-cs"/>
        </a:defRPr>
      </a:lvl3pPr>
      <a:lvl4pPr marL="1600200" indent="-228600" algn="l" rtl="0" fontAlgn="base">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accent1"/>
        </a:buClr>
        <a:buChar char="•"/>
        <a:defRPr sz="20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ar-SA" b="1" dirty="0">
                <a:latin typeface="B Zar" panose="00000400000000000000" pitchFamily="2" charset="-78"/>
                <a:cs typeface="Zar" pitchFamily="2" charset="-78"/>
              </a:rPr>
              <a:t>تاثير تنش كمبود آب (خشكي) بر اعمال فيزيولوژيك رشد, محصول</a:t>
            </a:r>
            <a:r>
              <a:rPr lang="en-US" b="1" dirty="0">
                <a:cs typeface="B Lotus" panose="00000400000000000000" pitchFamily="2" charset="-78"/>
              </a:rPr>
              <a:t/>
            </a:r>
            <a:br>
              <a:rPr lang="en-US" b="1" dirty="0">
                <a:cs typeface="B Lotus" panose="00000400000000000000" pitchFamily="2" charset="-78"/>
              </a:rPr>
            </a:br>
            <a:endParaRPr lang="en-US" b="1" dirty="0">
              <a:cs typeface="B Lotus" panose="00000400000000000000" pitchFamily="2" charset="-78"/>
            </a:endParaRPr>
          </a:p>
        </p:txBody>
      </p:sp>
      <p:sp>
        <p:nvSpPr>
          <p:cNvPr id="2051" name="Rectangle 3"/>
          <p:cNvSpPr>
            <a:spLocks noGrp="1" noChangeArrowheads="1"/>
          </p:cNvSpPr>
          <p:nvPr>
            <p:ph type="body" idx="1"/>
          </p:nvPr>
        </p:nvSpPr>
        <p:spPr/>
        <p:txBody>
          <a:bodyPr/>
          <a:lstStyle/>
          <a:p>
            <a:pPr algn="just" rtl="1"/>
            <a:r>
              <a:rPr lang="ar-SA" sz="3600">
                <a:cs typeface="Zar" pitchFamily="2" charset="-78"/>
              </a:rPr>
              <a:t>كاهش رشد عمومي عكس العملي است دفاعي براي كاهش تعرق تا رطوبت خاك بيشتر ذخيره شود و شانس بقا براي گياه بيشتر شود.</a:t>
            </a:r>
          </a:p>
          <a:p>
            <a:pPr algn="just" rtl="1"/>
            <a:r>
              <a:rPr lang="ar-SA" sz="3600">
                <a:cs typeface="Zar" pitchFamily="2" charset="-78"/>
              </a:rPr>
              <a:t> اثر استرس آبي در مرحله توليد مثلي زيان آور است.</a:t>
            </a:r>
            <a:endParaRPr lang="en-US" sz="3600">
              <a:cs typeface="Zar" pitchFamily="2" charset="-78"/>
            </a:endParaRPr>
          </a:p>
        </p:txBody>
      </p:sp>
      <p:graphicFrame>
        <p:nvGraphicFramePr>
          <p:cNvPr id="2052" name="Object 4"/>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2053" name="Equation" r:id="rId3" imgW="114120" imgH="215640" progId="Equation.3">
                  <p:embed/>
                </p:oleObj>
              </mc:Choice>
              <mc:Fallback>
                <p:oleObj name="Equation" r:id="rId3" imgW="114120" imgH="2156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TextBox 1"/>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051">
                                            <p:txEl>
                                              <p:pRg st="0" end="0"/>
                                            </p:txEl>
                                          </p:spTgt>
                                        </p:tgtEl>
                                        <p:attrNameLst>
                                          <p:attrName>style.visibility</p:attrName>
                                        </p:attrNameLst>
                                      </p:cBhvr>
                                      <p:to>
                                        <p:strVal val="visible"/>
                                      </p:to>
                                    </p:set>
                                    <p:animEffect transition="in" filter="fade">
                                      <p:cBhvr>
                                        <p:cTn id="14" dur="500"/>
                                        <p:tgtEl>
                                          <p:spTgt spid="2051">
                                            <p:txEl>
                                              <p:pRg st="0" end="0"/>
                                            </p:txEl>
                                          </p:spTgt>
                                        </p:tgtEl>
                                      </p:cBhvr>
                                    </p:animEffect>
                                    <p:anim calcmode="lin" valueType="num">
                                      <p:cBhvr>
                                        <p:cTn id="15"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5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051">
                                            <p:txEl>
                                              <p:pRg st="1" end="1"/>
                                            </p:txEl>
                                          </p:spTgt>
                                        </p:tgtEl>
                                        <p:attrNameLst>
                                          <p:attrName>style.visibility</p:attrName>
                                        </p:attrNameLst>
                                      </p:cBhvr>
                                      <p:to>
                                        <p:strVal val="visible"/>
                                      </p:to>
                                    </p:set>
                                    <p:animEffect transition="in" filter="fade">
                                      <p:cBhvr>
                                        <p:cTn id="21" dur="500"/>
                                        <p:tgtEl>
                                          <p:spTgt spid="2051">
                                            <p:txEl>
                                              <p:pRg st="1" end="1"/>
                                            </p:txEl>
                                          </p:spTgt>
                                        </p:tgtEl>
                                      </p:cBhvr>
                                    </p:animEffect>
                                    <p:anim calcmode="lin" valueType="num">
                                      <p:cBhvr>
                                        <p:cTn id="22" dur="5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2051">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fa-IR"/>
              <a:t>کيفيت علوفه در مناطق ديم چگونه است؟</a:t>
            </a:r>
            <a:endParaRPr lang="en-GB"/>
          </a:p>
        </p:txBody>
      </p:sp>
      <p:sp>
        <p:nvSpPr>
          <p:cNvPr id="51203" name="Rectangle 3"/>
          <p:cNvSpPr>
            <a:spLocks noGrp="1" noChangeArrowheads="1"/>
          </p:cNvSpPr>
          <p:nvPr>
            <p:ph type="body" idx="1"/>
          </p:nvPr>
        </p:nvSpPr>
        <p:spPr/>
        <p:txBody>
          <a:bodyPr/>
          <a:lstStyle/>
          <a:p>
            <a:pPr algn="just" rtl="1"/>
            <a:r>
              <a:rPr lang="ar-SA" b="1">
                <a:cs typeface="Zar" pitchFamily="2" charset="-78"/>
              </a:rPr>
              <a:t>در مناطق ديم يونجه, شبدر برگ نرمتر و لطيف تر </a:t>
            </a:r>
            <a:r>
              <a:rPr lang="fa-IR" b="1">
                <a:cs typeface="Zar" pitchFamily="2" charset="-78"/>
              </a:rPr>
              <a:t>دارد</a:t>
            </a:r>
            <a:r>
              <a:rPr lang="ar-SA" b="1">
                <a:cs typeface="Zar" pitchFamily="2" charset="-78"/>
              </a:rPr>
              <a:t> و خوش</a:t>
            </a:r>
            <a:r>
              <a:rPr lang="en-US" b="1">
                <a:cs typeface="Zar" pitchFamily="2" charset="-78"/>
              </a:rPr>
              <a:t> </a:t>
            </a:r>
            <a:r>
              <a:rPr lang="ar-SA" b="1">
                <a:cs typeface="Zar" pitchFamily="2" charset="-78"/>
              </a:rPr>
              <a:t>خوراكي</a:t>
            </a:r>
            <a:r>
              <a:rPr lang="fa-IR" b="1">
                <a:cs typeface="Zar" pitchFamily="2" charset="-78"/>
              </a:rPr>
              <a:t> آن</a:t>
            </a:r>
            <a:r>
              <a:rPr lang="ar-SA" b="1">
                <a:cs typeface="Zar" pitchFamily="2" charset="-78"/>
              </a:rPr>
              <a:t> بالاست</a:t>
            </a:r>
            <a:endParaRPr lang="fa-IR" b="1">
              <a:cs typeface="Zar" pitchFamily="2" charset="-78"/>
            </a:endParaRPr>
          </a:p>
          <a:p>
            <a:pPr algn="just" rtl="1"/>
            <a:endParaRPr lang="fa-IR" b="1">
              <a:cs typeface="Zar" pitchFamily="2" charset="-78"/>
            </a:endParaRPr>
          </a:p>
          <a:p>
            <a:pPr algn="just" rtl="1">
              <a:buFont typeface="Wingdings" panose="05000000000000000000" pitchFamily="2" charset="2"/>
              <a:buNone/>
            </a:pPr>
            <a:endParaRPr lang="fa-IR" b="1">
              <a:cs typeface="Zar" pitchFamily="2" charset="-78"/>
            </a:endParaRPr>
          </a:p>
          <a:p>
            <a:pPr algn="just" rtl="1">
              <a:buFont typeface="Wingdings" panose="05000000000000000000" pitchFamily="2" charset="2"/>
              <a:buNone/>
            </a:pPr>
            <a:r>
              <a:rPr lang="ar-SA"/>
              <a:t>3- </a:t>
            </a:r>
            <a:r>
              <a:rPr lang="ar-SA" b="1">
                <a:cs typeface="Zar" pitchFamily="2" charset="-78"/>
              </a:rPr>
              <a:t>كاهش سنتز آنزيمها</a:t>
            </a:r>
          </a:p>
          <a:p>
            <a:pPr algn="just" rtl="1">
              <a:buFont typeface="Wingdings" panose="05000000000000000000" pitchFamily="2" charset="2"/>
              <a:buNone/>
            </a:pPr>
            <a:r>
              <a:rPr lang="ar-SA" b="1">
                <a:cs typeface="Zar" pitchFamily="2" charset="-78"/>
              </a:rPr>
              <a:t>- اكثريت آنزيم</a:t>
            </a:r>
            <a:r>
              <a:rPr lang="fa-IR" b="1">
                <a:cs typeface="Zar" pitchFamily="2" charset="-78"/>
              </a:rPr>
              <a:t> </a:t>
            </a:r>
            <a:r>
              <a:rPr lang="ar-SA" b="1">
                <a:cs typeface="Zar" pitchFamily="2" charset="-78"/>
              </a:rPr>
              <a:t>ها سنتزشان مختل مي شود.</a:t>
            </a:r>
          </a:p>
          <a:p>
            <a:endParaRPr lang="en-GB" b="1"/>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rtl="1"/>
            <a:r>
              <a:rPr lang="fa-IR" b="1">
                <a:cs typeface="Zar" pitchFamily="2" charset="-78"/>
              </a:rPr>
              <a:t>ب-</a:t>
            </a:r>
            <a:r>
              <a:rPr lang="ar-SA" b="1">
                <a:cs typeface="Zar" pitchFamily="2" charset="-78"/>
              </a:rPr>
              <a:t>گسستگي در غشاء هاي ان</a:t>
            </a:r>
            <a:r>
              <a:rPr lang="fa-IR" b="1">
                <a:cs typeface="Zar" pitchFamily="2" charset="-78"/>
              </a:rPr>
              <a:t>د</a:t>
            </a:r>
            <a:r>
              <a:rPr lang="ar-SA" b="1">
                <a:cs typeface="Zar" pitchFamily="2" charset="-78"/>
              </a:rPr>
              <a:t>امكهاي   سلول </a:t>
            </a:r>
            <a:br>
              <a:rPr lang="ar-SA" b="1">
                <a:cs typeface="Zar" pitchFamily="2" charset="-78"/>
              </a:rPr>
            </a:br>
            <a:endParaRPr lang="en-US" b="1">
              <a:cs typeface="Zar" pitchFamily="2" charset="-78"/>
            </a:endParaRPr>
          </a:p>
        </p:txBody>
      </p:sp>
      <p:sp>
        <p:nvSpPr>
          <p:cNvPr id="5123" name="Rectangle 3"/>
          <p:cNvSpPr>
            <a:spLocks noGrp="1" noChangeArrowheads="1"/>
          </p:cNvSpPr>
          <p:nvPr>
            <p:ph type="body" idx="1"/>
          </p:nvPr>
        </p:nvSpPr>
        <p:spPr>
          <a:xfrm>
            <a:off x="250825" y="1981200"/>
            <a:ext cx="8207375" cy="4114800"/>
          </a:xfrm>
        </p:spPr>
        <p:txBody>
          <a:bodyPr/>
          <a:lstStyle/>
          <a:p>
            <a:pPr algn="just" rtl="1"/>
            <a:r>
              <a:rPr lang="ar-SA" sz="3600" b="1">
                <a:cs typeface="Zar" pitchFamily="2" charset="-78"/>
              </a:rPr>
              <a:t>تحت تنش خشكي كل</a:t>
            </a:r>
            <a:r>
              <a:rPr lang="fa-IR" sz="3600" b="1">
                <a:cs typeface="Zar" pitchFamily="2" charset="-78"/>
              </a:rPr>
              <a:t>ر</a:t>
            </a:r>
            <a:r>
              <a:rPr lang="ar-SA" sz="3600" b="1">
                <a:cs typeface="Zar" pitchFamily="2" charset="-78"/>
              </a:rPr>
              <a:t>وپلاست شكافته مي شود و نيز غشاء تون</a:t>
            </a:r>
            <a:r>
              <a:rPr lang="fa-IR" sz="3600" b="1">
                <a:cs typeface="Zar" pitchFamily="2" charset="-78"/>
              </a:rPr>
              <a:t>و</a:t>
            </a:r>
            <a:r>
              <a:rPr lang="ar-SA" sz="3600" b="1">
                <a:cs typeface="Zar" pitchFamily="2" charset="-78"/>
              </a:rPr>
              <a:t>پلاست (و</a:t>
            </a:r>
            <a:r>
              <a:rPr lang="fa-IR" sz="3600" b="1">
                <a:cs typeface="Zar" pitchFamily="2" charset="-78"/>
              </a:rPr>
              <a:t>ا</a:t>
            </a:r>
            <a:r>
              <a:rPr lang="ar-SA" sz="3600" b="1">
                <a:cs typeface="Zar" pitchFamily="2" charset="-78"/>
              </a:rPr>
              <a:t>كوئل) پاره مي شود.</a:t>
            </a:r>
          </a:p>
          <a:p>
            <a:pPr algn="just" rtl="1"/>
            <a:r>
              <a:rPr lang="ar-SA" sz="3600" b="1">
                <a:cs typeface="Zar" pitchFamily="2" charset="-78"/>
              </a:rPr>
              <a:t>ليپا</a:t>
            </a:r>
            <a:r>
              <a:rPr lang="fa-IR" sz="3600" b="1">
                <a:cs typeface="Zar" pitchFamily="2" charset="-78"/>
              </a:rPr>
              <a:t>ز</a:t>
            </a:r>
            <a:r>
              <a:rPr lang="ar-SA" sz="3600" b="1">
                <a:cs typeface="Zar" pitchFamily="2" charset="-78"/>
              </a:rPr>
              <a:t>هاي اسيدي و قليايي تخريب غشاء را سبب مي شوند</a:t>
            </a:r>
          </a:p>
          <a:p>
            <a:pPr algn="just" rtl="1">
              <a:buFont typeface="Wingdings" panose="05000000000000000000" pitchFamily="2" charset="2"/>
              <a:buNone/>
            </a:pPr>
            <a:endParaRPr lang="en-US" sz="3600" b="1"/>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ppt_x</p:attrName>
                                        </p:attrNameLst>
                                      </p:cBhvr>
                                      <p:tavLst>
                                        <p:tav tm="0">
                                          <p:val>
                                            <p:strVal val="#ppt_x-.2"/>
                                          </p:val>
                                        </p:tav>
                                        <p:tav tm="100000">
                                          <p:val>
                                            <p:strVal val="#ppt_x"/>
                                          </p:val>
                                        </p:tav>
                                      </p:tavLst>
                                    </p:anim>
                                    <p:anim calcmode="lin" valueType="num">
                                      <p:cBhvr>
                                        <p:cTn id="8" dur="1000" fill="hold"/>
                                        <p:tgtEl>
                                          <p:spTgt spid="5122"/>
                                        </p:tgtEl>
                                        <p:attrNameLst>
                                          <p:attrName>ppt_y</p:attrName>
                                        </p:attrNameLst>
                                      </p:cBhvr>
                                      <p:tavLst>
                                        <p:tav tm="0">
                                          <p:val>
                                            <p:strVal val="#ppt_y"/>
                                          </p:val>
                                        </p:tav>
                                        <p:tav tm="100000">
                                          <p:val>
                                            <p:strVal val="#ppt_y"/>
                                          </p:val>
                                        </p:tav>
                                      </p:tavLst>
                                    </p:anim>
                                    <p:animEffect transition="in" filter="wipe(right)" prLst="gradientSize: 0.1">
                                      <p:cBhvr>
                                        <p:cTn id="9" dur="1000"/>
                                        <p:tgtEl>
                                          <p:spTgt spid="512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5123">
                                            <p:txEl>
                                              <p:pRg st="0" end="0"/>
                                            </p:txEl>
                                          </p:spTgt>
                                        </p:tgtEl>
                                        <p:attrNameLst>
                                          <p:attrName>style.visibility</p:attrName>
                                        </p:attrNameLst>
                                      </p:cBhvr>
                                      <p:to>
                                        <p:strVal val="visible"/>
                                      </p:to>
                                    </p:set>
                                    <p:animEffect transition="in" filter="fade">
                                      <p:cBhvr>
                                        <p:cTn id="14" dur="500"/>
                                        <p:tgtEl>
                                          <p:spTgt spid="5123">
                                            <p:txEl>
                                              <p:pRg st="0" end="0"/>
                                            </p:txEl>
                                          </p:spTgt>
                                        </p:tgtEl>
                                      </p:cBhvr>
                                    </p:animEffect>
                                    <p:anim calcmode="lin" valueType="num">
                                      <p:cBhvr>
                                        <p:cTn id="15"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12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5123">
                                            <p:txEl>
                                              <p:pRg st="1" end="1"/>
                                            </p:txEl>
                                          </p:spTgt>
                                        </p:tgtEl>
                                        <p:attrNameLst>
                                          <p:attrName>style.visibility</p:attrName>
                                        </p:attrNameLst>
                                      </p:cBhvr>
                                      <p:to>
                                        <p:strVal val="visible"/>
                                      </p:to>
                                    </p:set>
                                    <p:animEffect transition="in" filter="fade">
                                      <p:cBhvr>
                                        <p:cTn id="21" dur="500"/>
                                        <p:tgtEl>
                                          <p:spTgt spid="5123">
                                            <p:txEl>
                                              <p:pRg st="1" end="1"/>
                                            </p:txEl>
                                          </p:spTgt>
                                        </p:tgtEl>
                                      </p:cBhvr>
                                    </p:animEffect>
                                    <p:anim calcmode="lin" valueType="num">
                                      <p:cBhvr>
                                        <p:cTn id="22"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5123">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rtl="1"/>
            <a:r>
              <a:rPr lang="fa-IR" b="1">
                <a:cs typeface="Zar" pitchFamily="2" charset="-78"/>
              </a:rPr>
              <a:t>ج-</a:t>
            </a:r>
            <a:r>
              <a:rPr lang="ar-SA" b="1">
                <a:cs typeface="Zar" pitchFamily="2" charset="-78"/>
              </a:rPr>
              <a:t>كاهش توليد پل</a:t>
            </a:r>
            <a:r>
              <a:rPr lang="fa-IR" b="1">
                <a:cs typeface="Zar" pitchFamily="2" charset="-78"/>
              </a:rPr>
              <a:t>ا</a:t>
            </a:r>
            <a:r>
              <a:rPr lang="ar-SA" b="1">
                <a:cs typeface="Zar" pitchFamily="2" charset="-78"/>
              </a:rPr>
              <a:t>ست ها</a:t>
            </a:r>
            <a:br>
              <a:rPr lang="ar-SA" b="1">
                <a:cs typeface="Zar" pitchFamily="2" charset="-78"/>
              </a:rPr>
            </a:br>
            <a:endParaRPr lang="en-US" b="1">
              <a:cs typeface="Zar" pitchFamily="2" charset="-78"/>
            </a:endParaRPr>
          </a:p>
        </p:txBody>
      </p:sp>
      <p:sp>
        <p:nvSpPr>
          <p:cNvPr id="6147" name="Rectangle 3"/>
          <p:cNvSpPr>
            <a:spLocks noGrp="1" noChangeArrowheads="1"/>
          </p:cNvSpPr>
          <p:nvPr>
            <p:ph type="body" idx="1"/>
          </p:nvPr>
        </p:nvSpPr>
        <p:spPr/>
        <p:txBody>
          <a:bodyPr/>
          <a:lstStyle/>
          <a:p>
            <a:pPr algn="just" rtl="1"/>
            <a:r>
              <a:rPr lang="ar-SA" sz="2800" b="1">
                <a:cs typeface="Zar" pitchFamily="2" charset="-78"/>
              </a:rPr>
              <a:t>توليد پل</a:t>
            </a:r>
            <a:r>
              <a:rPr lang="fa-IR" sz="2800" b="1">
                <a:cs typeface="Zar" pitchFamily="2" charset="-78"/>
              </a:rPr>
              <a:t>ا</a:t>
            </a:r>
            <a:r>
              <a:rPr lang="ar-SA" sz="2800" b="1">
                <a:cs typeface="Zar" pitchFamily="2" charset="-78"/>
              </a:rPr>
              <a:t>ست هاي رنگي بويژه كل</a:t>
            </a:r>
            <a:r>
              <a:rPr lang="fa-IR" sz="2800" b="1">
                <a:cs typeface="Zar" pitchFamily="2" charset="-78"/>
              </a:rPr>
              <a:t>ر</a:t>
            </a:r>
            <a:r>
              <a:rPr lang="ar-SA" sz="2800" b="1">
                <a:cs typeface="Zar" pitchFamily="2" charset="-78"/>
              </a:rPr>
              <a:t>وپلاست كاهش مي يابد</a:t>
            </a:r>
          </a:p>
          <a:p>
            <a:pPr algn="just" rtl="1"/>
            <a:r>
              <a:rPr lang="ar-SA" sz="2800" b="1">
                <a:cs typeface="Zar" pitchFamily="2" charset="-78"/>
              </a:rPr>
              <a:t>همواره مقادير زيادي % 50-30 كل</a:t>
            </a:r>
            <a:r>
              <a:rPr lang="fa-IR" sz="2800" b="1">
                <a:cs typeface="Zar" pitchFamily="2" charset="-78"/>
              </a:rPr>
              <a:t>ر</a:t>
            </a:r>
            <a:r>
              <a:rPr lang="ar-SA" sz="2800" b="1">
                <a:cs typeface="Zar" pitchFamily="2" charset="-78"/>
              </a:rPr>
              <a:t>وپلاست اضافي در سلول هست كه مصرف مي شود و دوباره جايگزين مي گردد، در حالت تنش مجددا توليد نميشود.</a:t>
            </a:r>
          </a:p>
          <a:p>
            <a:pPr algn="just" rtl="1"/>
            <a:r>
              <a:rPr lang="ar-SA" sz="2800" b="1">
                <a:cs typeface="Zar" pitchFamily="2" charset="-78"/>
              </a:rPr>
              <a:t>برگ </a:t>
            </a:r>
            <a:r>
              <a:rPr lang="fa-IR" sz="2800" b="1">
                <a:cs typeface="Zar" pitchFamily="2" charset="-78"/>
              </a:rPr>
              <a:t>ه</a:t>
            </a:r>
            <a:r>
              <a:rPr lang="ar-SA" sz="2800" b="1">
                <a:cs typeface="Zar" pitchFamily="2" charset="-78"/>
              </a:rPr>
              <a:t>ا كوچك شده. غلظت كلروفيل ثابت مانده و در اثر طولاني شدن تنش شروع به زرد شدن  مي كند.</a:t>
            </a:r>
          </a:p>
          <a:p>
            <a:pPr algn="r" rtl="1">
              <a:buFont typeface="Wingdings" panose="05000000000000000000" pitchFamily="2" charset="2"/>
              <a:buNone/>
            </a:pPr>
            <a:endParaRPr lang="en-US" sz="2800">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11188" y="0"/>
            <a:ext cx="7772400" cy="1143000"/>
          </a:xfrm>
        </p:spPr>
        <p:txBody>
          <a:bodyPr/>
          <a:lstStyle/>
          <a:p>
            <a:pPr rtl="1"/>
            <a:r>
              <a:rPr lang="fa-IR" sz="3600" b="1">
                <a:cs typeface="Zar" pitchFamily="2" charset="-78"/>
              </a:rPr>
              <a:t>د-</a:t>
            </a:r>
            <a:r>
              <a:rPr lang="ar-SA" sz="3600" b="1">
                <a:cs typeface="Zar" pitchFamily="2" charset="-78"/>
              </a:rPr>
              <a:t> اثر روي فتوسنتز</a:t>
            </a:r>
            <a:br>
              <a:rPr lang="ar-SA" sz="3600" b="1">
                <a:cs typeface="Zar" pitchFamily="2" charset="-78"/>
              </a:rPr>
            </a:br>
            <a:r>
              <a:rPr lang="en-US" sz="3600" b="1">
                <a:cs typeface="Zar" pitchFamily="2" charset="-78"/>
              </a:rPr>
              <a:t> </a:t>
            </a:r>
            <a:r>
              <a:rPr lang="fa-IR" sz="3600" b="1">
                <a:cs typeface="Zar" pitchFamily="2" charset="-78"/>
              </a:rPr>
              <a:t>چگونه است؟</a:t>
            </a:r>
            <a:endParaRPr lang="en-US" sz="3600" b="1">
              <a:cs typeface="Zar" pitchFamily="2" charset="-78"/>
            </a:endParaRPr>
          </a:p>
        </p:txBody>
      </p:sp>
      <p:sp>
        <p:nvSpPr>
          <p:cNvPr id="7171" name="Rectangle 3"/>
          <p:cNvSpPr>
            <a:spLocks noGrp="1" noChangeArrowheads="1"/>
          </p:cNvSpPr>
          <p:nvPr>
            <p:ph type="body" idx="1"/>
          </p:nvPr>
        </p:nvSpPr>
        <p:spPr>
          <a:xfrm>
            <a:off x="179388" y="1268413"/>
            <a:ext cx="8964612" cy="5208587"/>
          </a:xfrm>
        </p:spPr>
        <p:txBody>
          <a:bodyPr/>
          <a:lstStyle/>
          <a:p>
            <a:pPr algn="just" rtl="1">
              <a:lnSpc>
                <a:spcPct val="90000"/>
              </a:lnSpc>
            </a:pPr>
            <a:r>
              <a:rPr lang="ar-SA" sz="2800" b="1">
                <a:cs typeface="Zar" pitchFamily="2" charset="-78"/>
              </a:rPr>
              <a:t>در اثر بسته بودن روزنه ها </a:t>
            </a:r>
            <a:r>
              <a:rPr lang="en-US" sz="2800" b="1">
                <a:cs typeface="Zar" pitchFamily="2" charset="-78"/>
              </a:rPr>
              <a:t>CO2</a:t>
            </a:r>
            <a:r>
              <a:rPr lang="ar-SA" sz="2800" b="1">
                <a:cs typeface="Zar" pitchFamily="2" charset="-78"/>
              </a:rPr>
              <a:t>بشدت كاهش مي يابد ولي </a:t>
            </a:r>
            <a:br>
              <a:rPr lang="ar-SA" sz="2800" b="1">
                <a:cs typeface="Zar" pitchFamily="2" charset="-78"/>
              </a:rPr>
            </a:br>
            <a:r>
              <a:rPr lang="ar-SA" sz="2800" b="1">
                <a:cs typeface="Zar" pitchFamily="2" charset="-78"/>
              </a:rPr>
              <a:t>احيا كننده هاي </a:t>
            </a:r>
            <a:r>
              <a:rPr lang="en-US" sz="2800" b="1">
                <a:cs typeface="Zar" pitchFamily="2" charset="-78"/>
              </a:rPr>
              <a:t>CO2</a:t>
            </a:r>
            <a:r>
              <a:rPr lang="ar-SA" sz="2800" b="1">
                <a:cs typeface="Zar" pitchFamily="2" charset="-78"/>
              </a:rPr>
              <a:t>به لحاظ استمرار نور وجود دارد و لذا نياز به مصرف مواد قندي ذخيره و تركيبات آلي ديگري مي باشد.</a:t>
            </a:r>
          </a:p>
          <a:p>
            <a:pPr algn="just" rtl="1">
              <a:lnSpc>
                <a:spcPct val="90000"/>
              </a:lnSpc>
            </a:pPr>
            <a:r>
              <a:rPr lang="ar-SA" sz="2800" b="1">
                <a:cs typeface="Zar" pitchFamily="2" charset="-78"/>
              </a:rPr>
              <a:t>در گياهان</a:t>
            </a:r>
            <a:r>
              <a:rPr lang="en-US" sz="2800" b="1">
                <a:cs typeface="Zar" pitchFamily="2" charset="-78"/>
              </a:rPr>
              <a:t>C3</a:t>
            </a:r>
            <a:r>
              <a:rPr lang="ar-SA" sz="2800" b="1">
                <a:cs typeface="Zar" pitchFamily="2" charset="-78"/>
              </a:rPr>
              <a:t> اولين فرآورده احيا </a:t>
            </a:r>
            <a:r>
              <a:rPr lang="en-US" sz="2800" b="1">
                <a:cs typeface="Zar" pitchFamily="2" charset="-78"/>
              </a:rPr>
              <a:t>CO2</a:t>
            </a:r>
            <a:r>
              <a:rPr lang="ar-SA" sz="2800" b="1">
                <a:cs typeface="Zar" pitchFamily="2" charset="-78"/>
              </a:rPr>
              <a:t>، فسفر گليس</a:t>
            </a:r>
            <a:r>
              <a:rPr lang="fa-IR" sz="2800" b="1">
                <a:cs typeface="Zar" pitchFamily="2" charset="-78"/>
              </a:rPr>
              <a:t>ر</a:t>
            </a:r>
            <a:r>
              <a:rPr lang="ar-SA" sz="2800" b="1">
                <a:cs typeface="Zar" pitchFamily="2" charset="-78"/>
              </a:rPr>
              <a:t>يك اسيد  </a:t>
            </a:r>
            <a:r>
              <a:rPr lang="en-US" sz="2800" b="1">
                <a:cs typeface="Zar" pitchFamily="2" charset="-78"/>
              </a:rPr>
              <a:t>PGA)</a:t>
            </a:r>
            <a:r>
              <a:rPr lang="ar-SA" sz="2800" b="1">
                <a:cs typeface="Zar" pitchFamily="2" charset="-78"/>
              </a:rPr>
              <a:t>) و در</a:t>
            </a:r>
            <a:r>
              <a:rPr lang="en-US" sz="2800" b="1">
                <a:cs typeface="Zar" pitchFamily="2" charset="-78"/>
              </a:rPr>
              <a:t> C4</a:t>
            </a:r>
            <a:r>
              <a:rPr lang="ar-SA" sz="2800" b="1">
                <a:cs typeface="Zar" pitchFamily="2" charset="-78"/>
              </a:rPr>
              <a:t>اسيد آلي چهار ك</a:t>
            </a:r>
            <a:r>
              <a:rPr lang="fa-IR" sz="2800" b="1">
                <a:cs typeface="Zar" pitchFamily="2" charset="-78"/>
              </a:rPr>
              <a:t>ر</a:t>
            </a:r>
            <a:r>
              <a:rPr lang="ar-SA" sz="2800" b="1">
                <a:cs typeface="Zar" pitchFamily="2" charset="-78"/>
              </a:rPr>
              <a:t>بنه مال</a:t>
            </a:r>
            <a:r>
              <a:rPr lang="fa-IR" sz="2800" b="1">
                <a:cs typeface="Zar" pitchFamily="2" charset="-78"/>
              </a:rPr>
              <a:t>ا</a:t>
            </a:r>
            <a:r>
              <a:rPr lang="ar-SA" sz="2800" b="1">
                <a:cs typeface="Zar" pitchFamily="2" charset="-78"/>
              </a:rPr>
              <a:t>ت است.</a:t>
            </a:r>
          </a:p>
          <a:p>
            <a:pPr algn="just" rtl="1">
              <a:lnSpc>
                <a:spcPct val="90000"/>
              </a:lnSpc>
            </a:pPr>
            <a:r>
              <a:rPr lang="ar-SA" sz="2800" b="1">
                <a:cs typeface="Zar" pitchFamily="2" charset="-78"/>
              </a:rPr>
              <a:t>تنفس نوري در گياهان</a:t>
            </a:r>
            <a:r>
              <a:rPr lang="en-US" sz="2800" b="1">
                <a:cs typeface="Zar" pitchFamily="2" charset="-78"/>
              </a:rPr>
              <a:t> C3</a:t>
            </a:r>
            <a:r>
              <a:rPr lang="ar-SA" sz="2800" b="1">
                <a:cs typeface="Zar" pitchFamily="2" charset="-78"/>
              </a:rPr>
              <a:t>خيلي شديدتر از</a:t>
            </a:r>
            <a:r>
              <a:rPr lang="en-US" sz="2800" b="1">
                <a:cs typeface="Zar" pitchFamily="2" charset="-78"/>
              </a:rPr>
              <a:t>  C4</a:t>
            </a:r>
            <a:r>
              <a:rPr lang="ar-SA" sz="2800" b="1">
                <a:cs typeface="Zar" pitchFamily="2" charset="-78"/>
              </a:rPr>
              <a:t>عارض مي گردد. در تنفس نوري بعلت استرس خشكي شديد به جهت عدم ورود </a:t>
            </a:r>
            <a:r>
              <a:rPr lang="en-US" sz="2800" b="1">
                <a:cs typeface="Zar" pitchFamily="2" charset="-78"/>
              </a:rPr>
              <a:t>CO2</a:t>
            </a:r>
            <a:r>
              <a:rPr lang="ar-SA" sz="2800" b="1">
                <a:cs typeface="Zar" pitchFamily="2" charset="-78"/>
              </a:rPr>
              <a:t> به داخل سلول ها, از ساير منابع كربن (به جاي سنتز آنها) استفاده</a:t>
            </a:r>
            <a:r>
              <a:rPr lang="en-US" sz="2800" b="1">
                <a:cs typeface="Zar" pitchFamily="2" charset="-78"/>
              </a:rPr>
              <a:t/>
            </a:r>
            <a:br>
              <a:rPr lang="en-US" sz="2800" b="1">
                <a:cs typeface="Zar" pitchFamily="2" charset="-78"/>
              </a:rPr>
            </a:br>
            <a:r>
              <a:rPr lang="ar-SA" sz="2800" b="1">
                <a:cs typeface="Zar" pitchFamily="2" charset="-78"/>
              </a:rPr>
              <a:t> مي شود و گياه بعلت مرگ ناشي از گرسنگي (</a:t>
            </a:r>
            <a:r>
              <a:rPr lang="en-US" sz="2800" b="1">
                <a:cs typeface="Zar" pitchFamily="2" charset="-78"/>
              </a:rPr>
              <a:t>Starvation</a:t>
            </a:r>
            <a:r>
              <a:rPr lang="ar-SA" sz="2800" b="1">
                <a:cs typeface="Zar" pitchFamily="2" charset="-78"/>
              </a:rPr>
              <a:t>) از بين مي رود. گياهان </a:t>
            </a:r>
            <a:r>
              <a:rPr lang="en-US" sz="2800" b="1">
                <a:cs typeface="Zar" pitchFamily="2" charset="-78"/>
              </a:rPr>
              <a:t>C4</a:t>
            </a:r>
            <a:r>
              <a:rPr lang="ar-SA" sz="2800" b="1">
                <a:cs typeface="Zar" pitchFamily="2" charset="-78"/>
              </a:rPr>
              <a:t> تنفس نوري خفيف تري دارند ديرتر در برابر استرس شديد تسليم مي شوند. در </a:t>
            </a:r>
            <a:r>
              <a:rPr lang="en-US" sz="2800" b="1">
                <a:cs typeface="Zar" pitchFamily="2" charset="-78"/>
              </a:rPr>
              <a:t>C4</a:t>
            </a:r>
            <a:r>
              <a:rPr lang="ar-SA" sz="2800" b="1">
                <a:cs typeface="Zar" pitchFamily="2" charset="-78"/>
              </a:rPr>
              <a:t> در تراكم بسيار كم اكسيژن از تنفس نوري جلوگيري ميشود.</a:t>
            </a:r>
          </a:p>
          <a:p>
            <a:pPr algn="r" rtl="1">
              <a:lnSpc>
                <a:spcPct val="90000"/>
              </a:lnSpc>
            </a:pPr>
            <a:endParaRPr lang="en-US" sz="2800" b="1">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1000" fill="hold"/>
                                        <p:tgtEl>
                                          <p:spTgt spid="7170"/>
                                        </p:tgtEl>
                                        <p:attrNameLst>
                                          <p:attrName>ppt_x</p:attrName>
                                        </p:attrNameLst>
                                      </p:cBhvr>
                                      <p:tavLst>
                                        <p:tav tm="0">
                                          <p:val>
                                            <p:strVal val="#ppt_x-.2"/>
                                          </p:val>
                                        </p:tav>
                                        <p:tav tm="100000">
                                          <p:val>
                                            <p:strVal val="#ppt_x"/>
                                          </p:val>
                                        </p:tav>
                                      </p:tavLst>
                                    </p:anim>
                                    <p:anim calcmode="lin" valueType="num">
                                      <p:cBhvr>
                                        <p:cTn id="8" dur="1000" fill="hold"/>
                                        <p:tgtEl>
                                          <p:spTgt spid="7170"/>
                                        </p:tgtEl>
                                        <p:attrNameLst>
                                          <p:attrName>ppt_y</p:attrName>
                                        </p:attrNameLst>
                                      </p:cBhvr>
                                      <p:tavLst>
                                        <p:tav tm="0">
                                          <p:val>
                                            <p:strVal val="#ppt_y"/>
                                          </p:val>
                                        </p:tav>
                                        <p:tav tm="100000">
                                          <p:val>
                                            <p:strVal val="#ppt_y"/>
                                          </p:val>
                                        </p:tav>
                                      </p:tavLst>
                                    </p:anim>
                                    <p:animEffect transition="in" filter="wipe(right)" prLst="gradientSize: 0.1">
                                      <p:cBhvr>
                                        <p:cTn id="9" dur="1000"/>
                                        <p:tgtEl>
                                          <p:spTgt spid="717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7171">
                                            <p:txEl>
                                              <p:pRg st="0" end="0"/>
                                            </p:txEl>
                                          </p:spTgt>
                                        </p:tgtEl>
                                        <p:attrNameLst>
                                          <p:attrName>style.visibility</p:attrName>
                                        </p:attrNameLst>
                                      </p:cBhvr>
                                      <p:to>
                                        <p:strVal val="visible"/>
                                      </p:to>
                                    </p:set>
                                    <p:animEffect transition="in" filter="fade">
                                      <p:cBhvr>
                                        <p:cTn id="14" dur="500"/>
                                        <p:tgtEl>
                                          <p:spTgt spid="7171">
                                            <p:txEl>
                                              <p:pRg st="0" end="0"/>
                                            </p:txEl>
                                          </p:spTgt>
                                        </p:tgtEl>
                                      </p:cBhvr>
                                    </p:animEffect>
                                    <p:anim calcmode="lin" valueType="num">
                                      <p:cBhvr>
                                        <p:cTn id="15"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717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7171">
                                            <p:txEl>
                                              <p:pRg st="1" end="1"/>
                                            </p:txEl>
                                          </p:spTgt>
                                        </p:tgtEl>
                                        <p:attrNameLst>
                                          <p:attrName>style.visibility</p:attrName>
                                        </p:attrNameLst>
                                      </p:cBhvr>
                                      <p:to>
                                        <p:strVal val="visible"/>
                                      </p:to>
                                    </p:set>
                                    <p:animEffect transition="in" filter="fade">
                                      <p:cBhvr>
                                        <p:cTn id="21" dur="500"/>
                                        <p:tgtEl>
                                          <p:spTgt spid="7171">
                                            <p:txEl>
                                              <p:pRg st="1" end="1"/>
                                            </p:txEl>
                                          </p:spTgt>
                                        </p:tgtEl>
                                      </p:cBhvr>
                                    </p:animEffect>
                                    <p:anim calcmode="lin" valueType="num">
                                      <p:cBhvr>
                                        <p:cTn id="22"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717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7171">
                                            <p:txEl>
                                              <p:pRg st="2" end="2"/>
                                            </p:txEl>
                                          </p:spTgt>
                                        </p:tgtEl>
                                        <p:attrNameLst>
                                          <p:attrName>style.visibility</p:attrName>
                                        </p:attrNameLst>
                                      </p:cBhvr>
                                      <p:to>
                                        <p:strVal val="visible"/>
                                      </p:to>
                                    </p:set>
                                    <p:animEffect transition="in" filter="fade">
                                      <p:cBhvr>
                                        <p:cTn id="28" dur="500"/>
                                        <p:tgtEl>
                                          <p:spTgt spid="7171">
                                            <p:txEl>
                                              <p:pRg st="2" end="2"/>
                                            </p:txEl>
                                          </p:spTgt>
                                        </p:tgtEl>
                                      </p:cBhvr>
                                    </p:animEffect>
                                    <p:anim calcmode="lin" valueType="num">
                                      <p:cBhvr>
                                        <p:cTn id="29"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7171">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p:txBody>
          <a:bodyPr/>
          <a:lstStyle/>
          <a:p>
            <a:pPr algn="just" rtl="1"/>
            <a:r>
              <a:rPr lang="ar-SA" b="1">
                <a:cs typeface="Zar" pitchFamily="2" charset="-78"/>
              </a:rPr>
              <a:t>در گياهان گوشتي مناطق خشك شبها روزنه </a:t>
            </a:r>
            <a:r>
              <a:rPr lang="fa-IR" b="1">
                <a:cs typeface="Zar" pitchFamily="2" charset="-78"/>
              </a:rPr>
              <a:t>ه</a:t>
            </a:r>
            <a:r>
              <a:rPr lang="ar-SA" b="1">
                <a:cs typeface="Zar" pitchFamily="2" charset="-78"/>
              </a:rPr>
              <a:t>ا باز هستند و </a:t>
            </a:r>
            <a:r>
              <a:rPr lang="en-US" b="1">
                <a:cs typeface="Zar" pitchFamily="2" charset="-78"/>
              </a:rPr>
              <a:t>CO2</a:t>
            </a:r>
            <a:r>
              <a:rPr lang="ar-SA" b="1">
                <a:cs typeface="Zar" pitchFamily="2" charset="-78"/>
              </a:rPr>
              <a:t> در شب تثبيت مي گردد و بصورت اسيد م</a:t>
            </a:r>
            <a:r>
              <a:rPr lang="fa-IR" b="1">
                <a:cs typeface="Zar" pitchFamily="2" charset="-78"/>
              </a:rPr>
              <a:t>ا</a:t>
            </a:r>
            <a:r>
              <a:rPr lang="ar-SA" b="1">
                <a:cs typeface="Zar" pitchFamily="2" charset="-78"/>
              </a:rPr>
              <a:t>ليك سنتز</a:t>
            </a:r>
            <a:r>
              <a:rPr lang="en-US" b="1">
                <a:cs typeface="Zar" pitchFamily="2" charset="-78"/>
              </a:rPr>
              <a:t> </a:t>
            </a:r>
            <a:r>
              <a:rPr lang="ar-SA" b="1">
                <a:cs typeface="Zar" pitchFamily="2" charset="-78"/>
              </a:rPr>
              <a:t>و ذخيره مي شود. در روز دكرب</a:t>
            </a:r>
            <a:r>
              <a:rPr lang="fa-IR" b="1">
                <a:cs typeface="Zar" pitchFamily="2" charset="-78"/>
              </a:rPr>
              <a:t>و</a:t>
            </a:r>
            <a:r>
              <a:rPr lang="ar-SA" b="1">
                <a:cs typeface="Zar" pitchFamily="2" charset="-78"/>
              </a:rPr>
              <a:t>كسيلاسيون مال</a:t>
            </a:r>
            <a:r>
              <a:rPr lang="fa-IR" b="1">
                <a:cs typeface="Zar" pitchFamily="2" charset="-78"/>
              </a:rPr>
              <a:t>ا</a:t>
            </a:r>
            <a:r>
              <a:rPr lang="ar-SA" b="1">
                <a:cs typeface="Zar" pitchFamily="2" charset="-78"/>
              </a:rPr>
              <a:t>ت صورت مي گيرد.</a:t>
            </a:r>
          </a:p>
          <a:p>
            <a:pPr algn="r" rtl="1"/>
            <a:r>
              <a:rPr lang="ar-SA" b="1">
                <a:cs typeface="Zar" pitchFamily="2" charset="-78"/>
              </a:rPr>
              <a:t>تخمين زده شده تثبيت   در گياهان</a:t>
            </a:r>
            <a:r>
              <a:rPr lang="en-US" b="1">
                <a:cs typeface="Zar" pitchFamily="2" charset="-78"/>
              </a:rPr>
              <a:t>C</a:t>
            </a:r>
            <a:r>
              <a:rPr lang="en-US" sz="4000" b="1" baseline="-25000">
                <a:cs typeface="Zar" pitchFamily="2" charset="-78"/>
              </a:rPr>
              <a:t>3</a:t>
            </a:r>
            <a:r>
              <a:rPr lang="ar-SA" b="1">
                <a:cs typeface="Zar" pitchFamily="2" charset="-78"/>
              </a:rPr>
              <a:t>  تقريبا  40 درصد كمتر از گياهان </a:t>
            </a:r>
            <a:r>
              <a:rPr lang="en-US" b="1">
                <a:cs typeface="Zar" pitchFamily="2" charset="-78"/>
              </a:rPr>
              <a:t>C4</a:t>
            </a:r>
            <a:r>
              <a:rPr lang="ar-SA" b="1">
                <a:cs typeface="Zar" pitchFamily="2" charset="-78"/>
              </a:rPr>
              <a:t>  است.</a:t>
            </a:r>
          </a:p>
          <a:p>
            <a:pPr algn="r" rtl="1">
              <a:buFont typeface="Wingdings" panose="05000000000000000000" pitchFamily="2" charset="2"/>
              <a:buNone/>
            </a:pPr>
            <a:endParaRPr lang="en-US" b="1">
              <a:cs typeface="Zar" pitchFamily="2" charset="-78"/>
            </a:endParaRPr>
          </a:p>
        </p:txBody>
      </p:sp>
      <p:sp>
        <p:nvSpPr>
          <p:cNvPr id="8196" name="Rectangle 4"/>
          <p:cNvSpPr>
            <a:spLocks noChangeArrowheads="1"/>
          </p:cNvSpPr>
          <p:nvPr/>
        </p:nvSpPr>
        <p:spPr bwMode="auto">
          <a:xfrm>
            <a:off x="2484438" y="620713"/>
            <a:ext cx="5040312" cy="7921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a-IR" sz="3200" b="1">
                <a:solidFill>
                  <a:schemeClr val="tx2"/>
                </a:solidFill>
                <a:effectLst>
                  <a:outerShdw blurRad="38100" dist="38100" dir="2700000" algn="tl">
                    <a:srgbClr val="000000"/>
                  </a:outerShdw>
                </a:effectLst>
              </a:rPr>
              <a:t>د- ادامه</a:t>
            </a:r>
            <a:r>
              <a:rPr lang="ar-SA" sz="3200" b="1">
                <a:solidFill>
                  <a:schemeClr val="tx2"/>
                </a:solidFill>
                <a:effectLst>
                  <a:outerShdw blurRad="38100" dist="38100" dir="2700000" algn="tl">
                    <a:srgbClr val="000000"/>
                  </a:outerShdw>
                </a:effectLst>
              </a:rPr>
              <a:t> اثر روي فتوسنتز</a:t>
            </a:r>
            <a:r>
              <a:rPr lang="ar-SA" b="1">
                <a:solidFill>
                  <a:schemeClr val="tx2"/>
                </a:solidFill>
                <a:effectLst>
                  <a:outerShdw blurRad="38100" dist="38100" dir="2700000" algn="tl">
                    <a:srgbClr val="000000"/>
                  </a:outerShdw>
                </a:effectLst>
              </a:rPr>
              <a:t/>
            </a:r>
            <a:br>
              <a:rPr lang="ar-SA" b="1">
                <a:solidFill>
                  <a:schemeClr val="tx2"/>
                </a:solidFill>
                <a:effectLst>
                  <a:outerShdw blurRad="38100" dist="38100" dir="2700000" algn="tl">
                    <a:srgbClr val="000000"/>
                  </a:outerShdw>
                </a:effectLst>
              </a:rPr>
            </a:br>
            <a:endParaRPr lang="en-GB" b="1">
              <a:solidFill>
                <a:schemeClr val="tx2"/>
              </a:solidFill>
              <a:effectLst>
                <a:outerShdw blurRad="38100" dist="38100" dir="2700000" algn="tl">
                  <a:srgbClr val="000000"/>
                </a:outerShdw>
              </a:effectLst>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1000">
                                          <p:stCondLst>
                                            <p:cond delay="0"/>
                                          </p:stCondLst>
                                        </p:cTn>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1000">
                                          <p:stCondLst>
                                            <p:cond delay="0"/>
                                          </p:stCondLst>
                                        </p:cTn>
                                        <p:tgtEl>
                                          <p:spTgt spid="8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250825" y="1412875"/>
            <a:ext cx="8893175" cy="5445125"/>
          </a:xfrm>
        </p:spPr>
        <p:txBody>
          <a:bodyPr/>
          <a:lstStyle/>
          <a:p>
            <a:pPr algn="just" rtl="1"/>
            <a:r>
              <a:rPr lang="ar-SA" b="1">
                <a:cs typeface="Zar" pitchFamily="2" charset="-78"/>
              </a:rPr>
              <a:t>+ در تراكم خيلي پائين اكسيژن</a:t>
            </a:r>
            <a:r>
              <a:rPr lang="fa-IR" b="1">
                <a:cs typeface="Zar" pitchFamily="2" charset="-78"/>
              </a:rPr>
              <a:t>،</a:t>
            </a:r>
            <a:r>
              <a:rPr lang="ar-SA" b="1">
                <a:cs typeface="Zar" pitchFamily="2" charset="-78"/>
              </a:rPr>
              <a:t> تنفس نوري صورت </a:t>
            </a:r>
            <a:r>
              <a:rPr lang="en-US" b="1">
                <a:cs typeface="Zar" pitchFamily="2" charset="-78"/>
              </a:rPr>
              <a:t/>
            </a:r>
            <a:br>
              <a:rPr lang="en-US" b="1">
                <a:cs typeface="Zar" pitchFamily="2" charset="-78"/>
              </a:rPr>
            </a:br>
            <a:r>
              <a:rPr lang="ar-SA" b="1">
                <a:cs typeface="Zar" pitchFamily="2" charset="-78"/>
              </a:rPr>
              <a:t>نمي گيرد و مشخص نيست انرژي لازم براي فتوسنتز </a:t>
            </a:r>
            <a:r>
              <a:rPr lang="en-US" b="1">
                <a:cs typeface="Zar" pitchFamily="2" charset="-78"/>
              </a:rPr>
              <a:t>)</a:t>
            </a:r>
            <a:r>
              <a:rPr lang="ar-SA" b="1">
                <a:cs typeface="Zar" pitchFamily="2" charset="-78"/>
              </a:rPr>
              <a:t>انرژي مورد نياز واكنش ه</a:t>
            </a:r>
            <a:r>
              <a:rPr lang="fa-IR" b="1">
                <a:cs typeface="Zar" pitchFamily="2" charset="-78"/>
              </a:rPr>
              <a:t>ي</a:t>
            </a:r>
            <a:r>
              <a:rPr lang="ar-SA" b="1">
                <a:cs typeface="Zar" pitchFamily="2" charset="-78"/>
              </a:rPr>
              <a:t>ل) چگونه</a:t>
            </a:r>
            <a:r>
              <a:rPr lang="en-US" b="1">
                <a:cs typeface="Zar" pitchFamily="2" charset="-78"/>
              </a:rPr>
              <a:t> </a:t>
            </a:r>
            <a:r>
              <a:rPr lang="fa-IR" b="1">
                <a:cs typeface="Zar" pitchFamily="2" charset="-78"/>
              </a:rPr>
              <a:t> بايد</a:t>
            </a:r>
            <a:r>
              <a:rPr lang="ar-SA" b="1">
                <a:cs typeface="Zar" pitchFamily="2" charset="-78"/>
              </a:rPr>
              <a:t> تامين شود.</a:t>
            </a:r>
            <a:endParaRPr lang="fa-IR" b="1">
              <a:cs typeface="Zar" pitchFamily="2" charset="-78"/>
            </a:endParaRPr>
          </a:p>
          <a:p>
            <a:pPr algn="just" rtl="1">
              <a:buFont typeface="Wingdings" panose="05000000000000000000" pitchFamily="2" charset="2"/>
              <a:buNone/>
            </a:pPr>
            <a:endParaRPr lang="fa-IR" b="1">
              <a:cs typeface="Zar" pitchFamily="2" charset="-78"/>
            </a:endParaRPr>
          </a:p>
          <a:p>
            <a:pPr algn="just" rtl="1"/>
            <a:r>
              <a:rPr lang="ar-SA" b="1">
                <a:cs typeface="Zar" pitchFamily="2" charset="-78"/>
              </a:rPr>
              <a:t>ورود گاز ك</a:t>
            </a:r>
            <a:r>
              <a:rPr lang="fa-IR" b="1">
                <a:cs typeface="Zar" pitchFamily="2" charset="-78"/>
              </a:rPr>
              <a:t>ر</a:t>
            </a:r>
            <a:r>
              <a:rPr lang="ar-SA" b="1">
                <a:cs typeface="Zar" pitchFamily="2" charset="-78"/>
              </a:rPr>
              <a:t>بنيك به برگ 10-2 برابر كاهش مي يابد. تنفس خيلي بيشتر از فتوسنتز</a:t>
            </a:r>
            <a:r>
              <a:rPr lang="fa-IR" b="1">
                <a:cs typeface="Zar" pitchFamily="2" charset="-78"/>
              </a:rPr>
              <a:t> است</a:t>
            </a:r>
            <a:r>
              <a:rPr lang="ar-SA" b="1">
                <a:cs typeface="Zar" pitchFamily="2" charset="-78"/>
              </a:rPr>
              <a:t>،كيفيت تنفس نيز يكسان نيست، شيره پرورده كافي براي مصرف تامين نمي شود.</a:t>
            </a:r>
          </a:p>
          <a:p>
            <a:pPr algn="r" rtl="1"/>
            <a:endParaRPr lang="en-US" sz="2800" b="1">
              <a:cs typeface="Zar" pitchFamily="2" charset="-78"/>
            </a:endParaRPr>
          </a:p>
        </p:txBody>
      </p:sp>
      <p:sp>
        <p:nvSpPr>
          <p:cNvPr id="11268" name="Rectangle 4"/>
          <p:cNvSpPr>
            <a:spLocks noChangeArrowheads="1"/>
          </p:cNvSpPr>
          <p:nvPr/>
        </p:nvSpPr>
        <p:spPr bwMode="auto">
          <a:xfrm>
            <a:off x="2339975" y="549275"/>
            <a:ext cx="5400675" cy="5762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a-IR" sz="3200" b="1">
                <a:solidFill>
                  <a:schemeClr val="tx2"/>
                </a:solidFill>
                <a:effectLst>
                  <a:outerShdw blurRad="38100" dist="38100" dir="2700000" algn="tl">
                    <a:srgbClr val="000000"/>
                  </a:outerShdw>
                </a:effectLst>
              </a:rPr>
              <a:t>د- ادامه</a:t>
            </a:r>
            <a:r>
              <a:rPr lang="ar-SA" sz="3200" b="1">
                <a:solidFill>
                  <a:schemeClr val="tx2"/>
                </a:solidFill>
                <a:effectLst>
                  <a:outerShdw blurRad="38100" dist="38100" dir="2700000" algn="tl">
                    <a:srgbClr val="000000"/>
                  </a:outerShdw>
                </a:effectLst>
              </a:rPr>
              <a:t> اثر روي فتوسنتز</a:t>
            </a:r>
            <a:endParaRPr lang="en-GB" sz="3200" b="1">
              <a:solidFill>
                <a:schemeClr val="tx2"/>
              </a:solidFill>
              <a:effectLst>
                <a:outerShdw blurRad="38100" dist="38100" dir="2700000" algn="tl">
                  <a:srgbClr val="000000"/>
                </a:outerShdw>
              </a:effectLst>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stCondLst>
                                            <p:cond delay="0"/>
                                          </p:stCondLst>
                                        </p:cTn>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267">
                                            <p:txEl>
                                              <p:pRg st="2" end="2"/>
                                            </p:txEl>
                                          </p:spTgt>
                                        </p:tgtEl>
                                        <p:attrNameLst>
                                          <p:attrName>style.visibility</p:attrName>
                                        </p:attrNameLst>
                                      </p:cBhvr>
                                      <p:to>
                                        <p:strVal val="visible"/>
                                      </p:to>
                                    </p:set>
                                    <p:animEffect transition="in" filter="fade">
                                      <p:cBhvr>
                                        <p:cTn id="12" dur="1000">
                                          <p:stCondLst>
                                            <p:cond delay="0"/>
                                          </p:stCondLst>
                                        </p:cTn>
                                        <p:tgtEl>
                                          <p:spTgt spid="112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11188" y="0"/>
            <a:ext cx="7921625" cy="1268413"/>
          </a:xfrm>
        </p:spPr>
        <p:txBody>
          <a:bodyPr/>
          <a:lstStyle/>
          <a:p>
            <a:pPr rtl="1"/>
            <a:r>
              <a:rPr lang="fa-IR" sz="4000" b="1">
                <a:cs typeface="Zar" pitchFamily="2" charset="-78"/>
              </a:rPr>
              <a:t>ه-</a:t>
            </a:r>
            <a:r>
              <a:rPr lang="ar-SA" sz="4000" b="1">
                <a:cs typeface="Zar" pitchFamily="2" charset="-78"/>
              </a:rPr>
              <a:t>متابوليسم ازت</a:t>
            </a:r>
            <a:r>
              <a:rPr lang="fa-IR" sz="4000" b="1">
                <a:cs typeface="Zar" pitchFamily="2" charset="-78"/>
              </a:rPr>
              <a:t> تحت تاثير خشکی چگونه است؟</a:t>
            </a:r>
            <a:endParaRPr lang="en-US" sz="4000" b="1">
              <a:cs typeface="Zar" pitchFamily="2" charset="-78"/>
            </a:endParaRPr>
          </a:p>
        </p:txBody>
      </p:sp>
      <p:sp>
        <p:nvSpPr>
          <p:cNvPr id="12291" name="Rectangle 3"/>
          <p:cNvSpPr>
            <a:spLocks noGrp="1" noChangeArrowheads="1"/>
          </p:cNvSpPr>
          <p:nvPr>
            <p:ph type="body" idx="1"/>
          </p:nvPr>
        </p:nvSpPr>
        <p:spPr>
          <a:xfrm>
            <a:off x="179388" y="1295400"/>
            <a:ext cx="8355012" cy="4953000"/>
          </a:xfrm>
        </p:spPr>
        <p:txBody>
          <a:bodyPr/>
          <a:lstStyle/>
          <a:p>
            <a:pPr algn="just" rtl="1">
              <a:lnSpc>
                <a:spcPct val="90000"/>
              </a:lnSpc>
            </a:pPr>
            <a:r>
              <a:rPr lang="ar-SA" sz="2800" b="1">
                <a:cs typeface="Zar" pitchFamily="2" charset="-78"/>
              </a:rPr>
              <a:t>بخش عمده ازت جذب شده از خاك بصورت </a:t>
            </a:r>
            <a:r>
              <a:rPr lang="en-US" sz="2800" b="1">
                <a:cs typeface="Zar" pitchFamily="2" charset="-78"/>
              </a:rPr>
              <a:t>NO</a:t>
            </a:r>
            <a:r>
              <a:rPr lang="en-US" sz="2800" b="1" baseline="-25000">
                <a:cs typeface="Zar" pitchFamily="2" charset="-78"/>
              </a:rPr>
              <a:t>3</a:t>
            </a:r>
            <a:r>
              <a:rPr lang="ar-SA" sz="2800" b="1">
                <a:cs typeface="Zar" pitchFamily="2" charset="-78"/>
              </a:rPr>
              <a:t>    است.</a:t>
            </a:r>
          </a:p>
          <a:p>
            <a:pPr algn="just" rtl="1">
              <a:lnSpc>
                <a:spcPct val="90000"/>
              </a:lnSpc>
            </a:pPr>
            <a:r>
              <a:rPr lang="ar-SA" sz="2800" b="1">
                <a:cs typeface="Zar" pitchFamily="2" charset="-78"/>
              </a:rPr>
              <a:t>در ريشه و در برگ  </a:t>
            </a:r>
            <a:r>
              <a:rPr lang="en-US" sz="2800" b="1">
                <a:cs typeface="Zar" pitchFamily="2" charset="-78"/>
              </a:rPr>
              <a:t> 						                   </a:t>
            </a:r>
            <a:r>
              <a:rPr lang="ar-SA" sz="2800" b="1">
                <a:cs typeface="Zar" pitchFamily="2" charset="-78"/>
              </a:rPr>
              <a:t>     </a:t>
            </a:r>
            <a:r>
              <a:rPr lang="en-US" sz="2800" b="1">
                <a:cs typeface="Zar" pitchFamily="2" charset="-78"/>
              </a:rPr>
              <a:t>NR              NR</a:t>
            </a:r>
            <a:r>
              <a:rPr lang="en-US" sz="2800">
                <a:cs typeface="Zar" pitchFamily="2" charset="-78"/>
              </a:rPr>
              <a:t>   </a:t>
            </a:r>
          </a:p>
          <a:p>
            <a:pPr algn="just" rtl="1">
              <a:lnSpc>
                <a:spcPct val="90000"/>
              </a:lnSpc>
              <a:buFont typeface="Wingdings" panose="05000000000000000000" pitchFamily="2" charset="2"/>
              <a:buNone/>
            </a:pPr>
            <a:r>
              <a:rPr lang="ar-SA" sz="2800" b="1">
                <a:cs typeface="Zar" pitchFamily="2" charset="-78"/>
              </a:rPr>
              <a:t>در سيت</a:t>
            </a:r>
            <a:r>
              <a:rPr lang="fa-IR" sz="2800" b="1">
                <a:cs typeface="Zar" pitchFamily="2" charset="-78"/>
              </a:rPr>
              <a:t>و</a:t>
            </a:r>
            <a:r>
              <a:rPr lang="ar-SA" sz="2800" b="1">
                <a:cs typeface="Zar" pitchFamily="2" charset="-78"/>
              </a:rPr>
              <a:t>زول</a:t>
            </a:r>
            <a:r>
              <a:rPr lang="en-US" sz="2800" b="1">
                <a:cs typeface="Zar" pitchFamily="2" charset="-78"/>
              </a:rPr>
              <a:t>     </a:t>
            </a:r>
            <a:r>
              <a:rPr lang="ar-SA" sz="2800" b="1">
                <a:cs typeface="Zar" pitchFamily="2" charset="-78"/>
              </a:rPr>
              <a:t> </a:t>
            </a:r>
            <a:r>
              <a:rPr lang="en-US" sz="2800" b="1">
                <a:cs typeface="Zar" pitchFamily="2" charset="-78"/>
              </a:rPr>
              <a:t> No</a:t>
            </a:r>
            <a:r>
              <a:rPr lang="en-US" sz="2800" b="1" baseline="-25000">
                <a:cs typeface="Zar" pitchFamily="2" charset="-78"/>
              </a:rPr>
              <a:t>3</a:t>
            </a:r>
            <a:r>
              <a:rPr lang="en-US" sz="2800" b="1">
                <a:cs typeface="Zar" pitchFamily="2" charset="-78"/>
              </a:rPr>
              <a:t>               No2</a:t>
            </a:r>
            <a:r>
              <a:rPr lang="en-US" sz="3600" b="1" baseline="30000">
                <a:cs typeface="Zar" pitchFamily="2" charset="-78"/>
              </a:rPr>
              <a:t>-</a:t>
            </a:r>
            <a:r>
              <a:rPr lang="en-US" sz="2800" b="1">
                <a:cs typeface="Zar" pitchFamily="2" charset="-78"/>
              </a:rPr>
              <a:t>           NH</a:t>
            </a:r>
            <a:r>
              <a:rPr lang="en-US" sz="2800" b="1" baseline="-25000">
                <a:cs typeface="Zar" pitchFamily="2" charset="-78"/>
              </a:rPr>
              <a:t>2</a:t>
            </a:r>
          </a:p>
          <a:p>
            <a:pPr algn="just" rtl="1">
              <a:lnSpc>
                <a:spcPct val="90000"/>
              </a:lnSpc>
              <a:buFont typeface="Wingdings" panose="05000000000000000000" pitchFamily="2" charset="2"/>
              <a:buNone/>
            </a:pPr>
            <a:r>
              <a:rPr lang="ar-SA" sz="2800">
                <a:cs typeface="Zar" pitchFamily="2" charset="-78"/>
              </a:rPr>
              <a:t>      </a:t>
            </a:r>
            <a:r>
              <a:rPr lang="en-US" sz="2800" b="1">
                <a:cs typeface="Zar" pitchFamily="2" charset="-78"/>
              </a:rPr>
              <a:t>		</a:t>
            </a:r>
            <a:r>
              <a:rPr lang="ar-SA" sz="2800" b="1">
                <a:cs typeface="Zar" pitchFamily="2" charset="-78"/>
              </a:rPr>
              <a:t>  نيتر</a:t>
            </a:r>
            <a:r>
              <a:rPr lang="fa-IR" sz="2800" b="1">
                <a:cs typeface="Zar" pitchFamily="2" charset="-78"/>
              </a:rPr>
              <a:t>ي</a:t>
            </a:r>
            <a:r>
              <a:rPr lang="ar-SA" sz="2800" b="1">
                <a:cs typeface="Zar" pitchFamily="2" charset="-78"/>
              </a:rPr>
              <a:t>ت رد</a:t>
            </a:r>
            <a:r>
              <a:rPr lang="fa-IR" sz="2800" b="1">
                <a:cs typeface="Zar" pitchFamily="2" charset="-78"/>
              </a:rPr>
              <a:t>ا</a:t>
            </a:r>
            <a:r>
              <a:rPr lang="ar-SA" sz="2800" b="1">
                <a:cs typeface="Zar" pitchFamily="2" charset="-78"/>
              </a:rPr>
              <a:t>كتاز         نيترات </a:t>
            </a:r>
            <a:r>
              <a:rPr lang="fa-IR" sz="2800" b="1">
                <a:cs typeface="Zar" pitchFamily="2" charset="-78"/>
              </a:rPr>
              <a:t>ر</a:t>
            </a:r>
            <a:r>
              <a:rPr lang="ar-SA" sz="2800" b="1">
                <a:cs typeface="Zar" pitchFamily="2" charset="-78"/>
              </a:rPr>
              <a:t>داكتاز</a:t>
            </a:r>
          </a:p>
          <a:p>
            <a:pPr algn="just" rtl="1">
              <a:lnSpc>
                <a:spcPct val="90000"/>
              </a:lnSpc>
              <a:buFont typeface="Wingdings" panose="05000000000000000000" pitchFamily="2" charset="2"/>
              <a:buNone/>
            </a:pPr>
            <a:endParaRPr lang="ar-SA" sz="2800" b="1">
              <a:cs typeface="Zar" pitchFamily="2" charset="-78"/>
            </a:endParaRPr>
          </a:p>
          <a:p>
            <a:pPr algn="just" rtl="1">
              <a:lnSpc>
                <a:spcPct val="90000"/>
              </a:lnSpc>
            </a:pPr>
            <a:r>
              <a:rPr lang="ar-SA" sz="2800" b="1">
                <a:cs typeface="Zar" pitchFamily="2" charset="-78"/>
              </a:rPr>
              <a:t>با تبديل هر مولكول </a:t>
            </a:r>
            <a:r>
              <a:rPr lang="en-US" sz="2800" b="1">
                <a:cs typeface="Zar" pitchFamily="2" charset="-78"/>
              </a:rPr>
              <a:t>NO</a:t>
            </a:r>
            <a:r>
              <a:rPr lang="en-US" sz="2800" b="1" baseline="-25000">
                <a:cs typeface="Zar" pitchFamily="2" charset="-78"/>
              </a:rPr>
              <a:t>3</a:t>
            </a:r>
            <a:r>
              <a:rPr lang="ar-SA" sz="2800" b="1">
                <a:cs typeface="Zar" pitchFamily="2" charset="-78"/>
              </a:rPr>
              <a:t> به</a:t>
            </a:r>
            <a:r>
              <a:rPr lang="en-US" sz="2800" b="1">
                <a:cs typeface="Zar" pitchFamily="2" charset="-78"/>
              </a:rPr>
              <a:t>NH</a:t>
            </a:r>
            <a:r>
              <a:rPr lang="en-US" sz="2800" b="1" baseline="-25000">
                <a:cs typeface="Zar" pitchFamily="2" charset="-78"/>
              </a:rPr>
              <a:t>2</a:t>
            </a:r>
            <a:r>
              <a:rPr lang="ar-SA" sz="2800" b="1">
                <a:cs typeface="Zar" pitchFamily="2" charset="-78"/>
              </a:rPr>
              <a:t> ,  25</a:t>
            </a:r>
            <a:r>
              <a:rPr lang="en-US" sz="2800" b="1">
                <a:cs typeface="Zar" pitchFamily="2" charset="-78"/>
              </a:rPr>
              <a:t> ATP </a:t>
            </a:r>
            <a:r>
              <a:rPr lang="ar-SA" sz="2800" b="1">
                <a:cs typeface="Zar" pitchFamily="2" charset="-78"/>
              </a:rPr>
              <a:t> مصرف مي</a:t>
            </a:r>
            <a:r>
              <a:rPr lang="en-US" sz="2800" b="1">
                <a:cs typeface="Zar" pitchFamily="2" charset="-78"/>
              </a:rPr>
              <a:t> </a:t>
            </a:r>
            <a:r>
              <a:rPr lang="ar-SA" sz="2800" b="1">
                <a:cs typeface="Zar" pitchFamily="2" charset="-78"/>
              </a:rPr>
              <a:t>شود.    </a:t>
            </a:r>
          </a:p>
          <a:p>
            <a:pPr algn="just" rtl="1">
              <a:lnSpc>
                <a:spcPct val="90000"/>
              </a:lnSpc>
            </a:pPr>
            <a:r>
              <a:rPr lang="ar-SA" sz="2800" b="1">
                <a:cs typeface="Zar" pitchFamily="2" charset="-78"/>
              </a:rPr>
              <a:t>فعاليت </a:t>
            </a:r>
            <a:r>
              <a:rPr lang="en-US" sz="2800" b="1">
                <a:cs typeface="Zar" pitchFamily="2" charset="-78"/>
              </a:rPr>
              <a:t>NR </a:t>
            </a:r>
            <a:r>
              <a:rPr lang="ar-SA" sz="2800" b="1">
                <a:cs typeface="Zar" pitchFamily="2" charset="-78"/>
              </a:rPr>
              <a:t>به غلظت كافي</a:t>
            </a:r>
            <a:r>
              <a:rPr lang="en-US" sz="2800" b="1">
                <a:cs typeface="Zar" pitchFamily="2" charset="-78"/>
              </a:rPr>
              <a:t>NO</a:t>
            </a:r>
            <a:r>
              <a:rPr lang="en-US" sz="2800" b="1" baseline="-25000">
                <a:cs typeface="Zar" pitchFamily="2" charset="-78"/>
              </a:rPr>
              <a:t>3</a:t>
            </a:r>
            <a:r>
              <a:rPr lang="en-US" sz="2800" b="1">
                <a:cs typeface="Zar" pitchFamily="2" charset="-78"/>
              </a:rPr>
              <a:t> </a:t>
            </a:r>
            <a:r>
              <a:rPr lang="ar-SA" sz="2800" b="1">
                <a:cs typeface="Zar" pitchFamily="2" charset="-78"/>
              </a:rPr>
              <a:t> بستگي دارد, همچنين به    </a:t>
            </a:r>
            <a:r>
              <a:rPr lang="en-US" sz="2800" b="1">
                <a:cs typeface="Zar" pitchFamily="2" charset="-78"/>
              </a:rPr>
              <a:t>CO</a:t>
            </a:r>
            <a:r>
              <a:rPr lang="en-US" sz="2800" b="1" baseline="-25000">
                <a:cs typeface="Zar" pitchFamily="2" charset="-78"/>
              </a:rPr>
              <a:t>2</a:t>
            </a:r>
            <a:r>
              <a:rPr lang="ar-SA" sz="2800" b="1">
                <a:cs typeface="Zar" pitchFamily="2" charset="-78"/>
              </a:rPr>
              <a:t> , </a:t>
            </a:r>
            <a:r>
              <a:rPr lang="en-GB" sz="2800" b="1">
                <a:cs typeface="Zar" pitchFamily="2" charset="-78"/>
              </a:rPr>
              <a:t>Ca</a:t>
            </a:r>
            <a:r>
              <a:rPr lang="en-GB" sz="2800" b="1" baseline="30000">
                <a:cs typeface="Zar" pitchFamily="2" charset="-78"/>
              </a:rPr>
              <a:t>+2</a:t>
            </a:r>
            <a:r>
              <a:rPr lang="ar-SA" sz="2800" b="1">
                <a:cs typeface="Zar" pitchFamily="2" charset="-78"/>
              </a:rPr>
              <a:t> ,</a:t>
            </a:r>
            <a:r>
              <a:rPr lang="en-US" sz="2800" b="1">
                <a:cs typeface="Zar" pitchFamily="2" charset="-78"/>
              </a:rPr>
              <a:t>H</a:t>
            </a:r>
            <a:r>
              <a:rPr lang="en-US" sz="2800" b="1" baseline="-25000">
                <a:cs typeface="Zar" pitchFamily="2" charset="-78"/>
              </a:rPr>
              <a:t>2</a:t>
            </a:r>
            <a:r>
              <a:rPr lang="en-US" sz="2800" b="1">
                <a:cs typeface="Zar" pitchFamily="2" charset="-78"/>
              </a:rPr>
              <a:t>O</a:t>
            </a:r>
            <a:r>
              <a:rPr lang="ar-SA" sz="2800" b="1">
                <a:cs typeface="Zar" pitchFamily="2" charset="-78"/>
              </a:rPr>
              <a:t>  و نور بستگي دارد.</a:t>
            </a:r>
            <a:endParaRPr lang="en-US" sz="2800" b="1">
              <a:cs typeface="Zar" pitchFamily="2" charset="-78"/>
            </a:endParaRPr>
          </a:p>
          <a:p>
            <a:pPr algn="just" rtl="1">
              <a:lnSpc>
                <a:spcPct val="90000"/>
              </a:lnSpc>
            </a:pPr>
            <a:r>
              <a:rPr lang="en-US" sz="2800" b="1">
                <a:cs typeface="Zar" pitchFamily="2" charset="-78"/>
              </a:rPr>
              <a:t>CO</a:t>
            </a:r>
            <a:r>
              <a:rPr lang="en-US" sz="2800" b="1" baseline="-25000">
                <a:cs typeface="Zar" pitchFamily="2" charset="-78"/>
              </a:rPr>
              <a:t>2</a:t>
            </a:r>
            <a:r>
              <a:rPr lang="ar-SA" sz="2800" b="1">
                <a:cs typeface="Zar" pitchFamily="2" charset="-78"/>
              </a:rPr>
              <a:t>براي فتوسنتز ضروريست تا از طريق فتوسنتز انرژي كافي نهايتا براي احياء ازت تامين گردد</a:t>
            </a:r>
            <a:endParaRPr lang="en-US" sz="2800" b="1">
              <a:cs typeface="Zar" pitchFamily="2" charset="-78"/>
            </a:endParaRPr>
          </a:p>
        </p:txBody>
      </p:sp>
      <p:sp>
        <p:nvSpPr>
          <p:cNvPr id="12292" name="Line 4"/>
          <p:cNvSpPr>
            <a:spLocks noChangeShapeType="1"/>
          </p:cNvSpPr>
          <p:nvPr/>
        </p:nvSpPr>
        <p:spPr bwMode="auto">
          <a:xfrm>
            <a:off x="2771775" y="2852738"/>
            <a:ext cx="1219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2293" name="Line 5"/>
          <p:cNvSpPr>
            <a:spLocks noChangeShapeType="1"/>
          </p:cNvSpPr>
          <p:nvPr/>
        </p:nvSpPr>
        <p:spPr bwMode="auto">
          <a:xfrm>
            <a:off x="4787900" y="2852738"/>
            <a:ext cx="838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 name="TextBox 7"/>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1000" fill="hold"/>
                                        <p:tgtEl>
                                          <p:spTgt spid="12290"/>
                                        </p:tgtEl>
                                        <p:attrNameLst>
                                          <p:attrName>ppt_x</p:attrName>
                                        </p:attrNameLst>
                                      </p:cBhvr>
                                      <p:tavLst>
                                        <p:tav tm="0">
                                          <p:val>
                                            <p:strVal val="#ppt_x-.2"/>
                                          </p:val>
                                        </p:tav>
                                        <p:tav tm="100000">
                                          <p:val>
                                            <p:strVal val="#ppt_x"/>
                                          </p:val>
                                        </p:tav>
                                      </p:tavLst>
                                    </p:anim>
                                    <p:anim calcmode="lin" valueType="num">
                                      <p:cBhvr>
                                        <p:cTn id="8" dur="1000" fill="hold"/>
                                        <p:tgtEl>
                                          <p:spTgt spid="1229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29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2291">
                                            <p:txEl>
                                              <p:pRg st="0" end="0"/>
                                            </p:txEl>
                                          </p:spTgt>
                                        </p:tgtEl>
                                        <p:attrNameLst>
                                          <p:attrName>style.visibility</p:attrName>
                                        </p:attrNameLst>
                                      </p:cBhvr>
                                      <p:to>
                                        <p:strVal val="visible"/>
                                      </p:to>
                                    </p:set>
                                    <p:animEffect transition="in" filter="fade">
                                      <p:cBhvr>
                                        <p:cTn id="14" dur="500"/>
                                        <p:tgtEl>
                                          <p:spTgt spid="12291">
                                            <p:txEl>
                                              <p:pRg st="0" end="0"/>
                                            </p:txEl>
                                          </p:spTgt>
                                        </p:tgtEl>
                                      </p:cBhvr>
                                    </p:animEffect>
                                    <p:anim calcmode="lin" valueType="num">
                                      <p:cBhvr>
                                        <p:cTn id="15"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229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2291">
                                            <p:txEl>
                                              <p:pRg st="1" end="1"/>
                                            </p:txEl>
                                          </p:spTgt>
                                        </p:tgtEl>
                                        <p:attrNameLst>
                                          <p:attrName>style.visibility</p:attrName>
                                        </p:attrNameLst>
                                      </p:cBhvr>
                                      <p:to>
                                        <p:strVal val="visible"/>
                                      </p:to>
                                    </p:set>
                                    <p:animEffect transition="in" filter="fade">
                                      <p:cBhvr>
                                        <p:cTn id="21" dur="500"/>
                                        <p:tgtEl>
                                          <p:spTgt spid="12291">
                                            <p:txEl>
                                              <p:pRg st="1" end="1"/>
                                            </p:txEl>
                                          </p:spTgt>
                                        </p:tgtEl>
                                      </p:cBhvr>
                                    </p:animEffect>
                                    <p:anim calcmode="lin" valueType="num">
                                      <p:cBhvr>
                                        <p:cTn id="22"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229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2291">
                                            <p:txEl>
                                              <p:pRg st="2" end="2"/>
                                            </p:txEl>
                                          </p:spTgt>
                                        </p:tgtEl>
                                        <p:attrNameLst>
                                          <p:attrName>style.visibility</p:attrName>
                                        </p:attrNameLst>
                                      </p:cBhvr>
                                      <p:to>
                                        <p:strVal val="visible"/>
                                      </p:to>
                                    </p:set>
                                    <p:animEffect transition="in" filter="fade">
                                      <p:cBhvr>
                                        <p:cTn id="28" dur="500"/>
                                        <p:tgtEl>
                                          <p:spTgt spid="12291">
                                            <p:txEl>
                                              <p:pRg st="2" end="2"/>
                                            </p:txEl>
                                          </p:spTgt>
                                        </p:tgtEl>
                                      </p:cBhvr>
                                    </p:animEffect>
                                    <p:anim calcmode="lin" valueType="num">
                                      <p:cBhvr>
                                        <p:cTn id="29"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229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12291">
                                            <p:txEl>
                                              <p:pRg st="3" end="3"/>
                                            </p:txEl>
                                          </p:spTgt>
                                        </p:tgtEl>
                                        <p:attrNameLst>
                                          <p:attrName>style.visibility</p:attrName>
                                        </p:attrNameLst>
                                      </p:cBhvr>
                                      <p:to>
                                        <p:strVal val="visible"/>
                                      </p:to>
                                    </p:set>
                                    <p:animEffect transition="in" filter="fade">
                                      <p:cBhvr>
                                        <p:cTn id="35" dur="500"/>
                                        <p:tgtEl>
                                          <p:spTgt spid="12291">
                                            <p:txEl>
                                              <p:pRg st="3" end="3"/>
                                            </p:txEl>
                                          </p:spTgt>
                                        </p:tgtEl>
                                      </p:cBhvr>
                                    </p:animEffect>
                                    <p:anim calcmode="lin" valueType="num">
                                      <p:cBhvr>
                                        <p:cTn id="36" dur="5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2291">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12291">
                                            <p:txEl>
                                              <p:pRg st="5" end="5"/>
                                            </p:txEl>
                                          </p:spTgt>
                                        </p:tgtEl>
                                        <p:attrNameLst>
                                          <p:attrName>style.visibility</p:attrName>
                                        </p:attrNameLst>
                                      </p:cBhvr>
                                      <p:to>
                                        <p:strVal val="visible"/>
                                      </p:to>
                                    </p:set>
                                    <p:animEffect transition="in" filter="fade">
                                      <p:cBhvr>
                                        <p:cTn id="42" dur="500"/>
                                        <p:tgtEl>
                                          <p:spTgt spid="12291">
                                            <p:txEl>
                                              <p:pRg st="5" end="5"/>
                                            </p:txEl>
                                          </p:spTgt>
                                        </p:tgtEl>
                                      </p:cBhvr>
                                    </p:animEffect>
                                    <p:anim calcmode="lin" valueType="num">
                                      <p:cBhvr>
                                        <p:cTn id="43" dur="500" fill="hold"/>
                                        <p:tgtEl>
                                          <p:spTgt spid="12291">
                                            <p:txEl>
                                              <p:pRg st="5" end="5"/>
                                            </p:txEl>
                                          </p:spTgt>
                                        </p:tgtEl>
                                        <p:attrNameLst>
                                          <p:attrName>ppt_x</p:attrName>
                                        </p:attrNameLst>
                                      </p:cBhvr>
                                      <p:tavLst>
                                        <p:tav tm="0">
                                          <p:val>
                                            <p:strVal val="#ppt_x"/>
                                          </p:val>
                                        </p:tav>
                                        <p:tav tm="100000">
                                          <p:val>
                                            <p:strVal val="#ppt_x"/>
                                          </p:val>
                                        </p:tav>
                                      </p:tavLst>
                                    </p:anim>
                                    <p:anim calcmode="lin" valueType="num">
                                      <p:cBhvr>
                                        <p:cTn id="44" dur="500" fill="hold"/>
                                        <p:tgtEl>
                                          <p:spTgt spid="12291">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12291">
                                            <p:txEl>
                                              <p:pRg st="6" end="6"/>
                                            </p:txEl>
                                          </p:spTgt>
                                        </p:tgtEl>
                                        <p:attrNameLst>
                                          <p:attrName>style.visibility</p:attrName>
                                        </p:attrNameLst>
                                      </p:cBhvr>
                                      <p:to>
                                        <p:strVal val="visible"/>
                                      </p:to>
                                    </p:set>
                                    <p:animEffect transition="in" filter="fade">
                                      <p:cBhvr>
                                        <p:cTn id="49" dur="500"/>
                                        <p:tgtEl>
                                          <p:spTgt spid="12291">
                                            <p:txEl>
                                              <p:pRg st="6" end="6"/>
                                            </p:txEl>
                                          </p:spTgt>
                                        </p:tgtEl>
                                      </p:cBhvr>
                                    </p:animEffect>
                                    <p:anim calcmode="lin" valueType="num">
                                      <p:cBhvr>
                                        <p:cTn id="50" dur="500" fill="hold"/>
                                        <p:tgtEl>
                                          <p:spTgt spid="12291">
                                            <p:txEl>
                                              <p:pRg st="6" end="6"/>
                                            </p:txEl>
                                          </p:spTgt>
                                        </p:tgtEl>
                                        <p:attrNameLst>
                                          <p:attrName>ppt_x</p:attrName>
                                        </p:attrNameLst>
                                      </p:cBhvr>
                                      <p:tavLst>
                                        <p:tav tm="0">
                                          <p:val>
                                            <p:strVal val="#ppt_x"/>
                                          </p:val>
                                        </p:tav>
                                        <p:tav tm="100000">
                                          <p:val>
                                            <p:strVal val="#ppt_x"/>
                                          </p:val>
                                        </p:tav>
                                      </p:tavLst>
                                    </p:anim>
                                    <p:anim calcmode="lin" valueType="num">
                                      <p:cBhvr>
                                        <p:cTn id="51" dur="500" fill="hold"/>
                                        <p:tgtEl>
                                          <p:spTgt spid="12291">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4" presetClass="entr" presetSubtype="0" fill="hold" grpId="0" nodeType="clickEffect">
                                  <p:stCondLst>
                                    <p:cond delay="0"/>
                                  </p:stCondLst>
                                  <p:childTnLst>
                                    <p:set>
                                      <p:cBhvr>
                                        <p:cTn id="55" dur="1" fill="hold">
                                          <p:stCondLst>
                                            <p:cond delay="0"/>
                                          </p:stCondLst>
                                        </p:cTn>
                                        <p:tgtEl>
                                          <p:spTgt spid="12291">
                                            <p:txEl>
                                              <p:pRg st="7" end="7"/>
                                            </p:txEl>
                                          </p:spTgt>
                                        </p:tgtEl>
                                        <p:attrNameLst>
                                          <p:attrName>style.visibility</p:attrName>
                                        </p:attrNameLst>
                                      </p:cBhvr>
                                      <p:to>
                                        <p:strVal val="visible"/>
                                      </p:to>
                                    </p:set>
                                    <p:animEffect transition="in" filter="fade">
                                      <p:cBhvr>
                                        <p:cTn id="56" dur="500"/>
                                        <p:tgtEl>
                                          <p:spTgt spid="12291">
                                            <p:txEl>
                                              <p:pRg st="7" end="7"/>
                                            </p:txEl>
                                          </p:spTgt>
                                        </p:tgtEl>
                                      </p:cBhvr>
                                    </p:animEffect>
                                    <p:anim calcmode="lin" valueType="num">
                                      <p:cBhvr>
                                        <p:cTn id="57" dur="500" fill="hold"/>
                                        <p:tgtEl>
                                          <p:spTgt spid="12291">
                                            <p:txEl>
                                              <p:pRg st="7" end="7"/>
                                            </p:txEl>
                                          </p:spTgt>
                                        </p:tgtEl>
                                        <p:attrNameLst>
                                          <p:attrName>ppt_x</p:attrName>
                                        </p:attrNameLst>
                                      </p:cBhvr>
                                      <p:tavLst>
                                        <p:tav tm="0">
                                          <p:val>
                                            <p:strVal val="#ppt_x"/>
                                          </p:val>
                                        </p:tav>
                                        <p:tav tm="100000">
                                          <p:val>
                                            <p:strVal val="#ppt_x"/>
                                          </p:val>
                                        </p:tav>
                                      </p:tavLst>
                                    </p:anim>
                                    <p:anim calcmode="lin" valueType="num">
                                      <p:cBhvr>
                                        <p:cTn id="58" dur="500" fill="hold"/>
                                        <p:tgtEl>
                                          <p:spTgt spid="12291">
                                            <p:txEl>
                                              <p:pRg st="7" end="7"/>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187450" y="476250"/>
            <a:ext cx="6983413" cy="1008063"/>
          </a:xfrm>
        </p:spPr>
        <p:txBody>
          <a:bodyPr/>
          <a:lstStyle/>
          <a:p>
            <a:pPr rtl="1"/>
            <a:r>
              <a:rPr lang="fa-IR" sz="3600" b="1">
                <a:cs typeface="Zar" pitchFamily="2" charset="-78"/>
              </a:rPr>
              <a:t>و-</a:t>
            </a:r>
            <a:r>
              <a:rPr lang="ar-SA" sz="3600" b="1">
                <a:cs typeface="Zar" pitchFamily="2" charset="-78"/>
              </a:rPr>
              <a:t>كاهش هدايت روزنه ها و افزايش مقاومت آنها</a:t>
            </a:r>
            <a:r>
              <a:rPr lang="fa-IR" sz="3600" b="1">
                <a:cs typeface="Zar" pitchFamily="2" charset="-78"/>
              </a:rPr>
              <a:t>؟</a:t>
            </a:r>
            <a:r>
              <a:rPr lang="en-US" sz="3600" b="1">
                <a:cs typeface="Zar" pitchFamily="2" charset="-78"/>
              </a:rPr>
              <a:t> </a:t>
            </a:r>
            <a:r>
              <a:rPr lang="fa-IR" sz="3600" b="1">
                <a:cs typeface="Zar" pitchFamily="2" charset="-78"/>
              </a:rPr>
              <a:t> از چه طريق؟</a:t>
            </a:r>
            <a:br>
              <a:rPr lang="fa-IR" sz="3600" b="1">
                <a:cs typeface="Zar" pitchFamily="2" charset="-78"/>
              </a:rPr>
            </a:br>
            <a:endParaRPr lang="en-US" sz="3600" b="1">
              <a:cs typeface="Zar" pitchFamily="2" charset="-78"/>
            </a:endParaRPr>
          </a:p>
        </p:txBody>
      </p:sp>
      <p:sp>
        <p:nvSpPr>
          <p:cNvPr id="15363" name="Rectangle 3"/>
          <p:cNvSpPr>
            <a:spLocks noGrp="1" noChangeArrowheads="1"/>
          </p:cNvSpPr>
          <p:nvPr>
            <p:ph type="body" idx="1"/>
          </p:nvPr>
        </p:nvSpPr>
        <p:spPr/>
        <p:txBody>
          <a:bodyPr/>
          <a:lstStyle/>
          <a:p>
            <a:pPr algn="just" rtl="1"/>
            <a:r>
              <a:rPr lang="ar-SA">
                <a:cs typeface="Zar" pitchFamily="2" charset="-78"/>
              </a:rPr>
              <a:t>بسته شدن روزنه بعلت تنش آبي و افزايش مقاومت </a:t>
            </a:r>
          </a:p>
          <a:p>
            <a:pPr algn="just" rtl="1"/>
            <a:r>
              <a:rPr lang="ar-SA">
                <a:cs typeface="Zar" pitchFamily="2" charset="-78"/>
              </a:rPr>
              <a:t>بسته شدن روزنه ها تحت مكانيزم خروج</a:t>
            </a:r>
            <a:r>
              <a:rPr lang="en-US" b="1"/>
              <a:t> K</a:t>
            </a:r>
            <a:r>
              <a:rPr lang="en-US" b="1" baseline="30000"/>
              <a:t> +</a:t>
            </a:r>
            <a:r>
              <a:rPr lang="ar-SA">
                <a:cs typeface="Zar" pitchFamily="2" charset="-78"/>
              </a:rPr>
              <a:t>از سلولهاي محافظ روزنه صورت مي گيرد و علت آن تجمع </a:t>
            </a:r>
            <a:r>
              <a:rPr lang="en-US">
                <a:cs typeface="Zar" pitchFamily="2" charset="-78"/>
              </a:rPr>
              <a:t>ABA</a:t>
            </a:r>
            <a:r>
              <a:rPr lang="ar-SA">
                <a:cs typeface="Zar" pitchFamily="2" charset="-78"/>
              </a:rPr>
              <a:t>  در برگ مي باشد.</a:t>
            </a:r>
          </a:p>
          <a:p>
            <a:pPr algn="r" rtl="1"/>
            <a:endParaRPr lang="en-US">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p:cTn id="7" dur="1000" fill="hold"/>
                                        <p:tgtEl>
                                          <p:spTgt spid="15362"/>
                                        </p:tgtEl>
                                        <p:attrNameLst>
                                          <p:attrName>ppt_x</p:attrName>
                                        </p:attrNameLst>
                                      </p:cBhvr>
                                      <p:tavLst>
                                        <p:tav tm="0">
                                          <p:val>
                                            <p:strVal val="#ppt_x-.2"/>
                                          </p:val>
                                        </p:tav>
                                        <p:tav tm="100000">
                                          <p:val>
                                            <p:strVal val="#ppt_x"/>
                                          </p:val>
                                        </p:tav>
                                      </p:tavLst>
                                    </p:anim>
                                    <p:anim calcmode="lin" valueType="num">
                                      <p:cBhvr>
                                        <p:cTn id="8" dur="1000" fill="hold"/>
                                        <p:tgtEl>
                                          <p:spTgt spid="1536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36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5363">
                                            <p:txEl>
                                              <p:pRg st="0" end="0"/>
                                            </p:txEl>
                                          </p:spTgt>
                                        </p:tgtEl>
                                        <p:attrNameLst>
                                          <p:attrName>style.visibility</p:attrName>
                                        </p:attrNameLst>
                                      </p:cBhvr>
                                      <p:to>
                                        <p:strVal val="visible"/>
                                      </p:to>
                                    </p:set>
                                    <p:animEffect transition="in" filter="fade">
                                      <p:cBhvr>
                                        <p:cTn id="14" dur="500"/>
                                        <p:tgtEl>
                                          <p:spTgt spid="15363">
                                            <p:txEl>
                                              <p:pRg st="0" end="0"/>
                                            </p:txEl>
                                          </p:spTgt>
                                        </p:tgtEl>
                                      </p:cBhvr>
                                    </p:animEffect>
                                    <p:anim calcmode="lin" valueType="num">
                                      <p:cBhvr>
                                        <p:cTn id="15"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536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5363">
                                            <p:txEl>
                                              <p:pRg st="1" end="1"/>
                                            </p:txEl>
                                          </p:spTgt>
                                        </p:tgtEl>
                                        <p:attrNameLst>
                                          <p:attrName>style.visibility</p:attrName>
                                        </p:attrNameLst>
                                      </p:cBhvr>
                                      <p:to>
                                        <p:strVal val="visible"/>
                                      </p:to>
                                    </p:set>
                                    <p:animEffect transition="in" filter="fade">
                                      <p:cBhvr>
                                        <p:cTn id="21" dur="500"/>
                                        <p:tgtEl>
                                          <p:spTgt spid="15363">
                                            <p:txEl>
                                              <p:pRg st="1" end="1"/>
                                            </p:txEl>
                                          </p:spTgt>
                                        </p:tgtEl>
                                      </p:cBhvr>
                                    </p:animEffect>
                                    <p:anim calcmode="lin" valueType="num">
                                      <p:cBhvr>
                                        <p:cTn id="22"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5363">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rtl="1"/>
            <a:r>
              <a:rPr lang="fa-IR" b="1">
                <a:cs typeface="Zar" pitchFamily="2" charset="-78"/>
              </a:rPr>
              <a:t>ز-</a:t>
            </a:r>
            <a:r>
              <a:rPr lang="ar-SA" b="1">
                <a:cs typeface="Zar" pitchFamily="2" charset="-78"/>
              </a:rPr>
              <a:t>افزايش سطح گلوكز و پ</a:t>
            </a:r>
            <a:r>
              <a:rPr lang="fa-IR" b="1">
                <a:cs typeface="Zar" pitchFamily="2" charset="-78"/>
              </a:rPr>
              <a:t>ر</a:t>
            </a:r>
            <a:r>
              <a:rPr lang="ar-SA" b="1">
                <a:cs typeface="Zar" pitchFamily="2" charset="-78"/>
              </a:rPr>
              <a:t>ولين</a:t>
            </a:r>
            <a:r>
              <a:rPr lang="ar-SA">
                <a:cs typeface="Zar" pitchFamily="2" charset="-78"/>
              </a:rPr>
              <a:t/>
            </a:r>
            <a:br>
              <a:rPr lang="ar-SA">
                <a:cs typeface="Zar" pitchFamily="2" charset="-78"/>
              </a:rPr>
            </a:br>
            <a:endParaRPr lang="en-US">
              <a:cs typeface="Zar" pitchFamily="2" charset="-78"/>
            </a:endParaRPr>
          </a:p>
        </p:txBody>
      </p:sp>
      <p:sp>
        <p:nvSpPr>
          <p:cNvPr id="16387" name="Rectangle 3"/>
          <p:cNvSpPr>
            <a:spLocks noGrp="1" noChangeArrowheads="1"/>
          </p:cNvSpPr>
          <p:nvPr>
            <p:ph type="body" idx="1"/>
          </p:nvPr>
        </p:nvSpPr>
        <p:spPr/>
        <p:txBody>
          <a:bodyPr/>
          <a:lstStyle/>
          <a:p>
            <a:pPr algn="just" rtl="1"/>
            <a:r>
              <a:rPr lang="ar-SA" sz="2800" b="1">
                <a:cs typeface="Zar" pitchFamily="2" charset="-78"/>
              </a:rPr>
              <a:t>سطح گلوكز و پ</a:t>
            </a:r>
            <a:r>
              <a:rPr lang="fa-IR" sz="2800" b="1">
                <a:cs typeface="Zar" pitchFamily="2" charset="-78"/>
              </a:rPr>
              <a:t>ر</a:t>
            </a:r>
            <a:r>
              <a:rPr lang="ar-SA" sz="2800" b="1">
                <a:cs typeface="Zar" pitchFamily="2" charset="-78"/>
              </a:rPr>
              <a:t>ولين افزايش مي يابد. پ</a:t>
            </a:r>
            <a:r>
              <a:rPr lang="fa-IR" sz="2800" b="1">
                <a:cs typeface="Zar" pitchFamily="2" charset="-78"/>
              </a:rPr>
              <a:t>ر</a:t>
            </a:r>
            <a:r>
              <a:rPr lang="ar-SA" sz="2800" b="1">
                <a:cs typeface="Zar" pitchFamily="2" charset="-78"/>
              </a:rPr>
              <a:t>ولين از تجزيه پروتئين </a:t>
            </a:r>
            <a:r>
              <a:rPr lang="fa-IR" sz="2800" b="1">
                <a:cs typeface="Zar" pitchFamily="2" charset="-78"/>
              </a:rPr>
              <a:t>ه</a:t>
            </a:r>
            <a:r>
              <a:rPr lang="ar-SA" sz="2800" b="1">
                <a:cs typeface="Zar" pitchFamily="2" charset="-78"/>
              </a:rPr>
              <a:t>ا حاصل نمي شود بلكه محصول جديد است.</a:t>
            </a:r>
          </a:p>
          <a:p>
            <a:pPr algn="just" rtl="1"/>
            <a:r>
              <a:rPr lang="ar-SA" sz="2800" b="1">
                <a:cs typeface="Zar" pitchFamily="2" charset="-78"/>
              </a:rPr>
              <a:t>تركيباتي مثل </a:t>
            </a:r>
            <a:r>
              <a:rPr lang="fa-IR" sz="2800" b="1">
                <a:cs typeface="Zar" pitchFamily="2" charset="-78"/>
              </a:rPr>
              <a:t>گ</a:t>
            </a:r>
            <a:r>
              <a:rPr lang="ar-SA" sz="2800" b="1">
                <a:cs typeface="Zar" pitchFamily="2" charset="-78"/>
              </a:rPr>
              <a:t>ليسين, س</a:t>
            </a:r>
            <a:r>
              <a:rPr lang="fa-IR" sz="2800" b="1">
                <a:cs typeface="Zar" pitchFamily="2" charset="-78"/>
              </a:rPr>
              <a:t>ر</a:t>
            </a:r>
            <a:r>
              <a:rPr lang="ar-SA" sz="2800" b="1">
                <a:cs typeface="Zar" pitchFamily="2" charset="-78"/>
              </a:rPr>
              <a:t>ين از اسيدهاي آمينه افزايش</a:t>
            </a:r>
            <a:br>
              <a:rPr lang="ar-SA" sz="2800" b="1">
                <a:cs typeface="Zar" pitchFamily="2" charset="-78"/>
              </a:rPr>
            </a:br>
            <a:r>
              <a:rPr lang="ar-SA" sz="2800" b="1">
                <a:cs typeface="Zar" pitchFamily="2" charset="-78"/>
              </a:rPr>
              <a:t> مي يابد.</a:t>
            </a:r>
          </a:p>
          <a:p>
            <a:pPr algn="just" rtl="1"/>
            <a:r>
              <a:rPr lang="ar-SA" sz="2800" b="1">
                <a:cs typeface="Zar" pitchFamily="2" charset="-78"/>
              </a:rPr>
              <a:t>انباشته شدن بت</a:t>
            </a:r>
            <a:r>
              <a:rPr lang="fa-IR" sz="2800" b="1">
                <a:cs typeface="Zar" pitchFamily="2" charset="-78"/>
              </a:rPr>
              <a:t>ا</a:t>
            </a:r>
            <a:r>
              <a:rPr lang="ar-SA" sz="2800" b="1">
                <a:cs typeface="Zar" pitchFamily="2" charset="-78"/>
              </a:rPr>
              <a:t>ئين, گل</a:t>
            </a:r>
            <a:r>
              <a:rPr lang="fa-IR" sz="2800" b="1">
                <a:cs typeface="Zar" pitchFamily="2" charset="-78"/>
              </a:rPr>
              <a:t>د</a:t>
            </a:r>
            <a:r>
              <a:rPr lang="ar-SA" sz="2800" b="1">
                <a:cs typeface="Zar" pitchFamily="2" charset="-78"/>
              </a:rPr>
              <a:t>ي</a:t>
            </a:r>
            <a:r>
              <a:rPr lang="fa-IR" sz="2800" b="1">
                <a:cs typeface="Zar" pitchFamily="2" charset="-78"/>
              </a:rPr>
              <a:t> </a:t>
            </a:r>
            <a:r>
              <a:rPr lang="ar-SA" sz="2800" b="1">
                <a:cs typeface="Zar" pitchFamily="2" charset="-78"/>
              </a:rPr>
              <a:t>سين نيز مانند پ</a:t>
            </a:r>
            <a:r>
              <a:rPr lang="fa-IR" sz="2800" b="1">
                <a:cs typeface="Zar" pitchFamily="2" charset="-78"/>
              </a:rPr>
              <a:t>ر</a:t>
            </a:r>
            <a:r>
              <a:rPr lang="ar-SA" sz="2800" b="1">
                <a:cs typeface="Zar" pitchFamily="2" charset="-78"/>
              </a:rPr>
              <a:t>ولين در ارتباط با استرس است.بت</a:t>
            </a:r>
            <a:r>
              <a:rPr lang="fa-IR" sz="2800" b="1">
                <a:cs typeface="Zar" pitchFamily="2" charset="-78"/>
              </a:rPr>
              <a:t>ا</a:t>
            </a:r>
            <a:r>
              <a:rPr lang="ar-SA" sz="2800" b="1">
                <a:cs typeface="Zar" pitchFamily="2" charset="-78"/>
              </a:rPr>
              <a:t>ئين از س</a:t>
            </a:r>
            <a:r>
              <a:rPr lang="fa-IR" sz="2800" b="1">
                <a:cs typeface="Zar" pitchFamily="2" charset="-78"/>
              </a:rPr>
              <a:t>ر</a:t>
            </a:r>
            <a:r>
              <a:rPr lang="ar-SA" sz="2800" b="1">
                <a:cs typeface="Zar" pitchFamily="2" charset="-78"/>
              </a:rPr>
              <a:t>ين سنتز مي شود و در جو مقدار بت</a:t>
            </a:r>
            <a:r>
              <a:rPr lang="fa-IR" sz="2800" b="1">
                <a:cs typeface="Zar" pitchFamily="2" charset="-78"/>
              </a:rPr>
              <a:t>ا</a:t>
            </a:r>
            <a:r>
              <a:rPr lang="ar-SA" sz="2800" b="1">
                <a:cs typeface="Zar" pitchFamily="2" charset="-78"/>
              </a:rPr>
              <a:t>ئين زياد مي شود.</a:t>
            </a:r>
          </a:p>
          <a:p>
            <a:pPr algn="r" rtl="1"/>
            <a:endParaRPr lang="en-US" sz="2800" b="1">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1000" fill="hold"/>
                                        <p:tgtEl>
                                          <p:spTgt spid="16386"/>
                                        </p:tgtEl>
                                        <p:attrNameLst>
                                          <p:attrName>ppt_x</p:attrName>
                                        </p:attrNameLst>
                                      </p:cBhvr>
                                      <p:tavLst>
                                        <p:tav tm="0">
                                          <p:val>
                                            <p:strVal val="#ppt_x-.2"/>
                                          </p:val>
                                        </p:tav>
                                        <p:tav tm="100000">
                                          <p:val>
                                            <p:strVal val="#ppt_x"/>
                                          </p:val>
                                        </p:tav>
                                      </p:tavLst>
                                    </p:anim>
                                    <p:anim calcmode="lin" valueType="num">
                                      <p:cBhvr>
                                        <p:cTn id="8" dur="1000" fill="hold"/>
                                        <p:tgtEl>
                                          <p:spTgt spid="1638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638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6387">
                                            <p:txEl>
                                              <p:pRg st="0" end="0"/>
                                            </p:txEl>
                                          </p:spTgt>
                                        </p:tgtEl>
                                        <p:attrNameLst>
                                          <p:attrName>style.visibility</p:attrName>
                                        </p:attrNameLst>
                                      </p:cBhvr>
                                      <p:to>
                                        <p:strVal val="visible"/>
                                      </p:to>
                                    </p:set>
                                    <p:animEffect transition="in" filter="fade">
                                      <p:cBhvr>
                                        <p:cTn id="14" dur="500"/>
                                        <p:tgtEl>
                                          <p:spTgt spid="16387">
                                            <p:txEl>
                                              <p:pRg st="0" end="0"/>
                                            </p:txEl>
                                          </p:spTgt>
                                        </p:tgtEl>
                                      </p:cBhvr>
                                    </p:animEffect>
                                    <p:anim calcmode="lin" valueType="num">
                                      <p:cBhvr>
                                        <p:cTn id="15"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638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6387">
                                            <p:txEl>
                                              <p:pRg st="1" end="1"/>
                                            </p:txEl>
                                          </p:spTgt>
                                        </p:tgtEl>
                                        <p:attrNameLst>
                                          <p:attrName>style.visibility</p:attrName>
                                        </p:attrNameLst>
                                      </p:cBhvr>
                                      <p:to>
                                        <p:strVal val="visible"/>
                                      </p:to>
                                    </p:set>
                                    <p:animEffect transition="in" filter="fade">
                                      <p:cBhvr>
                                        <p:cTn id="21" dur="500"/>
                                        <p:tgtEl>
                                          <p:spTgt spid="16387">
                                            <p:txEl>
                                              <p:pRg st="1" end="1"/>
                                            </p:txEl>
                                          </p:spTgt>
                                        </p:tgtEl>
                                      </p:cBhvr>
                                    </p:animEffect>
                                    <p:anim calcmode="lin" valueType="num">
                                      <p:cBhvr>
                                        <p:cTn id="22"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638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6387">
                                            <p:txEl>
                                              <p:pRg st="2" end="2"/>
                                            </p:txEl>
                                          </p:spTgt>
                                        </p:tgtEl>
                                        <p:attrNameLst>
                                          <p:attrName>style.visibility</p:attrName>
                                        </p:attrNameLst>
                                      </p:cBhvr>
                                      <p:to>
                                        <p:strVal val="visible"/>
                                      </p:to>
                                    </p:set>
                                    <p:animEffect transition="in" filter="fade">
                                      <p:cBhvr>
                                        <p:cTn id="28" dur="500"/>
                                        <p:tgtEl>
                                          <p:spTgt spid="16387">
                                            <p:txEl>
                                              <p:pRg st="2" end="2"/>
                                            </p:txEl>
                                          </p:spTgt>
                                        </p:tgtEl>
                                      </p:cBhvr>
                                    </p:animEffect>
                                    <p:anim calcmode="lin" valueType="num">
                                      <p:cBhvr>
                                        <p:cTn id="29"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6387">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p:txBody>
          <a:bodyPr/>
          <a:lstStyle/>
          <a:p>
            <a:pPr algn="just" rtl="1"/>
            <a:r>
              <a:rPr lang="ar-SA" sz="2800">
                <a:cs typeface="Zar" pitchFamily="2" charset="-78"/>
              </a:rPr>
              <a:t>اين تركيبات در جريان پديده اي بنام تنظيم اسمز</a:t>
            </a:r>
            <a:r>
              <a:rPr lang="fa-IR" sz="2800">
                <a:cs typeface="Zar" pitchFamily="2" charset="-78"/>
              </a:rPr>
              <a:t> </a:t>
            </a:r>
            <a:r>
              <a:rPr lang="ar-SA" sz="2800">
                <a:cs typeface="Zar" pitchFamily="2" charset="-78"/>
              </a:rPr>
              <a:t>ي</a:t>
            </a:r>
            <a:r>
              <a:rPr lang="en-US" sz="2800">
                <a:cs typeface="Zar" pitchFamily="2" charset="-78"/>
              </a:rPr>
              <a:t/>
            </a:r>
            <a:br>
              <a:rPr lang="en-US" sz="2800">
                <a:cs typeface="Zar" pitchFamily="2" charset="-78"/>
              </a:rPr>
            </a:br>
            <a:r>
              <a:rPr lang="en-US" sz="2800">
                <a:cs typeface="Zar" pitchFamily="2" charset="-78"/>
              </a:rPr>
              <a:t>(Osmotic Adjustment)</a:t>
            </a:r>
            <a:r>
              <a:rPr lang="ar-SA" sz="2800">
                <a:cs typeface="Zar" pitchFamily="2" charset="-78"/>
              </a:rPr>
              <a:t> وارد مي شود. اين تنظيم اسمز</a:t>
            </a:r>
            <a:r>
              <a:rPr lang="fa-IR" sz="2800">
                <a:cs typeface="Zar" pitchFamily="2" charset="-78"/>
              </a:rPr>
              <a:t> </a:t>
            </a:r>
            <a:r>
              <a:rPr lang="ar-SA" sz="2800">
                <a:cs typeface="Zar" pitchFamily="2" charset="-78"/>
              </a:rPr>
              <a:t>ي پديده اي است كه بمنظور حفظ فشار تو</a:t>
            </a:r>
            <a:r>
              <a:rPr lang="fa-IR" sz="2800">
                <a:cs typeface="Zar" pitchFamily="2" charset="-78"/>
              </a:rPr>
              <a:t>ر</a:t>
            </a:r>
            <a:r>
              <a:rPr lang="ar-SA" sz="2800">
                <a:cs typeface="Zar" pitchFamily="2" charset="-78"/>
              </a:rPr>
              <a:t>گر در شرايط كمبود آب در سلولهاي برگ و ريشه انجام مي شود, و به كمك آن شاهد افزايش غلظت برخي مواد آلي يا معدني يا هر دو مي باشيم.</a:t>
            </a:r>
          </a:p>
          <a:p>
            <a:pPr algn="just" rtl="1"/>
            <a:r>
              <a:rPr lang="ar-SA" sz="2400" b="1" baseline="-30000"/>
              <a:t>*</a:t>
            </a:r>
            <a:r>
              <a:rPr lang="ar-SA" sz="2800">
                <a:cs typeface="Zar" pitchFamily="2" charset="-78"/>
              </a:rPr>
              <a:t> تنظيم اسمز</a:t>
            </a:r>
            <a:r>
              <a:rPr lang="fa-IR" sz="2800">
                <a:cs typeface="Zar" pitchFamily="2" charset="-78"/>
              </a:rPr>
              <a:t> </a:t>
            </a:r>
            <a:r>
              <a:rPr lang="ar-SA" sz="2800">
                <a:cs typeface="Zar" pitchFamily="2" charset="-78"/>
              </a:rPr>
              <a:t>ي بيشتر به درد زنده ماندن گياه مي خورد و اهميت اگرونو</a:t>
            </a:r>
            <a:r>
              <a:rPr lang="fa-IR" sz="2800">
                <a:cs typeface="Zar" pitchFamily="2" charset="-78"/>
              </a:rPr>
              <a:t> </a:t>
            </a:r>
            <a:r>
              <a:rPr lang="ar-SA" sz="2800">
                <a:cs typeface="Zar" pitchFamily="2" charset="-78"/>
              </a:rPr>
              <a:t>ميكي ندارد زيرا تنش بشدت عملكرد را تحت تاثير قرار مي دهد با اين همه برخي ژنو</a:t>
            </a:r>
            <a:r>
              <a:rPr lang="fa-IR" sz="2800">
                <a:cs typeface="Zar" pitchFamily="2" charset="-78"/>
              </a:rPr>
              <a:t> </a:t>
            </a:r>
            <a:r>
              <a:rPr lang="ar-SA" sz="2800">
                <a:cs typeface="Zar" pitchFamily="2" charset="-78"/>
              </a:rPr>
              <a:t>تيپ ها قادرند زودتر به اين مكانيسم متوسل شوند.</a:t>
            </a:r>
          </a:p>
          <a:p>
            <a:pPr algn="just" rtl="1"/>
            <a:endParaRPr lang="ar-SA" sz="2800">
              <a:cs typeface="Zar" pitchFamily="2" charset="-78"/>
            </a:endParaRPr>
          </a:p>
          <a:p>
            <a:pPr algn="r" rtl="1"/>
            <a:endParaRPr lang="en-US" sz="2800">
              <a:cs typeface="Zar" pitchFamily="2" charset="-78"/>
            </a:endParaRPr>
          </a:p>
        </p:txBody>
      </p:sp>
      <p:sp>
        <p:nvSpPr>
          <p:cNvPr id="17412" name="Oval 4"/>
          <p:cNvSpPr>
            <a:spLocks noChangeArrowheads="1"/>
          </p:cNvSpPr>
          <p:nvPr/>
        </p:nvSpPr>
        <p:spPr bwMode="auto">
          <a:xfrm>
            <a:off x="900113" y="476250"/>
            <a:ext cx="7993062" cy="12239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a-IR" sz="3200" b="1">
                <a:solidFill>
                  <a:schemeClr val="bg2"/>
                </a:solidFill>
              </a:rPr>
              <a:t>نقش ترکبيات اسيد آمينه ای ناشی از خشکی ؟</a:t>
            </a:r>
            <a:endParaRPr lang="en-GB" sz="3200" b="1">
              <a:solidFill>
                <a:schemeClr val="bg2"/>
              </a:solidFill>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fa-IR" sz="4000">
                <a:cs typeface="Lotus" pitchFamily="2" charset="-78"/>
              </a:rPr>
              <a:t>نقش آب؟</a:t>
            </a:r>
            <a:br>
              <a:rPr lang="fa-IR" sz="4000">
                <a:cs typeface="Lotus" pitchFamily="2" charset="-78"/>
              </a:rPr>
            </a:br>
            <a:r>
              <a:rPr lang="fa-IR" sz="4000">
                <a:cs typeface="Lotus" pitchFamily="2" charset="-78"/>
              </a:rPr>
              <a:t> آب در حيات نقش هاي فراوان دارد</a:t>
            </a:r>
            <a:endParaRPr lang="en-GB" sz="4000">
              <a:cs typeface="Lotus" pitchFamily="2" charset="-78"/>
            </a:endParaRPr>
          </a:p>
        </p:txBody>
      </p:sp>
      <p:sp>
        <p:nvSpPr>
          <p:cNvPr id="73731" name="Rectangle 3"/>
          <p:cNvSpPr>
            <a:spLocks noGrp="1" noChangeArrowheads="1"/>
          </p:cNvSpPr>
          <p:nvPr>
            <p:ph type="body" idx="1"/>
          </p:nvPr>
        </p:nvSpPr>
        <p:spPr>
          <a:xfrm>
            <a:off x="0" y="2420938"/>
            <a:ext cx="9144000" cy="4176712"/>
          </a:xfrm>
        </p:spPr>
        <p:txBody>
          <a:bodyPr/>
          <a:lstStyle/>
          <a:p>
            <a:pPr algn="r" rtl="1"/>
            <a:r>
              <a:rPr lang="fa-IR" b="1"/>
              <a:t>نقش آب در گياه</a:t>
            </a:r>
          </a:p>
          <a:p>
            <a:pPr algn="r" rtl="1">
              <a:buFont typeface="Wingdings" panose="05000000000000000000" pitchFamily="2" charset="2"/>
              <a:buNone/>
            </a:pPr>
            <a:r>
              <a:rPr lang="fa-IR" b="1"/>
              <a:t>		در دوقسمت مشخص آب وجود دارد: آپوپلاست و سيمپلاست</a:t>
            </a:r>
            <a:endParaRPr lang="en-US" b="1"/>
          </a:p>
          <a:p>
            <a:r>
              <a:rPr lang="en-US" b="1"/>
              <a:t> </a:t>
            </a:r>
            <a:r>
              <a:rPr lang="el-GR" b="1"/>
              <a:t>Ψ </a:t>
            </a:r>
            <a:r>
              <a:rPr lang="en-US" b="1"/>
              <a:t>=</a:t>
            </a:r>
            <a:r>
              <a:rPr lang="el-GR" b="1"/>
              <a:t>Ψ</a:t>
            </a:r>
            <a:r>
              <a:rPr lang="en-US" baseline="-25000"/>
              <a:t>s </a:t>
            </a:r>
            <a:r>
              <a:rPr lang="fa-IR" baseline="30000"/>
              <a:t>+</a:t>
            </a:r>
            <a:r>
              <a:rPr lang="el-GR" b="1"/>
              <a:t>Ψ</a:t>
            </a:r>
            <a:r>
              <a:rPr lang="en-US" baseline="-25000"/>
              <a:t>p </a:t>
            </a:r>
            <a:r>
              <a:rPr lang="fa-IR" baseline="30000"/>
              <a:t>+ </a:t>
            </a:r>
            <a:r>
              <a:rPr lang="el-GR" b="1"/>
              <a:t>Ψ</a:t>
            </a:r>
            <a:r>
              <a:rPr lang="en-US" baseline="-25000"/>
              <a:t>m </a:t>
            </a:r>
          </a:p>
          <a:p>
            <a:pPr algn="r" rtl="1"/>
            <a:r>
              <a:rPr lang="fa-IR" sz="4400" b="1" baseline="30000">
                <a:cs typeface="Lotus" pitchFamily="2" charset="-78"/>
              </a:rPr>
              <a:t>در يك سيستم آزاد</a:t>
            </a:r>
            <a:r>
              <a:rPr lang="fa-IR" sz="4400" b="1" baseline="-25000">
                <a:cs typeface="Lotus" pitchFamily="2" charset="-78"/>
              </a:rPr>
              <a:t> </a:t>
            </a:r>
            <a:r>
              <a:rPr lang="el-GR" b="1"/>
              <a:t>Ψ</a:t>
            </a:r>
            <a:r>
              <a:rPr lang="en-US" baseline="-25000"/>
              <a:t>p </a:t>
            </a:r>
            <a:r>
              <a:rPr lang="fa-IR" sz="4400" b="1" baseline="30000">
                <a:cs typeface="Lotus" pitchFamily="2" charset="-78"/>
              </a:rPr>
              <a:t>  و</a:t>
            </a:r>
            <a:r>
              <a:rPr lang="fa-IR" baseline="30000"/>
              <a:t> </a:t>
            </a:r>
            <a:r>
              <a:rPr lang="el-GR" b="1"/>
              <a:t>Ψ</a:t>
            </a:r>
            <a:r>
              <a:rPr lang="en-US" baseline="-25000"/>
              <a:t>m</a:t>
            </a:r>
            <a:r>
              <a:rPr lang="fa-IR" baseline="-25000"/>
              <a:t> </a:t>
            </a:r>
            <a:r>
              <a:rPr lang="fa-IR" sz="4400" b="1" baseline="30000">
                <a:latin typeface="Arial" panose="020B0604020202020204" pitchFamily="34" charset="0"/>
                <a:cs typeface="Arial" panose="020B0604020202020204" pitchFamily="34" charset="0"/>
              </a:rPr>
              <a:t>صفر است</a:t>
            </a:r>
            <a:endParaRPr lang="fa-IR" sz="2800" b="1" baseline="30000">
              <a:latin typeface="Arial" panose="020B0604020202020204" pitchFamily="34" charset="0"/>
              <a:cs typeface="Arial" panose="020B0604020202020204" pitchFamily="34" charset="0"/>
            </a:endParaRPr>
          </a:p>
          <a:p>
            <a:r>
              <a:rPr lang="el-GR" b="1"/>
              <a:t>Ψ</a:t>
            </a:r>
            <a:r>
              <a:rPr lang="en-US" b="1"/>
              <a:t>=-MIRT        </a:t>
            </a:r>
            <a:r>
              <a:rPr lang="fa-IR" b="1"/>
              <a:t>رابطه وانت هوف</a:t>
            </a:r>
            <a:endParaRPr lang="en-US" sz="4400" b="1" baseline="30000">
              <a:latin typeface="Arial" panose="020B0604020202020204" pitchFamily="34" charset="0"/>
              <a:cs typeface="Arial" panose="020B0604020202020204" pitchFamily="34" charset="0"/>
            </a:endParaRPr>
          </a:p>
          <a:p>
            <a:pPr algn="r" rtl="1">
              <a:buFont typeface="Wingdings" panose="05000000000000000000" pitchFamily="2" charset="2"/>
              <a:buNone/>
            </a:pPr>
            <a:r>
              <a:rPr lang="fa-IR" sz="3600" b="1" baseline="30000">
                <a:latin typeface="Arial" panose="020B0604020202020204" pitchFamily="34" charset="0"/>
                <a:cs typeface="Arial" panose="020B0604020202020204" pitchFamily="34" charset="0"/>
              </a:rPr>
              <a:t>در</a:t>
            </a:r>
            <a:r>
              <a:rPr lang="fa-IR" b="1">
                <a:latin typeface="Arial" panose="020B0604020202020204" pitchFamily="34" charset="0"/>
                <a:cs typeface="Arial" panose="020B0604020202020204" pitchFamily="34" charset="0"/>
              </a:rPr>
              <a:t> گياه شب </a:t>
            </a:r>
            <a:r>
              <a:rPr lang="el-GR" b="1"/>
              <a:t>Ψ</a:t>
            </a:r>
            <a:r>
              <a:rPr lang="fa-IR" b="1">
                <a:latin typeface="Arial" panose="020B0604020202020204" pitchFamily="34" charset="0"/>
                <a:cs typeface="Arial" panose="020B0604020202020204" pitchFamily="34" charset="0"/>
              </a:rPr>
              <a:t> صفر است در مزوفيت ها </a:t>
            </a:r>
            <a:r>
              <a:rPr lang="el-GR" b="1"/>
              <a:t>Ψ</a:t>
            </a:r>
            <a:r>
              <a:rPr lang="en-US" baseline="-25000"/>
              <a:t>p </a:t>
            </a:r>
            <a:r>
              <a:rPr lang="fa-IR" b="1" baseline="30000">
                <a:cs typeface="Lotus" pitchFamily="2" charset="-78"/>
              </a:rPr>
              <a:t>  و</a:t>
            </a:r>
            <a:r>
              <a:rPr lang="fa-IR" baseline="30000"/>
              <a:t> </a:t>
            </a:r>
            <a:r>
              <a:rPr lang="el-GR" b="1"/>
              <a:t>Ψ</a:t>
            </a:r>
            <a:r>
              <a:rPr lang="en-US" baseline="-25000"/>
              <a:t>m</a:t>
            </a:r>
            <a:r>
              <a:rPr lang="fa-IR" baseline="-25000"/>
              <a:t>  </a:t>
            </a:r>
            <a:r>
              <a:rPr lang="fa-IR" sz="3600" b="1" baseline="30000">
                <a:latin typeface="Arial" panose="020B0604020202020204" pitchFamily="34" charset="0"/>
                <a:cs typeface="Lotus" pitchFamily="2" charset="-78"/>
              </a:rPr>
              <a:t>برابر1-</a:t>
            </a:r>
            <a:r>
              <a:rPr lang="fa-IR" sz="3600" b="1">
                <a:latin typeface="Arial" panose="020B0604020202020204" pitchFamily="34" charset="0"/>
                <a:cs typeface="Lotus" pitchFamily="2" charset="-78"/>
              </a:rPr>
              <a:t> </a:t>
            </a:r>
            <a:r>
              <a:rPr lang="fa-IR" b="1">
                <a:latin typeface="Arial" panose="020B0604020202020204" pitchFamily="34" charset="0"/>
                <a:cs typeface="Lotus" pitchFamily="2" charset="-78"/>
              </a:rPr>
              <a:t>مگاپاسكال است</a:t>
            </a:r>
            <a:r>
              <a:rPr lang="en-US" b="1">
                <a:latin typeface="Arial" panose="020B0604020202020204" pitchFamily="34" charset="0"/>
                <a:cs typeface="Lotus" pitchFamily="2" charset="-78"/>
              </a:rPr>
              <a:t>.</a:t>
            </a:r>
            <a:r>
              <a:rPr lang="fa-IR" b="1">
                <a:latin typeface="Arial" panose="020B0604020202020204" pitchFamily="34" charset="0"/>
                <a:cs typeface="Lotus" pitchFamily="2" charset="-78"/>
              </a:rPr>
              <a:t> در روز پتانسيل اسمزي منفي تر مي شود</a:t>
            </a:r>
            <a:endParaRPr lang="en-GB" b="1">
              <a:latin typeface="Arial" panose="020B0604020202020204" pitchFamily="34" charset="0"/>
              <a:cs typeface="Lotus"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fa-IR"/>
              <a:t>تنظيم اسمزي</a:t>
            </a:r>
            <a:endParaRPr lang="en-GB"/>
          </a:p>
        </p:txBody>
      </p:sp>
      <p:sp>
        <p:nvSpPr>
          <p:cNvPr id="77827" name="Rectangle 3"/>
          <p:cNvSpPr>
            <a:spLocks noGrp="1" noChangeArrowheads="1"/>
          </p:cNvSpPr>
          <p:nvPr>
            <p:ph type="body" idx="1"/>
          </p:nvPr>
        </p:nvSpPr>
        <p:spPr/>
        <p:txBody>
          <a:bodyPr/>
          <a:lstStyle/>
          <a:p>
            <a:pPr algn="r" rtl="1"/>
            <a:r>
              <a:rPr lang="fa-IR"/>
              <a:t>تنظيم غير فعال: تقليل مقدار آب نسبي بافت</a:t>
            </a:r>
          </a:p>
          <a:p>
            <a:pPr algn="r" rtl="1"/>
            <a:r>
              <a:rPr lang="fa-IR"/>
              <a:t>تنظيم فعال: تجمع املاح و متابوليتها يا كاهش حجم سلول صورت مي گيرد.  مواد متابوليكي شامل قند ها و تبديل قندها به قند هاي ساده تر، پرولين و بتائين است. قند ها و املاح تمايل دارند در واكوئل ذخيره شوند</a:t>
            </a:r>
          </a:p>
          <a:p>
            <a:pPr algn="r" rtl="1"/>
            <a:r>
              <a:rPr lang="fa-IR"/>
              <a:t>تنظيم اسمزي از كاهش آماس جلوگيري مي كند.</a:t>
            </a:r>
            <a:endParaRPr lang="en-GB"/>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rtl="1"/>
            <a:r>
              <a:rPr lang="ar-SA" b="1">
                <a:cs typeface="Zar" pitchFamily="2" charset="-78"/>
              </a:rPr>
              <a:t>تخريب پروتئين ها</a:t>
            </a:r>
            <a:r>
              <a:rPr lang="fa-IR" b="1">
                <a:cs typeface="Zar" pitchFamily="2" charset="-78"/>
              </a:rPr>
              <a:t> و عارضه آن؟</a:t>
            </a:r>
            <a:endParaRPr lang="en-US" b="1">
              <a:cs typeface="Zar" pitchFamily="2" charset="-78"/>
            </a:endParaRPr>
          </a:p>
        </p:txBody>
      </p:sp>
      <p:sp>
        <p:nvSpPr>
          <p:cNvPr id="18435" name="Rectangle 3"/>
          <p:cNvSpPr>
            <a:spLocks noGrp="1" noChangeArrowheads="1"/>
          </p:cNvSpPr>
          <p:nvPr>
            <p:ph type="body" idx="1"/>
          </p:nvPr>
        </p:nvSpPr>
        <p:spPr/>
        <p:txBody>
          <a:bodyPr/>
          <a:lstStyle/>
          <a:p>
            <a:pPr algn="just" rtl="1"/>
            <a:r>
              <a:rPr lang="ar-SA">
                <a:cs typeface="Zar" pitchFamily="2" charset="-78"/>
              </a:rPr>
              <a:t>در بسياري از گياهان مثل آفتاب گردان و توتون ثابت شده كه سبب ريزش برگها مي شود </a:t>
            </a:r>
          </a:p>
          <a:p>
            <a:pPr algn="just" rtl="1"/>
            <a:r>
              <a:rPr lang="ar-SA">
                <a:cs typeface="Zar" pitchFamily="2" charset="-78"/>
              </a:rPr>
              <a:t>در قسمت تحتاني پروتئين برگهاتجزيه و مورد استفاده برگهاي فوقاني مي شود.</a:t>
            </a:r>
          </a:p>
          <a:p>
            <a:pPr algn="just" rtl="1"/>
            <a:r>
              <a:rPr lang="ar-SA">
                <a:cs typeface="Zar" pitchFamily="2" charset="-78"/>
              </a:rPr>
              <a:t>عمده تر</a:t>
            </a:r>
            <a:r>
              <a:rPr lang="fa-IR">
                <a:cs typeface="Zar" pitchFamily="2" charset="-78"/>
              </a:rPr>
              <a:t> </a:t>
            </a:r>
            <a:r>
              <a:rPr lang="ar-SA">
                <a:cs typeface="Zar" pitchFamily="2" charset="-78"/>
              </a:rPr>
              <a:t>ين اسيدهاي آمينه حاصل از تخريب پروتئين ها آسپاراژ</a:t>
            </a:r>
            <a:r>
              <a:rPr lang="fa-IR">
                <a:cs typeface="Zar" pitchFamily="2" charset="-78"/>
              </a:rPr>
              <a:t> </a:t>
            </a:r>
            <a:r>
              <a:rPr lang="ar-SA">
                <a:cs typeface="Zar" pitchFamily="2" charset="-78"/>
              </a:rPr>
              <a:t>ين و گلوتا</a:t>
            </a:r>
            <a:r>
              <a:rPr lang="fa-IR">
                <a:cs typeface="Zar" pitchFamily="2" charset="-78"/>
              </a:rPr>
              <a:t> </a:t>
            </a:r>
            <a:r>
              <a:rPr lang="ar-SA">
                <a:cs typeface="Zar" pitchFamily="2" charset="-78"/>
              </a:rPr>
              <a:t>مين است كه پس از انتقال به قسمت هاي فوقاني مواد پروتئيني را مي سازند</a:t>
            </a:r>
          </a:p>
          <a:p>
            <a:pPr algn="r" rtl="1"/>
            <a:endParaRPr lang="en-US">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1000" fill="hold"/>
                                        <p:tgtEl>
                                          <p:spTgt spid="18434"/>
                                        </p:tgtEl>
                                        <p:attrNameLst>
                                          <p:attrName>ppt_x</p:attrName>
                                        </p:attrNameLst>
                                      </p:cBhvr>
                                      <p:tavLst>
                                        <p:tav tm="0">
                                          <p:val>
                                            <p:strVal val="#ppt_x-.2"/>
                                          </p:val>
                                        </p:tav>
                                        <p:tav tm="100000">
                                          <p:val>
                                            <p:strVal val="#ppt_x"/>
                                          </p:val>
                                        </p:tav>
                                      </p:tavLst>
                                    </p:anim>
                                    <p:anim calcmode="lin" valueType="num">
                                      <p:cBhvr>
                                        <p:cTn id="8" dur="1000" fill="hold"/>
                                        <p:tgtEl>
                                          <p:spTgt spid="1843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843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8435">
                                            <p:txEl>
                                              <p:pRg st="0" end="0"/>
                                            </p:txEl>
                                          </p:spTgt>
                                        </p:tgtEl>
                                        <p:attrNameLst>
                                          <p:attrName>style.visibility</p:attrName>
                                        </p:attrNameLst>
                                      </p:cBhvr>
                                      <p:to>
                                        <p:strVal val="visible"/>
                                      </p:to>
                                    </p:set>
                                    <p:animEffect transition="in" filter="fade">
                                      <p:cBhvr>
                                        <p:cTn id="14" dur="500"/>
                                        <p:tgtEl>
                                          <p:spTgt spid="18435">
                                            <p:txEl>
                                              <p:pRg st="0" end="0"/>
                                            </p:txEl>
                                          </p:spTgt>
                                        </p:tgtEl>
                                      </p:cBhvr>
                                    </p:animEffect>
                                    <p:anim calcmode="lin" valueType="num">
                                      <p:cBhvr>
                                        <p:cTn id="15"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8435">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8435">
                                            <p:txEl>
                                              <p:pRg st="1" end="1"/>
                                            </p:txEl>
                                          </p:spTgt>
                                        </p:tgtEl>
                                        <p:attrNameLst>
                                          <p:attrName>style.visibility</p:attrName>
                                        </p:attrNameLst>
                                      </p:cBhvr>
                                      <p:to>
                                        <p:strVal val="visible"/>
                                      </p:to>
                                    </p:set>
                                    <p:animEffect transition="in" filter="fade">
                                      <p:cBhvr>
                                        <p:cTn id="21" dur="500"/>
                                        <p:tgtEl>
                                          <p:spTgt spid="18435">
                                            <p:txEl>
                                              <p:pRg st="1" end="1"/>
                                            </p:txEl>
                                          </p:spTgt>
                                        </p:tgtEl>
                                      </p:cBhvr>
                                    </p:animEffect>
                                    <p:anim calcmode="lin" valueType="num">
                                      <p:cBhvr>
                                        <p:cTn id="22"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8435">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8435">
                                            <p:txEl>
                                              <p:pRg st="2" end="2"/>
                                            </p:txEl>
                                          </p:spTgt>
                                        </p:tgtEl>
                                        <p:attrNameLst>
                                          <p:attrName>style.visibility</p:attrName>
                                        </p:attrNameLst>
                                      </p:cBhvr>
                                      <p:to>
                                        <p:strVal val="visible"/>
                                      </p:to>
                                    </p:set>
                                    <p:animEffect transition="in" filter="fade">
                                      <p:cBhvr>
                                        <p:cTn id="28" dur="500"/>
                                        <p:tgtEl>
                                          <p:spTgt spid="18435">
                                            <p:txEl>
                                              <p:pRg st="2" end="2"/>
                                            </p:txEl>
                                          </p:spTgt>
                                        </p:tgtEl>
                                      </p:cBhvr>
                                    </p:animEffect>
                                    <p:anim calcmode="lin" valueType="num">
                                      <p:cBhvr>
                                        <p:cTn id="2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8435">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rtl="1"/>
            <a:r>
              <a:rPr lang="ar-SA" b="1">
                <a:cs typeface="Zar" pitchFamily="2" charset="-78"/>
              </a:rPr>
              <a:t>نقش پر</a:t>
            </a:r>
            <a:r>
              <a:rPr lang="fa-IR" b="1">
                <a:cs typeface="Zar" pitchFamily="2" charset="-78"/>
              </a:rPr>
              <a:t> </a:t>
            </a:r>
            <a:r>
              <a:rPr lang="ar-SA" b="1">
                <a:cs typeface="Zar" pitchFamily="2" charset="-78"/>
              </a:rPr>
              <a:t>ولين</a:t>
            </a:r>
            <a:r>
              <a:rPr lang="fa-IR" b="1">
                <a:cs typeface="Zar" pitchFamily="2" charset="-78"/>
              </a:rPr>
              <a:t>؟</a:t>
            </a:r>
            <a:r>
              <a:rPr lang="fa-IR"/>
              <a:t/>
            </a:r>
            <a:br>
              <a:rPr lang="fa-IR"/>
            </a:br>
            <a:endParaRPr lang="en-US"/>
          </a:p>
        </p:txBody>
      </p:sp>
      <p:sp>
        <p:nvSpPr>
          <p:cNvPr id="19459" name="Rectangle 3"/>
          <p:cNvSpPr>
            <a:spLocks noGrp="1" noChangeArrowheads="1"/>
          </p:cNvSpPr>
          <p:nvPr>
            <p:ph type="body" idx="1"/>
          </p:nvPr>
        </p:nvSpPr>
        <p:spPr/>
        <p:txBody>
          <a:bodyPr/>
          <a:lstStyle/>
          <a:p>
            <a:pPr algn="just" rtl="1"/>
            <a:r>
              <a:rPr lang="en-US">
                <a:cs typeface="Zar" pitchFamily="2" charset="-78"/>
              </a:rPr>
              <a:t>NH</a:t>
            </a:r>
            <a:r>
              <a:rPr lang="en-US" sz="4000" baseline="-25000">
                <a:cs typeface="Zar" pitchFamily="2" charset="-78"/>
              </a:rPr>
              <a:t>3</a:t>
            </a:r>
            <a:r>
              <a:rPr lang="ar-SA">
                <a:cs typeface="Zar" pitchFamily="2" charset="-78"/>
              </a:rPr>
              <a:t>حاصل از تجزيه پروتئين ها را جذب مي كند و از اثرات منفي آن جلوگيري مي كند </a:t>
            </a:r>
          </a:p>
          <a:p>
            <a:pPr algn="just" rtl="1"/>
            <a:r>
              <a:rPr lang="ar-SA">
                <a:cs typeface="Zar" pitchFamily="2" charset="-78"/>
              </a:rPr>
              <a:t>در تنظيم فشار اسمز</a:t>
            </a:r>
            <a:r>
              <a:rPr lang="fa-IR">
                <a:cs typeface="Zar" pitchFamily="2" charset="-78"/>
              </a:rPr>
              <a:t> </a:t>
            </a:r>
            <a:r>
              <a:rPr lang="ar-SA">
                <a:cs typeface="Zar" pitchFamily="2" charset="-78"/>
              </a:rPr>
              <a:t>ي موثر است</a:t>
            </a:r>
          </a:p>
          <a:p>
            <a:pPr algn="just" rtl="1"/>
            <a:r>
              <a:rPr lang="ar-SA">
                <a:cs typeface="Zar" pitchFamily="2" charset="-78"/>
              </a:rPr>
              <a:t>در بعضي موارد براي ايجاد انرژي در گياه سوخته مي شود.</a:t>
            </a:r>
          </a:p>
          <a:p>
            <a:pPr algn="r" rtl="1"/>
            <a:endParaRPr lang="en-US">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p:cTn id="7" dur="1000" fill="hold"/>
                                        <p:tgtEl>
                                          <p:spTgt spid="19458"/>
                                        </p:tgtEl>
                                        <p:attrNameLst>
                                          <p:attrName>ppt_x</p:attrName>
                                        </p:attrNameLst>
                                      </p:cBhvr>
                                      <p:tavLst>
                                        <p:tav tm="0">
                                          <p:val>
                                            <p:strVal val="#ppt_x-.2"/>
                                          </p:val>
                                        </p:tav>
                                        <p:tav tm="100000">
                                          <p:val>
                                            <p:strVal val="#ppt_x"/>
                                          </p:val>
                                        </p:tav>
                                      </p:tavLst>
                                    </p:anim>
                                    <p:anim calcmode="lin" valueType="num">
                                      <p:cBhvr>
                                        <p:cTn id="8" dur="1000" fill="hold"/>
                                        <p:tgtEl>
                                          <p:spTgt spid="1945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45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9459">
                                            <p:txEl>
                                              <p:pRg st="0" end="0"/>
                                            </p:txEl>
                                          </p:spTgt>
                                        </p:tgtEl>
                                        <p:attrNameLst>
                                          <p:attrName>style.visibility</p:attrName>
                                        </p:attrNameLst>
                                      </p:cBhvr>
                                      <p:to>
                                        <p:strVal val="visible"/>
                                      </p:to>
                                    </p:set>
                                    <p:animEffect transition="in" filter="fade">
                                      <p:cBhvr>
                                        <p:cTn id="14" dur="500"/>
                                        <p:tgtEl>
                                          <p:spTgt spid="19459">
                                            <p:txEl>
                                              <p:pRg st="0" end="0"/>
                                            </p:txEl>
                                          </p:spTgt>
                                        </p:tgtEl>
                                      </p:cBhvr>
                                    </p:animEffect>
                                    <p:anim calcmode="lin" valueType="num">
                                      <p:cBhvr>
                                        <p:cTn id="15"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945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9459">
                                            <p:txEl>
                                              <p:pRg st="1" end="1"/>
                                            </p:txEl>
                                          </p:spTgt>
                                        </p:tgtEl>
                                        <p:attrNameLst>
                                          <p:attrName>style.visibility</p:attrName>
                                        </p:attrNameLst>
                                      </p:cBhvr>
                                      <p:to>
                                        <p:strVal val="visible"/>
                                      </p:to>
                                    </p:set>
                                    <p:animEffect transition="in" filter="fade">
                                      <p:cBhvr>
                                        <p:cTn id="21" dur="500"/>
                                        <p:tgtEl>
                                          <p:spTgt spid="19459">
                                            <p:txEl>
                                              <p:pRg st="1" end="1"/>
                                            </p:txEl>
                                          </p:spTgt>
                                        </p:tgtEl>
                                      </p:cBhvr>
                                    </p:animEffect>
                                    <p:anim calcmode="lin" valueType="num">
                                      <p:cBhvr>
                                        <p:cTn id="22"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945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9459">
                                            <p:txEl>
                                              <p:pRg st="2" end="2"/>
                                            </p:txEl>
                                          </p:spTgt>
                                        </p:tgtEl>
                                        <p:attrNameLst>
                                          <p:attrName>style.visibility</p:attrName>
                                        </p:attrNameLst>
                                      </p:cBhvr>
                                      <p:to>
                                        <p:strVal val="visible"/>
                                      </p:to>
                                    </p:set>
                                    <p:animEffect transition="in" filter="fade">
                                      <p:cBhvr>
                                        <p:cTn id="28" dur="500"/>
                                        <p:tgtEl>
                                          <p:spTgt spid="19459">
                                            <p:txEl>
                                              <p:pRg st="2" end="2"/>
                                            </p:txEl>
                                          </p:spTgt>
                                        </p:tgtEl>
                                      </p:cBhvr>
                                    </p:animEffect>
                                    <p:anim calcmode="lin" valueType="num">
                                      <p:cBhvr>
                                        <p:cTn id="29"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9459">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rtl="1"/>
            <a:r>
              <a:rPr lang="ar-SA" b="1">
                <a:cs typeface="Zar" pitchFamily="2" charset="-78"/>
              </a:rPr>
              <a:t>غيرفعال شدن برخي آنزيم ها </a:t>
            </a:r>
            <a:br>
              <a:rPr lang="ar-SA" b="1">
                <a:cs typeface="Zar" pitchFamily="2" charset="-78"/>
              </a:rPr>
            </a:br>
            <a:endParaRPr lang="en-US" b="1">
              <a:cs typeface="Zar" pitchFamily="2" charset="-78"/>
            </a:endParaRPr>
          </a:p>
        </p:txBody>
      </p:sp>
      <p:sp>
        <p:nvSpPr>
          <p:cNvPr id="20483" name="Rectangle 3"/>
          <p:cNvSpPr>
            <a:spLocks noGrp="1" noChangeArrowheads="1"/>
          </p:cNvSpPr>
          <p:nvPr>
            <p:ph type="body" idx="1"/>
          </p:nvPr>
        </p:nvSpPr>
        <p:spPr/>
        <p:txBody>
          <a:bodyPr/>
          <a:lstStyle/>
          <a:p>
            <a:pPr algn="just" rtl="1"/>
            <a:r>
              <a:rPr lang="ar-SA" b="1">
                <a:cs typeface="Zar" pitchFamily="2" charset="-78"/>
              </a:rPr>
              <a:t>فسفا تازها </a:t>
            </a:r>
            <a:endParaRPr lang="ar-SA">
              <a:cs typeface="Zar" pitchFamily="2" charset="-78"/>
            </a:endParaRPr>
          </a:p>
          <a:p>
            <a:pPr algn="just" rtl="1"/>
            <a:r>
              <a:rPr lang="ar-SA" b="1">
                <a:cs typeface="Zar" pitchFamily="2" charset="-78"/>
              </a:rPr>
              <a:t>دي هيدروژنازها</a:t>
            </a:r>
            <a:endParaRPr lang="ar-SA">
              <a:cs typeface="Zar" pitchFamily="2" charset="-78"/>
            </a:endParaRPr>
          </a:p>
          <a:p>
            <a:pPr algn="just" rtl="1"/>
            <a:r>
              <a:rPr lang="ar-SA" b="1">
                <a:cs typeface="Zar" pitchFamily="2" charset="-78"/>
              </a:rPr>
              <a:t>ساكاراز</a:t>
            </a:r>
            <a:endParaRPr lang="ar-SA">
              <a:cs typeface="Zar" pitchFamily="2" charset="-78"/>
            </a:endParaRPr>
          </a:p>
          <a:p>
            <a:pPr algn="just" rtl="1"/>
            <a:r>
              <a:rPr lang="ar-SA" b="1">
                <a:cs typeface="Zar" pitchFamily="2" charset="-78"/>
              </a:rPr>
              <a:t>كاهش   </a:t>
            </a:r>
            <a:r>
              <a:rPr lang="en-US" b="1">
                <a:cs typeface="Zar" pitchFamily="2" charset="-78"/>
              </a:rPr>
              <a:t>RNA</a:t>
            </a:r>
            <a:endParaRPr lang="fa-IR">
              <a:cs typeface="Zar" pitchFamily="2" charset="-78"/>
            </a:endParaRPr>
          </a:p>
          <a:p>
            <a:pPr algn="r" rtl="1"/>
            <a:endParaRPr lang="en-US">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p:cTn id="7" dur="1000" fill="hold"/>
                                        <p:tgtEl>
                                          <p:spTgt spid="20482"/>
                                        </p:tgtEl>
                                        <p:attrNameLst>
                                          <p:attrName>ppt_x</p:attrName>
                                        </p:attrNameLst>
                                      </p:cBhvr>
                                      <p:tavLst>
                                        <p:tav tm="0">
                                          <p:val>
                                            <p:strVal val="#ppt_x-.2"/>
                                          </p:val>
                                        </p:tav>
                                        <p:tav tm="100000">
                                          <p:val>
                                            <p:strVal val="#ppt_x"/>
                                          </p:val>
                                        </p:tav>
                                      </p:tavLst>
                                    </p:anim>
                                    <p:anim calcmode="lin" valueType="num">
                                      <p:cBhvr>
                                        <p:cTn id="8" dur="1000" fill="hold"/>
                                        <p:tgtEl>
                                          <p:spTgt spid="2048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48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0483">
                                            <p:txEl>
                                              <p:pRg st="0" end="0"/>
                                            </p:txEl>
                                          </p:spTgt>
                                        </p:tgtEl>
                                        <p:attrNameLst>
                                          <p:attrName>style.visibility</p:attrName>
                                        </p:attrNameLst>
                                      </p:cBhvr>
                                      <p:to>
                                        <p:strVal val="visible"/>
                                      </p:to>
                                    </p:set>
                                    <p:animEffect transition="in" filter="fade">
                                      <p:cBhvr>
                                        <p:cTn id="14" dur="500"/>
                                        <p:tgtEl>
                                          <p:spTgt spid="20483">
                                            <p:txEl>
                                              <p:pRg st="0" end="0"/>
                                            </p:txEl>
                                          </p:spTgt>
                                        </p:tgtEl>
                                      </p:cBhvr>
                                    </p:animEffect>
                                    <p:anim calcmode="lin" valueType="num">
                                      <p:cBhvr>
                                        <p:cTn id="15"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48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0483">
                                            <p:txEl>
                                              <p:pRg st="1" end="1"/>
                                            </p:txEl>
                                          </p:spTgt>
                                        </p:tgtEl>
                                        <p:attrNameLst>
                                          <p:attrName>style.visibility</p:attrName>
                                        </p:attrNameLst>
                                      </p:cBhvr>
                                      <p:to>
                                        <p:strVal val="visible"/>
                                      </p:to>
                                    </p:set>
                                    <p:animEffect transition="in" filter="fade">
                                      <p:cBhvr>
                                        <p:cTn id="21" dur="500"/>
                                        <p:tgtEl>
                                          <p:spTgt spid="20483">
                                            <p:txEl>
                                              <p:pRg st="1" end="1"/>
                                            </p:txEl>
                                          </p:spTgt>
                                        </p:tgtEl>
                                      </p:cBhvr>
                                    </p:animEffect>
                                    <p:anim calcmode="lin" valueType="num">
                                      <p:cBhvr>
                                        <p:cTn id="22"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20483">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20483">
                                            <p:txEl>
                                              <p:pRg st="2" end="2"/>
                                            </p:txEl>
                                          </p:spTgt>
                                        </p:tgtEl>
                                        <p:attrNameLst>
                                          <p:attrName>style.visibility</p:attrName>
                                        </p:attrNameLst>
                                      </p:cBhvr>
                                      <p:to>
                                        <p:strVal val="visible"/>
                                      </p:to>
                                    </p:set>
                                    <p:animEffect transition="in" filter="fade">
                                      <p:cBhvr>
                                        <p:cTn id="28" dur="500"/>
                                        <p:tgtEl>
                                          <p:spTgt spid="20483">
                                            <p:txEl>
                                              <p:pRg st="2" end="2"/>
                                            </p:txEl>
                                          </p:spTgt>
                                        </p:tgtEl>
                                      </p:cBhvr>
                                    </p:animEffect>
                                    <p:anim calcmode="lin" valueType="num">
                                      <p:cBhvr>
                                        <p:cTn id="29"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20483">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20483">
                                            <p:txEl>
                                              <p:pRg st="3" end="3"/>
                                            </p:txEl>
                                          </p:spTgt>
                                        </p:tgtEl>
                                        <p:attrNameLst>
                                          <p:attrName>style.visibility</p:attrName>
                                        </p:attrNameLst>
                                      </p:cBhvr>
                                      <p:to>
                                        <p:strVal val="visible"/>
                                      </p:to>
                                    </p:set>
                                    <p:animEffect transition="in" filter="fade">
                                      <p:cBhvr>
                                        <p:cTn id="35" dur="500"/>
                                        <p:tgtEl>
                                          <p:spTgt spid="20483">
                                            <p:txEl>
                                              <p:pRg st="3" end="3"/>
                                            </p:txEl>
                                          </p:spTgt>
                                        </p:tgtEl>
                                      </p:cBhvr>
                                    </p:animEffect>
                                    <p:anim calcmode="lin" valueType="num">
                                      <p:cBhvr>
                                        <p:cTn id="36" dur="5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20483">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rtl="1"/>
            <a:r>
              <a:rPr lang="ar-SA" b="1">
                <a:cs typeface="Zar" pitchFamily="2" charset="-78"/>
              </a:rPr>
              <a:t>اثر روي ريبوزوم ها</a:t>
            </a:r>
            <a:endParaRPr lang="en-US" b="1">
              <a:cs typeface="Zar" pitchFamily="2" charset="-78"/>
            </a:endParaRPr>
          </a:p>
        </p:txBody>
      </p:sp>
      <p:sp>
        <p:nvSpPr>
          <p:cNvPr id="21507" name="Rectangle 3"/>
          <p:cNvSpPr>
            <a:spLocks noGrp="1" noChangeArrowheads="1"/>
          </p:cNvSpPr>
          <p:nvPr>
            <p:ph type="body" idx="1"/>
          </p:nvPr>
        </p:nvSpPr>
        <p:spPr/>
        <p:txBody>
          <a:bodyPr/>
          <a:lstStyle/>
          <a:p>
            <a:pPr algn="just" rtl="1">
              <a:lnSpc>
                <a:spcPct val="90000"/>
              </a:lnSpc>
            </a:pPr>
            <a:r>
              <a:rPr lang="ar-SA">
                <a:cs typeface="Zar" pitchFamily="2" charset="-78"/>
              </a:rPr>
              <a:t>دو نوع ريبوزم است </a:t>
            </a:r>
          </a:p>
          <a:p>
            <a:pPr algn="just" rtl="1">
              <a:lnSpc>
                <a:spcPct val="90000"/>
              </a:lnSpc>
              <a:buFont typeface="Wingdings" panose="05000000000000000000" pitchFamily="2" charset="2"/>
              <a:buNone/>
            </a:pPr>
            <a:r>
              <a:rPr lang="ar-SA">
                <a:cs typeface="Zar" pitchFamily="2" charset="-78"/>
              </a:rPr>
              <a:t>1- مونوزوم   (پراكنده داخل سلول) </a:t>
            </a:r>
          </a:p>
          <a:p>
            <a:pPr algn="just" rtl="1">
              <a:lnSpc>
                <a:spcPct val="90000"/>
              </a:lnSpc>
              <a:buFont typeface="Wingdings" panose="05000000000000000000" pitchFamily="2" charset="2"/>
              <a:buNone/>
            </a:pPr>
            <a:r>
              <a:rPr lang="ar-SA">
                <a:cs typeface="Zar" pitchFamily="2" charset="-78"/>
              </a:rPr>
              <a:t>2-پلي زوم (روي شبكه اندوپلاسمي)، مقايسه ميزان پلي زوم در يك گروه از گياهان و تعيين و ارزيابي مقاوم </a:t>
            </a:r>
          </a:p>
          <a:p>
            <a:pPr algn="just" rtl="1">
              <a:lnSpc>
                <a:spcPct val="90000"/>
              </a:lnSpc>
            </a:pPr>
            <a:r>
              <a:rPr lang="ar-SA">
                <a:cs typeface="Zar" pitchFamily="2" charset="-78"/>
              </a:rPr>
              <a:t>در اثر تنش خشكي به علت بالا رفتن فعاليت  </a:t>
            </a:r>
            <a:r>
              <a:rPr lang="en-US">
                <a:cs typeface="Zar" pitchFamily="2" charset="-78"/>
              </a:rPr>
              <a:t>RNA.ase</a:t>
            </a:r>
            <a:r>
              <a:rPr lang="ar-SA">
                <a:cs typeface="Zar" pitchFamily="2" charset="-78"/>
              </a:rPr>
              <a:t>   ,      </a:t>
            </a:r>
            <a:r>
              <a:rPr lang="en-US">
                <a:cs typeface="Zar" pitchFamily="2" charset="-78"/>
              </a:rPr>
              <a:t>mRNA</a:t>
            </a:r>
            <a:r>
              <a:rPr lang="ar-SA">
                <a:cs typeface="Zar" pitchFamily="2" charset="-78"/>
              </a:rPr>
              <a:t>تخريب مي شود و مانع تشكيل پلي زوم</a:t>
            </a:r>
            <a:r>
              <a:rPr lang="en-US">
                <a:cs typeface="Zar" pitchFamily="2" charset="-78"/>
              </a:rPr>
              <a:t> </a:t>
            </a:r>
            <a:r>
              <a:rPr lang="ar-SA">
                <a:cs typeface="Zar" pitchFamily="2" charset="-78"/>
              </a:rPr>
              <a:t>مي گردد.</a:t>
            </a:r>
          </a:p>
          <a:p>
            <a:pPr algn="just" rtl="1">
              <a:lnSpc>
                <a:spcPct val="90000"/>
              </a:lnSpc>
            </a:pPr>
            <a:r>
              <a:rPr lang="ar-SA" baseline="-30000">
                <a:cs typeface="Zar" pitchFamily="2" charset="-78"/>
              </a:rPr>
              <a:t>*</a:t>
            </a:r>
            <a:r>
              <a:rPr lang="ar-SA">
                <a:cs typeface="Zar" pitchFamily="2" charset="-78"/>
              </a:rPr>
              <a:t>  براي اندازه گيري مقاومت گياه اندازه گيري ساخته شدن پروتئين و ساخته شدن پرولين مقدور مي باشد.</a:t>
            </a:r>
            <a:endParaRPr lang="en-US">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1000" fill="hold"/>
                                        <p:tgtEl>
                                          <p:spTgt spid="21506"/>
                                        </p:tgtEl>
                                        <p:attrNameLst>
                                          <p:attrName>ppt_x</p:attrName>
                                        </p:attrNameLst>
                                      </p:cBhvr>
                                      <p:tavLst>
                                        <p:tav tm="0">
                                          <p:val>
                                            <p:strVal val="#ppt_x-.2"/>
                                          </p:val>
                                        </p:tav>
                                        <p:tav tm="100000">
                                          <p:val>
                                            <p:strVal val="#ppt_x"/>
                                          </p:val>
                                        </p:tav>
                                      </p:tavLst>
                                    </p:anim>
                                    <p:anim calcmode="lin" valueType="num">
                                      <p:cBhvr>
                                        <p:cTn id="8" dur="1000" fill="hold"/>
                                        <p:tgtEl>
                                          <p:spTgt spid="21506"/>
                                        </p:tgtEl>
                                        <p:attrNameLst>
                                          <p:attrName>ppt_y</p:attrName>
                                        </p:attrNameLst>
                                      </p:cBhvr>
                                      <p:tavLst>
                                        <p:tav tm="0">
                                          <p:val>
                                            <p:strVal val="#ppt_y"/>
                                          </p:val>
                                        </p:tav>
                                        <p:tav tm="100000">
                                          <p:val>
                                            <p:strVal val="#ppt_y"/>
                                          </p:val>
                                        </p:tav>
                                      </p:tavLst>
                                    </p:anim>
                                    <p:animEffect transition="in" filter="wipe(right)" prLst="gradientSize: 0.1">
                                      <p:cBhvr>
                                        <p:cTn id="9" dur="1000"/>
                                        <p:tgtEl>
                                          <p:spTgt spid="2150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1507">
                                            <p:txEl>
                                              <p:pRg st="0" end="0"/>
                                            </p:txEl>
                                          </p:spTgt>
                                        </p:tgtEl>
                                        <p:attrNameLst>
                                          <p:attrName>style.visibility</p:attrName>
                                        </p:attrNameLst>
                                      </p:cBhvr>
                                      <p:to>
                                        <p:strVal val="visible"/>
                                      </p:to>
                                    </p:set>
                                    <p:animEffect transition="in" filter="fade">
                                      <p:cBhvr>
                                        <p:cTn id="14" dur="500"/>
                                        <p:tgtEl>
                                          <p:spTgt spid="21507">
                                            <p:txEl>
                                              <p:pRg st="0" end="0"/>
                                            </p:txEl>
                                          </p:spTgt>
                                        </p:tgtEl>
                                      </p:cBhvr>
                                    </p:animEffect>
                                    <p:anim calcmode="lin" valueType="num">
                                      <p:cBhvr>
                                        <p:cTn id="15" dur="5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150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1507">
                                            <p:txEl>
                                              <p:pRg st="1" end="1"/>
                                            </p:txEl>
                                          </p:spTgt>
                                        </p:tgtEl>
                                        <p:attrNameLst>
                                          <p:attrName>style.visibility</p:attrName>
                                        </p:attrNameLst>
                                      </p:cBhvr>
                                      <p:to>
                                        <p:strVal val="visible"/>
                                      </p:to>
                                    </p:set>
                                    <p:animEffect transition="in" filter="fade">
                                      <p:cBhvr>
                                        <p:cTn id="21" dur="500"/>
                                        <p:tgtEl>
                                          <p:spTgt spid="21507">
                                            <p:txEl>
                                              <p:pRg st="1" end="1"/>
                                            </p:txEl>
                                          </p:spTgt>
                                        </p:tgtEl>
                                      </p:cBhvr>
                                    </p:animEffect>
                                    <p:anim calcmode="lin" valueType="num">
                                      <p:cBhvr>
                                        <p:cTn id="22" dur="5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2150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21507">
                                            <p:txEl>
                                              <p:pRg st="2" end="2"/>
                                            </p:txEl>
                                          </p:spTgt>
                                        </p:tgtEl>
                                        <p:attrNameLst>
                                          <p:attrName>style.visibility</p:attrName>
                                        </p:attrNameLst>
                                      </p:cBhvr>
                                      <p:to>
                                        <p:strVal val="visible"/>
                                      </p:to>
                                    </p:set>
                                    <p:animEffect transition="in" filter="fade">
                                      <p:cBhvr>
                                        <p:cTn id="28" dur="500"/>
                                        <p:tgtEl>
                                          <p:spTgt spid="21507">
                                            <p:txEl>
                                              <p:pRg st="2" end="2"/>
                                            </p:txEl>
                                          </p:spTgt>
                                        </p:tgtEl>
                                      </p:cBhvr>
                                    </p:animEffect>
                                    <p:anim calcmode="lin" valueType="num">
                                      <p:cBhvr>
                                        <p:cTn id="29" dur="5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21507">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21507">
                                            <p:txEl>
                                              <p:pRg st="3" end="3"/>
                                            </p:txEl>
                                          </p:spTgt>
                                        </p:tgtEl>
                                        <p:attrNameLst>
                                          <p:attrName>style.visibility</p:attrName>
                                        </p:attrNameLst>
                                      </p:cBhvr>
                                      <p:to>
                                        <p:strVal val="visible"/>
                                      </p:to>
                                    </p:set>
                                    <p:animEffect transition="in" filter="fade">
                                      <p:cBhvr>
                                        <p:cTn id="35" dur="500"/>
                                        <p:tgtEl>
                                          <p:spTgt spid="21507">
                                            <p:txEl>
                                              <p:pRg st="3" end="3"/>
                                            </p:txEl>
                                          </p:spTgt>
                                        </p:tgtEl>
                                      </p:cBhvr>
                                    </p:animEffect>
                                    <p:anim calcmode="lin" valueType="num">
                                      <p:cBhvr>
                                        <p:cTn id="36" dur="500" fill="hold"/>
                                        <p:tgtEl>
                                          <p:spTgt spid="21507">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21507">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21507">
                                            <p:txEl>
                                              <p:pRg st="4" end="4"/>
                                            </p:txEl>
                                          </p:spTgt>
                                        </p:tgtEl>
                                        <p:attrNameLst>
                                          <p:attrName>style.visibility</p:attrName>
                                        </p:attrNameLst>
                                      </p:cBhvr>
                                      <p:to>
                                        <p:strVal val="visible"/>
                                      </p:to>
                                    </p:set>
                                    <p:animEffect transition="in" filter="fade">
                                      <p:cBhvr>
                                        <p:cTn id="42" dur="500"/>
                                        <p:tgtEl>
                                          <p:spTgt spid="21507">
                                            <p:txEl>
                                              <p:pRg st="4" end="4"/>
                                            </p:txEl>
                                          </p:spTgt>
                                        </p:tgtEl>
                                      </p:cBhvr>
                                    </p:animEffect>
                                    <p:anim calcmode="lin" valueType="num">
                                      <p:cBhvr>
                                        <p:cTn id="43" dur="500" fill="hold"/>
                                        <p:tgtEl>
                                          <p:spTgt spid="21507">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2150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rtl="1"/>
            <a:r>
              <a:rPr lang="ar-SA" b="1">
                <a:cs typeface="Zar" pitchFamily="2" charset="-78"/>
              </a:rPr>
              <a:t>تغيير در غشاء سيتوپلاسمي</a:t>
            </a:r>
            <a:br>
              <a:rPr lang="ar-SA" b="1">
                <a:cs typeface="Zar" pitchFamily="2" charset="-78"/>
              </a:rPr>
            </a:br>
            <a:endParaRPr lang="en-US" b="1">
              <a:cs typeface="Zar" pitchFamily="2" charset="-78"/>
            </a:endParaRPr>
          </a:p>
        </p:txBody>
      </p:sp>
      <p:sp>
        <p:nvSpPr>
          <p:cNvPr id="22531" name="Rectangle 3"/>
          <p:cNvSpPr>
            <a:spLocks noGrp="1" noChangeArrowheads="1"/>
          </p:cNvSpPr>
          <p:nvPr>
            <p:ph type="body" idx="1"/>
          </p:nvPr>
        </p:nvSpPr>
        <p:spPr>
          <a:xfrm>
            <a:off x="0" y="1341438"/>
            <a:ext cx="8926513" cy="4618037"/>
          </a:xfrm>
        </p:spPr>
        <p:txBody>
          <a:bodyPr/>
          <a:lstStyle/>
          <a:p>
            <a:pPr algn="just" rtl="1"/>
            <a:r>
              <a:rPr lang="ar-SA">
                <a:cs typeface="Zar" pitchFamily="2" charset="-78"/>
              </a:rPr>
              <a:t>چنانچه خشكي تدريجي عارض شود و دفعتا صورت نگيرد</a:t>
            </a:r>
          </a:p>
          <a:p>
            <a:pPr algn="just" rtl="1"/>
            <a:r>
              <a:rPr lang="ar-SA">
                <a:cs typeface="Zar" pitchFamily="2" charset="-78"/>
              </a:rPr>
              <a:t>تغيير وضعيت غشاء سيتوپلاسمي منجر به مقاوم شدن </a:t>
            </a:r>
            <a:r>
              <a:rPr lang="en-US">
                <a:cs typeface="Zar" pitchFamily="2" charset="-78"/>
              </a:rPr>
              <a:t>Hardening)</a:t>
            </a:r>
            <a:r>
              <a:rPr lang="ar-SA">
                <a:cs typeface="Zar" pitchFamily="2" charset="-78"/>
              </a:rPr>
              <a:t>) مي گردد.</a:t>
            </a:r>
          </a:p>
          <a:p>
            <a:pPr algn="just" rtl="1"/>
            <a:r>
              <a:rPr lang="ar-SA">
                <a:cs typeface="Zar" pitchFamily="2" charset="-78"/>
              </a:rPr>
              <a:t>در اثر مقاوم شدن غشاء ساختار مولكولهاي پروتئيني غشاء تغيير مي كند و موجب مي شود كه ديرتر آب خود را از دست بدهند.</a:t>
            </a:r>
          </a:p>
          <a:p>
            <a:pPr algn="just" rtl="1"/>
            <a:r>
              <a:rPr lang="ar-SA">
                <a:cs typeface="Zar" pitchFamily="2" charset="-78"/>
              </a:rPr>
              <a:t>مقايسه پروتئين هاي ارقام مقاوم و حساس از حيث وزن مولكولي منتهي مي شود به اين كه دريابيم در شرايط مقاوم </a:t>
            </a:r>
            <a:r>
              <a:rPr lang="fa-IR">
                <a:cs typeface="Zar" pitchFamily="2" charset="-78"/>
              </a:rPr>
              <a:t>،</a:t>
            </a:r>
            <a:r>
              <a:rPr lang="ar-SA">
                <a:cs typeface="Zar" pitchFamily="2" charset="-78"/>
              </a:rPr>
              <a:t>كدام</a:t>
            </a:r>
            <a:r>
              <a:rPr lang="fa-IR">
                <a:cs typeface="Zar" pitchFamily="2" charset="-78"/>
              </a:rPr>
              <a:t> پروتئين</a:t>
            </a:r>
            <a:r>
              <a:rPr lang="ar-SA">
                <a:cs typeface="Zar" pitchFamily="2" charset="-78"/>
              </a:rPr>
              <a:t> </a:t>
            </a:r>
            <a:r>
              <a:rPr lang="fa-IR">
                <a:cs typeface="Zar" pitchFamily="2" charset="-78"/>
              </a:rPr>
              <a:t>(با </a:t>
            </a:r>
            <a:r>
              <a:rPr lang="ar-SA">
                <a:cs typeface="Zar" pitchFamily="2" charset="-78"/>
              </a:rPr>
              <a:t>وزن </a:t>
            </a:r>
            <a:r>
              <a:rPr lang="ar-SA" b="1">
                <a:cs typeface="Zar" pitchFamily="2" charset="-78"/>
              </a:rPr>
              <a:t>مولكول</a:t>
            </a:r>
            <a:r>
              <a:rPr lang="fa-IR" b="1">
                <a:cs typeface="Zar" pitchFamily="2" charset="-78"/>
              </a:rPr>
              <a:t>ی</a:t>
            </a:r>
            <a:r>
              <a:rPr lang="ar-SA" b="1">
                <a:cs typeface="Zar" pitchFamily="2" charset="-78"/>
              </a:rPr>
              <a:t> </a:t>
            </a:r>
            <a:r>
              <a:rPr lang="fa-IR" b="1">
                <a:cs typeface="Zar" pitchFamily="2" charset="-78"/>
              </a:rPr>
              <a:t>معين)</a:t>
            </a:r>
            <a:r>
              <a:rPr lang="ar-SA">
                <a:cs typeface="Zar" pitchFamily="2" charset="-78"/>
              </a:rPr>
              <a:t> جايگزين شده ا</a:t>
            </a:r>
            <a:r>
              <a:rPr lang="fa-IR">
                <a:cs typeface="Zar" pitchFamily="2" charset="-78"/>
              </a:rPr>
              <a:t>ست</a:t>
            </a:r>
            <a:r>
              <a:rPr lang="ar-SA">
                <a:cs typeface="Zar" pitchFamily="2" charset="-78"/>
              </a:rPr>
              <a:t>.</a:t>
            </a:r>
          </a:p>
          <a:p>
            <a:pPr algn="just" rtl="1">
              <a:buFont typeface="Wingdings" panose="05000000000000000000" pitchFamily="2" charset="2"/>
              <a:buNone/>
            </a:pPr>
            <a:endParaRPr lang="ar-SA">
              <a:cs typeface="Zar" pitchFamily="2" charset="-78"/>
            </a:endParaRPr>
          </a:p>
          <a:p>
            <a:pPr algn="r" rtl="1"/>
            <a:endParaRPr lang="en-US">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p:cTn id="7" dur="1000" fill="hold"/>
                                        <p:tgtEl>
                                          <p:spTgt spid="22530"/>
                                        </p:tgtEl>
                                        <p:attrNameLst>
                                          <p:attrName>ppt_x</p:attrName>
                                        </p:attrNameLst>
                                      </p:cBhvr>
                                      <p:tavLst>
                                        <p:tav tm="0">
                                          <p:val>
                                            <p:strVal val="#ppt_x-.2"/>
                                          </p:val>
                                        </p:tav>
                                        <p:tav tm="100000">
                                          <p:val>
                                            <p:strVal val="#ppt_x"/>
                                          </p:val>
                                        </p:tav>
                                      </p:tavLst>
                                    </p:anim>
                                    <p:anim calcmode="lin" valueType="num">
                                      <p:cBhvr>
                                        <p:cTn id="8" dur="1000" fill="hold"/>
                                        <p:tgtEl>
                                          <p:spTgt spid="2253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253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2531">
                                            <p:txEl>
                                              <p:pRg st="0" end="0"/>
                                            </p:txEl>
                                          </p:spTgt>
                                        </p:tgtEl>
                                        <p:attrNameLst>
                                          <p:attrName>style.visibility</p:attrName>
                                        </p:attrNameLst>
                                      </p:cBhvr>
                                      <p:to>
                                        <p:strVal val="visible"/>
                                      </p:to>
                                    </p:set>
                                    <p:animEffect transition="in" filter="fade">
                                      <p:cBhvr>
                                        <p:cTn id="14" dur="500"/>
                                        <p:tgtEl>
                                          <p:spTgt spid="22531">
                                            <p:txEl>
                                              <p:pRg st="0" end="0"/>
                                            </p:txEl>
                                          </p:spTgt>
                                        </p:tgtEl>
                                      </p:cBhvr>
                                    </p:animEffect>
                                    <p:anim calcmode="lin" valueType="num">
                                      <p:cBhvr>
                                        <p:cTn id="15" dur="5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253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2531">
                                            <p:txEl>
                                              <p:pRg st="1" end="1"/>
                                            </p:txEl>
                                          </p:spTgt>
                                        </p:tgtEl>
                                        <p:attrNameLst>
                                          <p:attrName>style.visibility</p:attrName>
                                        </p:attrNameLst>
                                      </p:cBhvr>
                                      <p:to>
                                        <p:strVal val="visible"/>
                                      </p:to>
                                    </p:set>
                                    <p:animEffect transition="in" filter="fade">
                                      <p:cBhvr>
                                        <p:cTn id="21" dur="500"/>
                                        <p:tgtEl>
                                          <p:spTgt spid="22531">
                                            <p:txEl>
                                              <p:pRg st="1" end="1"/>
                                            </p:txEl>
                                          </p:spTgt>
                                        </p:tgtEl>
                                      </p:cBhvr>
                                    </p:animEffect>
                                    <p:anim calcmode="lin" valueType="num">
                                      <p:cBhvr>
                                        <p:cTn id="22" dur="5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2253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22531">
                                            <p:txEl>
                                              <p:pRg st="2" end="2"/>
                                            </p:txEl>
                                          </p:spTgt>
                                        </p:tgtEl>
                                        <p:attrNameLst>
                                          <p:attrName>style.visibility</p:attrName>
                                        </p:attrNameLst>
                                      </p:cBhvr>
                                      <p:to>
                                        <p:strVal val="visible"/>
                                      </p:to>
                                    </p:set>
                                    <p:animEffect transition="in" filter="fade">
                                      <p:cBhvr>
                                        <p:cTn id="28" dur="500"/>
                                        <p:tgtEl>
                                          <p:spTgt spid="22531">
                                            <p:txEl>
                                              <p:pRg st="2" end="2"/>
                                            </p:txEl>
                                          </p:spTgt>
                                        </p:tgtEl>
                                      </p:cBhvr>
                                    </p:animEffect>
                                    <p:anim calcmode="lin" valueType="num">
                                      <p:cBhvr>
                                        <p:cTn id="29" dur="5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2253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22531">
                                            <p:txEl>
                                              <p:pRg st="3" end="3"/>
                                            </p:txEl>
                                          </p:spTgt>
                                        </p:tgtEl>
                                        <p:attrNameLst>
                                          <p:attrName>style.visibility</p:attrName>
                                        </p:attrNameLst>
                                      </p:cBhvr>
                                      <p:to>
                                        <p:strVal val="visible"/>
                                      </p:to>
                                    </p:set>
                                    <p:animEffect transition="in" filter="fade">
                                      <p:cBhvr>
                                        <p:cTn id="35" dur="500"/>
                                        <p:tgtEl>
                                          <p:spTgt spid="22531">
                                            <p:txEl>
                                              <p:pRg st="3" end="3"/>
                                            </p:txEl>
                                          </p:spTgt>
                                        </p:tgtEl>
                                      </p:cBhvr>
                                    </p:animEffect>
                                    <p:anim calcmode="lin" valueType="num">
                                      <p:cBhvr>
                                        <p:cTn id="36" dur="5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22531">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rtl="1"/>
            <a:r>
              <a:rPr lang="ar-SA" b="1">
                <a:cs typeface="Zar" pitchFamily="2" charset="-78"/>
              </a:rPr>
              <a:t>آبياري غرقابي و شرايط بي هوازي</a:t>
            </a:r>
            <a:br>
              <a:rPr lang="ar-SA" b="1">
                <a:cs typeface="Zar" pitchFamily="2" charset="-78"/>
              </a:rPr>
            </a:br>
            <a:endParaRPr lang="en-US" b="1">
              <a:cs typeface="Zar" pitchFamily="2" charset="-78"/>
            </a:endParaRPr>
          </a:p>
        </p:txBody>
      </p:sp>
      <p:sp>
        <p:nvSpPr>
          <p:cNvPr id="23555" name="Rectangle 3"/>
          <p:cNvSpPr>
            <a:spLocks noGrp="1" noChangeArrowheads="1"/>
          </p:cNvSpPr>
          <p:nvPr>
            <p:ph type="body" idx="1"/>
          </p:nvPr>
        </p:nvSpPr>
        <p:spPr>
          <a:xfrm>
            <a:off x="0" y="1981200"/>
            <a:ext cx="9144000" cy="4114800"/>
          </a:xfrm>
        </p:spPr>
        <p:txBody>
          <a:bodyPr/>
          <a:lstStyle/>
          <a:p>
            <a:pPr algn="just" rtl="1"/>
            <a:r>
              <a:rPr lang="ar-SA" sz="2400" b="1">
                <a:cs typeface="Zar" pitchFamily="2" charset="-78"/>
              </a:rPr>
              <a:t>تقربيا به يك عبارت اثرات سو</a:t>
            </a:r>
            <a:r>
              <a:rPr lang="fa-IR" sz="2400" b="1">
                <a:cs typeface="Zar" pitchFamily="2" charset="-78"/>
              </a:rPr>
              <a:t>ء</a:t>
            </a:r>
            <a:r>
              <a:rPr lang="ar-SA" sz="2400" b="1">
                <a:cs typeface="Zar" pitchFamily="2" charset="-78"/>
              </a:rPr>
              <a:t> خاك اشباع مشابه كمبود آب است.</a:t>
            </a:r>
            <a:endParaRPr lang="fa-IR" sz="2400" b="1">
              <a:cs typeface="Zar" pitchFamily="2" charset="-78"/>
            </a:endParaRPr>
          </a:p>
          <a:p>
            <a:pPr algn="just" rtl="1">
              <a:buFont typeface="Wingdings" panose="05000000000000000000" pitchFamily="2" charset="2"/>
              <a:buNone/>
            </a:pPr>
            <a:endParaRPr lang="fa-IR" sz="2400" b="1">
              <a:cs typeface="Zar" pitchFamily="2" charset="-78"/>
            </a:endParaRPr>
          </a:p>
          <a:p>
            <a:pPr algn="just" rtl="1"/>
            <a:r>
              <a:rPr lang="ar-SA" sz="2400" b="1">
                <a:cs typeface="Zar" pitchFamily="2" charset="-78"/>
              </a:rPr>
              <a:t>تحت شرايط آبياري غرقابي تامين اكسيژن براي متابوليسم مواد در ريشه مختل و جذب آب و مواد معدني</a:t>
            </a:r>
            <a:r>
              <a:rPr lang="fa-IR" sz="2400" b="1">
                <a:cs typeface="Zar" pitchFamily="2" charset="-78"/>
              </a:rPr>
              <a:t> </a:t>
            </a:r>
            <a:r>
              <a:rPr lang="ar-SA" sz="2400" b="1">
                <a:cs typeface="Zar" pitchFamily="2" charset="-78"/>
              </a:rPr>
              <a:t>مختل مي شود</a:t>
            </a:r>
            <a:r>
              <a:rPr lang="fa-IR" sz="2400" b="1">
                <a:cs typeface="Zar" pitchFamily="2" charset="-78"/>
              </a:rPr>
              <a:t>. محدوديت عمده روی رشد و باروری می گذارد.</a:t>
            </a:r>
          </a:p>
          <a:p>
            <a:pPr algn="just" rtl="1"/>
            <a:r>
              <a:rPr lang="fa-IR" sz="2400" b="1">
                <a:cs typeface="Zar" pitchFamily="2" charset="-78"/>
              </a:rPr>
              <a:t>سميت اتانول، سميت يونهای احيا شده ، فراوانی اتيلن منجر به گسترش سلولاز می شود</a:t>
            </a:r>
          </a:p>
          <a:p>
            <a:pPr algn="just" rtl="1"/>
            <a:endParaRPr lang="fa-IR" b="1">
              <a:cs typeface="Zar" pitchFamily="2" charset="-78"/>
            </a:endParaRPr>
          </a:p>
          <a:p>
            <a:pPr algn="r" rtl="1">
              <a:buFont typeface="Wingdings" panose="05000000000000000000" pitchFamily="2" charset="2"/>
              <a:buNone/>
            </a:pPr>
            <a:endParaRPr lang="en-US" b="1">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p:cTn id="7" dur="1000" fill="hold"/>
                                        <p:tgtEl>
                                          <p:spTgt spid="23554"/>
                                        </p:tgtEl>
                                        <p:attrNameLst>
                                          <p:attrName>ppt_x</p:attrName>
                                        </p:attrNameLst>
                                      </p:cBhvr>
                                      <p:tavLst>
                                        <p:tav tm="0">
                                          <p:val>
                                            <p:strVal val="#ppt_x-.2"/>
                                          </p:val>
                                        </p:tav>
                                        <p:tav tm="100000">
                                          <p:val>
                                            <p:strVal val="#ppt_x"/>
                                          </p:val>
                                        </p:tav>
                                      </p:tavLst>
                                    </p:anim>
                                    <p:anim calcmode="lin" valueType="num">
                                      <p:cBhvr>
                                        <p:cTn id="8" dur="1000" fill="hold"/>
                                        <p:tgtEl>
                                          <p:spTgt spid="23554"/>
                                        </p:tgtEl>
                                        <p:attrNameLst>
                                          <p:attrName>ppt_y</p:attrName>
                                        </p:attrNameLst>
                                      </p:cBhvr>
                                      <p:tavLst>
                                        <p:tav tm="0">
                                          <p:val>
                                            <p:strVal val="#ppt_y"/>
                                          </p:val>
                                        </p:tav>
                                        <p:tav tm="100000">
                                          <p:val>
                                            <p:strVal val="#ppt_y"/>
                                          </p:val>
                                        </p:tav>
                                      </p:tavLst>
                                    </p:anim>
                                    <p:animEffect transition="in" filter="wipe(right)" prLst="gradientSize: 0.1">
                                      <p:cBhvr>
                                        <p:cTn id="9" dur="1000"/>
                                        <p:tgtEl>
                                          <p:spTgt spid="2355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3555">
                                            <p:txEl>
                                              <p:pRg st="0" end="0"/>
                                            </p:txEl>
                                          </p:spTgt>
                                        </p:tgtEl>
                                        <p:attrNameLst>
                                          <p:attrName>style.visibility</p:attrName>
                                        </p:attrNameLst>
                                      </p:cBhvr>
                                      <p:to>
                                        <p:strVal val="visible"/>
                                      </p:to>
                                    </p:set>
                                    <p:animEffect transition="in" filter="fade">
                                      <p:cBhvr>
                                        <p:cTn id="14" dur="500"/>
                                        <p:tgtEl>
                                          <p:spTgt spid="23555">
                                            <p:txEl>
                                              <p:pRg st="0" end="0"/>
                                            </p:txEl>
                                          </p:spTgt>
                                        </p:tgtEl>
                                      </p:cBhvr>
                                    </p:animEffect>
                                    <p:anim calcmode="lin" valueType="num">
                                      <p:cBhvr>
                                        <p:cTn id="15" dur="5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3555">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3555">
                                            <p:txEl>
                                              <p:pRg st="2" end="2"/>
                                            </p:txEl>
                                          </p:spTgt>
                                        </p:tgtEl>
                                        <p:attrNameLst>
                                          <p:attrName>style.visibility</p:attrName>
                                        </p:attrNameLst>
                                      </p:cBhvr>
                                      <p:to>
                                        <p:strVal val="visible"/>
                                      </p:to>
                                    </p:set>
                                    <p:animEffect transition="in" filter="fade">
                                      <p:cBhvr>
                                        <p:cTn id="21" dur="500"/>
                                        <p:tgtEl>
                                          <p:spTgt spid="23555">
                                            <p:txEl>
                                              <p:pRg st="2" end="2"/>
                                            </p:txEl>
                                          </p:spTgt>
                                        </p:tgtEl>
                                      </p:cBhvr>
                                    </p:animEffect>
                                    <p:anim calcmode="lin" valueType="num">
                                      <p:cBhvr>
                                        <p:cTn id="22" dur="5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23555">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23555">
                                            <p:txEl>
                                              <p:pRg st="3" end="3"/>
                                            </p:txEl>
                                          </p:spTgt>
                                        </p:tgtEl>
                                        <p:attrNameLst>
                                          <p:attrName>style.visibility</p:attrName>
                                        </p:attrNameLst>
                                      </p:cBhvr>
                                      <p:to>
                                        <p:strVal val="visible"/>
                                      </p:to>
                                    </p:set>
                                    <p:animEffect transition="in" filter="fade">
                                      <p:cBhvr>
                                        <p:cTn id="28" dur="500"/>
                                        <p:tgtEl>
                                          <p:spTgt spid="23555">
                                            <p:txEl>
                                              <p:pRg st="3" end="3"/>
                                            </p:txEl>
                                          </p:spTgt>
                                        </p:tgtEl>
                                      </p:cBhvr>
                                    </p:animEffect>
                                    <p:anim calcmode="lin" valueType="num">
                                      <p:cBhvr>
                                        <p:cTn id="29" dur="5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3555">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rtl="1"/>
            <a:r>
              <a:rPr lang="ar-SA" b="1">
                <a:cs typeface="Zar" pitchFamily="2" charset="-78"/>
              </a:rPr>
              <a:t>ا</a:t>
            </a:r>
            <a:r>
              <a:rPr lang="fa-IR" b="1">
                <a:cs typeface="Zar" pitchFamily="2" charset="-78"/>
              </a:rPr>
              <a:t>نتقا</a:t>
            </a:r>
            <a:r>
              <a:rPr lang="ar-SA" b="1">
                <a:cs typeface="Zar" pitchFamily="2" charset="-78"/>
              </a:rPr>
              <a:t>ل پيام ممكن است به يكي از سه حالت باشد </a:t>
            </a:r>
            <a:br>
              <a:rPr lang="ar-SA" b="1">
                <a:cs typeface="Zar" pitchFamily="2" charset="-78"/>
              </a:rPr>
            </a:br>
            <a:endParaRPr lang="en-US" b="1">
              <a:cs typeface="Zar" pitchFamily="2" charset="-78"/>
            </a:endParaRPr>
          </a:p>
        </p:txBody>
      </p:sp>
      <p:sp>
        <p:nvSpPr>
          <p:cNvPr id="24579" name="Rectangle 3"/>
          <p:cNvSpPr>
            <a:spLocks noGrp="1" noChangeArrowheads="1"/>
          </p:cNvSpPr>
          <p:nvPr>
            <p:ph type="body" idx="1"/>
          </p:nvPr>
        </p:nvSpPr>
        <p:spPr>
          <a:xfrm>
            <a:off x="250825" y="1484313"/>
            <a:ext cx="8642350" cy="5113337"/>
          </a:xfrm>
        </p:spPr>
        <p:txBody>
          <a:bodyPr/>
          <a:lstStyle/>
          <a:p>
            <a:pPr algn="just" rtl="1"/>
            <a:r>
              <a:rPr lang="ar-SA">
                <a:cs typeface="Zar" pitchFamily="2" charset="-78"/>
              </a:rPr>
              <a:t>ريشه هاي غوطه ور توليد ماده اي مي كند</a:t>
            </a:r>
            <a:r>
              <a:rPr lang="fa-IR">
                <a:cs typeface="Zar" pitchFamily="2" charset="-78"/>
              </a:rPr>
              <a:t> (مثل </a:t>
            </a:r>
            <a:r>
              <a:rPr lang="en-US">
                <a:cs typeface="Zar" pitchFamily="2" charset="-78"/>
              </a:rPr>
              <a:t>ABA</a:t>
            </a:r>
            <a:r>
              <a:rPr lang="fa-IR">
                <a:cs typeface="Zar" pitchFamily="2" charset="-78"/>
              </a:rPr>
              <a:t> )</a:t>
            </a:r>
            <a:r>
              <a:rPr lang="ar-SA">
                <a:cs typeface="Zar" pitchFamily="2" charset="-78"/>
              </a:rPr>
              <a:t> كه بسته شدن روزنه </a:t>
            </a:r>
            <a:r>
              <a:rPr lang="fa-IR">
                <a:cs typeface="Zar" pitchFamily="2" charset="-78"/>
              </a:rPr>
              <a:t>ه</a:t>
            </a:r>
            <a:r>
              <a:rPr lang="ar-SA">
                <a:cs typeface="Zar" pitchFamily="2" charset="-78"/>
              </a:rPr>
              <a:t>ا را سبب ميشود.</a:t>
            </a:r>
          </a:p>
          <a:p>
            <a:pPr algn="just" rtl="1"/>
            <a:r>
              <a:rPr lang="ar-SA">
                <a:cs typeface="Zar" pitchFamily="2" charset="-78"/>
              </a:rPr>
              <a:t>ريشه در ارسال مقادير كافي از يك ماده كه در حالت عادي در شيره خام آوندهاي چوبي وجود دارد و سبب باز شدن روزنه مي شود، موفق نيست </a:t>
            </a:r>
          </a:p>
          <a:p>
            <a:pPr algn="just" rtl="1"/>
            <a:r>
              <a:rPr lang="ar-SA">
                <a:cs typeface="Zar" pitchFamily="2" charset="-78"/>
              </a:rPr>
              <a:t>كاهشي در ا</a:t>
            </a:r>
            <a:r>
              <a:rPr lang="fa-IR">
                <a:cs typeface="Zar" pitchFamily="2" charset="-78"/>
              </a:rPr>
              <a:t>نتق</a:t>
            </a:r>
            <a:r>
              <a:rPr lang="ar-SA">
                <a:cs typeface="Zar" pitchFamily="2" charset="-78"/>
              </a:rPr>
              <a:t>ال آبكشي به سوي ريشه هاي بي هوازي </a:t>
            </a:r>
            <a:br>
              <a:rPr lang="ar-SA">
                <a:cs typeface="Zar" pitchFamily="2" charset="-78"/>
              </a:rPr>
            </a:br>
            <a:r>
              <a:rPr lang="ar-SA">
                <a:cs typeface="Zar" pitchFamily="2" charset="-78"/>
              </a:rPr>
              <a:t>مي تواند وجود داشته باشد كه به </a:t>
            </a:r>
            <a:r>
              <a:rPr lang="ar-SA" b="1">
                <a:cs typeface="Zar" pitchFamily="2" charset="-78"/>
              </a:rPr>
              <a:t>افزايش فرآورده </a:t>
            </a:r>
            <a:r>
              <a:rPr lang="fa-IR" b="1">
                <a:cs typeface="Zar" pitchFamily="2" charset="-78"/>
              </a:rPr>
              <a:t>ه</a:t>
            </a:r>
            <a:r>
              <a:rPr lang="ar-SA" b="1">
                <a:cs typeface="Zar" pitchFamily="2" charset="-78"/>
              </a:rPr>
              <a:t>ا و تنظيم كننده هاي رشد در برگها</a:t>
            </a:r>
            <a:r>
              <a:rPr lang="ar-SA">
                <a:cs typeface="Zar" pitchFamily="2" charset="-78"/>
              </a:rPr>
              <a:t>, منجر مي گردد.</a:t>
            </a:r>
          </a:p>
          <a:p>
            <a:pPr algn="r" rtl="1"/>
            <a:endParaRPr lang="en-US">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
        <p:nvSpPr>
          <p:cNvPr id="7" name="TextBox 6"/>
          <p:cNvSpPr txBox="1"/>
          <p:nvPr/>
        </p:nvSpPr>
        <p:spPr>
          <a:xfrm>
            <a:off x="171992" y="66718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p:cTn id="7" dur="1000" fill="hold"/>
                                        <p:tgtEl>
                                          <p:spTgt spid="24578"/>
                                        </p:tgtEl>
                                        <p:attrNameLst>
                                          <p:attrName>ppt_x</p:attrName>
                                        </p:attrNameLst>
                                      </p:cBhvr>
                                      <p:tavLst>
                                        <p:tav tm="0">
                                          <p:val>
                                            <p:strVal val="#ppt_x-.2"/>
                                          </p:val>
                                        </p:tav>
                                        <p:tav tm="100000">
                                          <p:val>
                                            <p:strVal val="#ppt_x"/>
                                          </p:val>
                                        </p:tav>
                                      </p:tavLst>
                                    </p:anim>
                                    <p:anim calcmode="lin" valueType="num">
                                      <p:cBhvr>
                                        <p:cTn id="8" dur="1000" fill="hold"/>
                                        <p:tgtEl>
                                          <p:spTgt spid="24578"/>
                                        </p:tgtEl>
                                        <p:attrNameLst>
                                          <p:attrName>ppt_y</p:attrName>
                                        </p:attrNameLst>
                                      </p:cBhvr>
                                      <p:tavLst>
                                        <p:tav tm="0">
                                          <p:val>
                                            <p:strVal val="#ppt_y"/>
                                          </p:val>
                                        </p:tav>
                                        <p:tav tm="100000">
                                          <p:val>
                                            <p:strVal val="#ppt_y"/>
                                          </p:val>
                                        </p:tav>
                                      </p:tavLst>
                                    </p:anim>
                                    <p:animEffect transition="in" filter="wipe(right)" prLst="gradientSize: 0.1">
                                      <p:cBhvr>
                                        <p:cTn id="9" dur="1000"/>
                                        <p:tgtEl>
                                          <p:spTgt spid="2457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4579">
                                            <p:txEl>
                                              <p:pRg st="0" end="0"/>
                                            </p:txEl>
                                          </p:spTgt>
                                        </p:tgtEl>
                                        <p:attrNameLst>
                                          <p:attrName>style.visibility</p:attrName>
                                        </p:attrNameLst>
                                      </p:cBhvr>
                                      <p:to>
                                        <p:strVal val="visible"/>
                                      </p:to>
                                    </p:set>
                                    <p:animEffect transition="in" filter="fade">
                                      <p:cBhvr>
                                        <p:cTn id="14" dur="500"/>
                                        <p:tgtEl>
                                          <p:spTgt spid="24579">
                                            <p:txEl>
                                              <p:pRg st="0" end="0"/>
                                            </p:txEl>
                                          </p:spTgt>
                                        </p:tgtEl>
                                      </p:cBhvr>
                                    </p:animEffect>
                                    <p:anim calcmode="lin" valueType="num">
                                      <p:cBhvr>
                                        <p:cTn id="15"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457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4579">
                                            <p:txEl>
                                              <p:pRg st="1" end="1"/>
                                            </p:txEl>
                                          </p:spTgt>
                                        </p:tgtEl>
                                        <p:attrNameLst>
                                          <p:attrName>style.visibility</p:attrName>
                                        </p:attrNameLst>
                                      </p:cBhvr>
                                      <p:to>
                                        <p:strVal val="visible"/>
                                      </p:to>
                                    </p:set>
                                    <p:animEffect transition="in" filter="fade">
                                      <p:cBhvr>
                                        <p:cTn id="21" dur="500"/>
                                        <p:tgtEl>
                                          <p:spTgt spid="24579">
                                            <p:txEl>
                                              <p:pRg st="1" end="1"/>
                                            </p:txEl>
                                          </p:spTgt>
                                        </p:tgtEl>
                                      </p:cBhvr>
                                    </p:animEffect>
                                    <p:anim calcmode="lin" valueType="num">
                                      <p:cBhvr>
                                        <p:cTn id="22"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2457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24579">
                                            <p:txEl>
                                              <p:pRg st="2" end="2"/>
                                            </p:txEl>
                                          </p:spTgt>
                                        </p:tgtEl>
                                        <p:attrNameLst>
                                          <p:attrName>style.visibility</p:attrName>
                                        </p:attrNameLst>
                                      </p:cBhvr>
                                      <p:to>
                                        <p:strVal val="visible"/>
                                      </p:to>
                                    </p:set>
                                    <p:animEffect transition="in" filter="fade">
                                      <p:cBhvr>
                                        <p:cTn id="28" dur="500"/>
                                        <p:tgtEl>
                                          <p:spTgt spid="24579">
                                            <p:txEl>
                                              <p:pRg st="2" end="2"/>
                                            </p:txEl>
                                          </p:spTgt>
                                        </p:tgtEl>
                                      </p:cBhvr>
                                    </p:animEffect>
                                    <p:anim calcmode="lin" valueType="num">
                                      <p:cBhvr>
                                        <p:cTn id="29"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24579">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rtl="1"/>
            <a:r>
              <a:rPr lang="ar-SA" b="1">
                <a:cs typeface="Zar" pitchFamily="2" charset="-78"/>
              </a:rPr>
              <a:t>عوارض ناشي از آبياري غرقابي</a:t>
            </a:r>
            <a:endParaRPr lang="en-US" b="1">
              <a:cs typeface="Zar" pitchFamily="2" charset="-78"/>
            </a:endParaRPr>
          </a:p>
        </p:txBody>
      </p:sp>
      <p:sp>
        <p:nvSpPr>
          <p:cNvPr id="25603" name="Rectangle 3"/>
          <p:cNvSpPr>
            <a:spLocks noGrp="1" noChangeArrowheads="1"/>
          </p:cNvSpPr>
          <p:nvPr>
            <p:ph type="body" idx="1"/>
          </p:nvPr>
        </p:nvSpPr>
        <p:spPr>
          <a:xfrm>
            <a:off x="685800" y="1828800"/>
            <a:ext cx="7772400" cy="5029200"/>
          </a:xfrm>
        </p:spPr>
        <p:txBody>
          <a:bodyPr/>
          <a:lstStyle/>
          <a:p>
            <a:pPr algn="just" rtl="1">
              <a:lnSpc>
                <a:spcPct val="90000"/>
              </a:lnSpc>
            </a:pPr>
            <a:r>
              <a:rPr lang="ar-SA" sz="2800">
                <a:cs typeface="Zar" pitchFamily="2" charset="-78"/>
              </a:rPr>
              <a:t>نحوه زرد شدن برگها كه از قاعده برگ شروع و به نوك آن ختم</a:t>
            </a:r>
            <a:br>
              <a:rPr lang="ar-SA" sz="2800">
                <a:cs typeface="Zar" pitchFamily="2" charset="-78"/>
              </a:rPr>
            </a:br>
            <a:r>
              <a:rPr lang="ar-SA" sz="2800">
                <a:cs typeface="Zar" pitchFamily="2" charset="-78"/>
              </a:rPr>
              <a:t> مي گردد.</a:t>
            </a:r>
          </a:p>
          <a:p>
            <a:pPr algn="just" rtl="1">
              <a:lnSpc>
                <a:spcPct val="90000"/>
              </a:lnSpc>
            </a:pPr>
            <a:r>
              <a:rPr lang="ar-SA" sz="2800">
                <a:cs typeface="Zar" pitchFamily="2" charset="-78"/>
              </a:rPr>
              <a:t>آويختگي دمبرگ ها, زماني كه گياه هنوز در حالت تورژسانس است </a:t>
            </a:r>
          </a:p>
          <a:p>
            <a:pPr algn="just" rtl="1">
              <a:lnSpc>
                <a:spcPct val="90000"/>
              </a:lnSpc>
            </a:pPr>
            <a:r>
              <a:rPr lang="ar-SA" sz="2800">
                <a:cs typeface="Zar" pitchFamily="2" charset="-78"/>
              </a:rPr>
              <a:t>اپي نستي برگ ها</a:t>
            </a:r>
            <a:r>
              <a:rPr lang="fa-IR" sz="2800">
                <a:cs typeface="Zar" pitchFamily="2" charset="-78"/>
              </a:rPr>
              <a:t> (</a:t>
            </a:r>
            <a:r>
              <a:rPr lang="ar-SA" sz="2400" b="1" u="sng">
                <a:cs typeface="Zar" pitchFamily="2" charset="-78"/>
              </a:rPr>
              <a:t>اثرات تنش پر آبي به برگها منتقل مي شود. توليد اتيلن در دمبرگ كرده . اپ</a:t>
            </a:r>
            <a:r>
              <a:rPr lang="fa-IR" sz="2400" b="1" u="sng">
                <a:cs typeface="Zar" pitchFamily="2" charset="-78"/>
              </a:rPr>
              <a:t>ی</a:t>
            </a:r>
            <a:r>
              <a:rPr lang="ar-SA" sz="2400" b="1" u="sng">
                <a:cs typeface="Zar" pitchFamily="2" charset="-78"/>
              </a:rPr>
              <a:t> </a:t>
            </a:r>
            <a:r>
              <a:rPr lang="fa-IR" sz="2400" b="1" u="sng">
                <a:cs typeface="Zar" pitchFamily="2" charset="-78"/>
              </a:rPr>
              <a:t>ن</a:t>
            </a:r>
            <a:r>
              <a:rPr lang="ar-SA" sz="2400" b="1" u="sng">
                <a:cs typeface="Zar" pitchFamily="2" charset="-78"/>
              </a:rPr>
              <a:t>ستي را موجب ميشود</a:t>
            </a:r>
            <a:r>
              <a:rPr lang="fa-IR" sz="2800" b="1">
                <a:cs typeface="Zar" pitchFamily="2" charset="-78"/>
              </a:rPr>
              <a:t>)</a:t>
            </a:r>
            <a:r>
              <a:rPr lang="ar-SA" sz="2800" b="1">
                <a:cs typeface="Zar" pitchFamily="2" charset="-78"/>
              </a:rPr>
              <a:t>.</a:t>
            </a:r>
          </a:p>
          <a:p>
            <a:pPr algn="just" rtl="1">
              <a:lnSpc>
                <a:spcPct val="90000"/>
              </a:lnSpc>
            </a:pPr>
            <a:endParaRPr lang="en-US" sz="2800">
              <a:cs typeface="Zar" pitchFamily="2" charset="-78"/>
            </a:endParaRPr>
          </a:p>
          <a:p>
            <a:pPr algn="just" rtl="1">
              <a:lnSpc>
                <a:spcPct val="90000"/>
              </a:lnSpc>
            </a:pPr>
            <a:r>
              <a:rPr lang="ar-SA" sz="2800">
                <a:cs typeface="Zar" pitchFamily="2" charset="-78"/>
              </a:rPr>
              <a:t>هيپرتروني (درشت شدن غيرعادي سلولها)</a:t>
            </a:r>
          </a:p>
          <a:p>
            <a:pPr algn="just" rtl="1">
              <a:lnSpc>
                <a:spcPct val="90000"/>
              </a:lnSpc>
            </a:pPr>
            <a:r>
              <a:rPr lang="ar-SA" sz="2800">
                <a:cs typeface="Zar" pitchFamily="2" charset="-78"/>
              </a:rPr>
              <a:t>تشكيل ريشه هاي جديد (نابجا) در ساقه</a:t>
            </a:r>
          </a:p>
          <a:p>
            <a:pPr algn="just" rtl="1">
              <a:lnSpc>
                <a:spcPct val="90000"/>
              </a:lnSpc>
            </a:pPr>
            <a:r>
              <a:rPr lang="ar-SA" sz="2800">
                <a:cs typeface="Zar" pitchFamily="2" charset="-78"/>
              </a:rPr>
              <a:t>پژمردگي تحت شرايط آبياري غرقابي حاد </a:t>
            </a:r>
          </a:p>
          <a:p>
            <a:pPr algn="just" rtl="1">
              <a:lnSpc>
                <a:spcPct val="90000"/>
              </a:lnSpc>
              <a:buFont typeface="Wingdings" panose="05000000000000000000" pitchFamily="2" charset="2"/>
              <a:buNone/>
            </a:pPr>
            <a:r>
              <a:rPr lang="ar-SA" sz="2800" b="1">
                <a:cs typeface="Zar" pitchFamily="2" charset="-78"/>
              </a:rPr>
              <a:t>- </a:t>
            </a:r>
            <a:r>
              <a:rPr lang="ar-SA" sz="2800">
                <a:cs typeface="Zar" pitchFamily="2" charset="-78"/>
              </a:rPr>
              <a:t> توليد اتيلن</a:t>
            </a:r>
            <a:r>
              <a:rPr lang="en-US" sz="2800">
                <a:cs typeface="Zar" pitchFamily="2" charset="-78"/>
              </a:rPr>
              <a:t> </a:t>
            </a:r>
            <a:r>
              <a:rPr lang="fa-IR" sz="2800">
                <a:cs typeface="Zar" pitchFamily="2" charset="-78"/>
              </a:rPr>
              <a:t> که</a:t>
            </a:r>
            <a:r>
              <a:rPr lang="ar-SA" sz="2800">
                <a:cs typeface="Zar" pitchFamily="2" charset="-78"/>
              </a:rPr>
              <a:t> در ايجاد تعدادي از نشانه هاي آسيب ناشي از آبياري غرقابي مشاركت دارد. مثل توليد ريشه هاي نابجا.</a:t>
            </a:r>
          </a:p>
          <a:p>
            <a:pPr algn="r" rtl="1">
              <a:lnSpc>
                <a:spcPct val="90000"/>
              </a:lnSpc>
            </a:pPr>
            <a:endParaRPr lang="en-US" sz="2800">
              <a:cs typeface="Zar" pitchFamily="2"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p:cTn id="7" dur="1000" fill="hold"/>
                                        <p:tgtEl>
                                          <p:spTgt spid="25602"/>
                                        </p:tgtEl>
                                        <p:attrNameLst>
                                          <p:attrName>ppt_x</p:attrName>
                                        </p:attrNameLst>
                                      </p:cBhvr>
                                      <p:tavLst>
                                        <p:tav tm="0">
                                          <p:val>
                                            <p:strVal val="#ppt_x-.2"/>
                                          </p:val>
                                        </p:tav>
                                        <p:tav tm="100000">
                                          <p:val>
                                            <p:strVal val="#ppt_x"/>
                                          </p:val>
                                        </p:tav>
                                      </p:tavLst>
                                    </p:anim>
                                    <p:anim calcmode="lin" valueType="num">
                                      <p:cBhvr>
                                        <p:cTn id="8" dur="1000" fill="hold"/>
                                        <p:tgtEl>
                                          <p:spTgt spid="2560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560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5603">
                                            <p:txEl>
                                              <p:pRg st="0" end="0"/>
                                            </p:txEl>
                                          </p:spTgt>
                                        </p:tgtEl>
                                        <p:attrNameLst>
                                          <p:attrName>style.visibility</p:attrName>
                                        </p:attrNameLst>
                                      </p:cBhvr>
                                      <p:to>
                                        <p:strVal val="visible"/>
                                      </p:to>
                                    </p:set>
                                    <p:animEffect transition="in" filter="fade">
                                      <p:cBhvr>
                                        <p:cTn id="14" dur="500"/>
                                        <p:tgtEl>
                                          <p:spTgt spid="25603">
                                            <p:txEl>
                                              <p:pRg st="0" end="0"/>
                                            </p:txEl>
                                          </p:spTgt>
                                        </p:tgtEl>
                                      </p:cBhvr>
                                    </p:animEffect>
                                    <p:anim calcmode="lin" valueType="num">
                                      <p:cBhvr>
                                        <p:cTn id="15" dur="5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560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5603">
                                            <p:txEl>
                                              <p:pRg st="1" end="1"/>
                                            </p:txEl>
                                          </p:spTgt>
                                        </p:tgtEl>
                                        <p:attrNameLst>
                                          <p:attrName>style.visibility</p:attrName>
                                        </p:attrNameLst>
                                      </p:cBhvr>
                                      <p:to>
                                        <p:strVal val="visible"/>
                                      </p:to>
                                    </p:set>
                                    <p:animEffect transition="in" filter="fade">
                                      <p:cBhvr>
                                        <p:cTn id="21" dur="500"/>
                                        <p:tgtEl>
                                          <p:spTgt spid="25603">
                                            <p:txEl>
                                              <p:pRg st="1" end="1"/>
                                            </p:txEl>
                                          </p:spTgt>
                                        </p:tgtEl>
                                      </p:cBhvr>
                                    </p:animEffect>
                                    <p:anim calcmode="lin" valueType="num">
                                      <p:cBhvr>
                                        <p:cTn id="22" dur="5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25603">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25603">
                                            <p:txEl>
                                              <p:pRg st="2" end="2"/>
                                            </p:txEl>
                                          </p:spTgt>
                                        </p:tgtEl>
                                        <p:attrNameLst>
                                          <p:attrName>style.visibility</p:attrName>
                                        </p:attrNameLst>
                                      </p:cBhvr>
                                      <p:to>
                                        <p:strVal val="visible"/>
                                      </p:to>
                                    </p:set>
                                    <p:animEffect transition="in" filter="fade">
                                      <p:cBhvr>
                                        <p:cTn id="28" dur="500"/>
                                        <p:tgtEl>
                                          <p:spTgt spid="25603">
                                            <p:txEl>
                                              <p:pRg st="2" end="2"/>
                                            </p:txEl>
                                          </p:spTgt>
                                        </p:tgtEl>
                                      </p:cBhvr>
                                    </p:animEffect>
                                    <p:anim calcmode="lin" valueType="num">
                                      <p:cBhvr>
                                        <p:cTn id="29" dur="500" fill="hold"/>
                                        <p:tgtEl>
                                          <p:spTgt spid="25603">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25603">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25603">
                                            <p:txEl>
                                              <p:pRg st="4" end="4"/>
                                            </p:txEl>
                                          </p:spTgt>
                                        </p:tgtEl>
                                        <p:attrNameLst>
                                          <p:attrName>style.visibility</p:attrName>
                                        </p:attrNameLst>
                                      </p:cBhvr>
                                      <p:to>
                                        <p:strVal val="visible"/>
                                      </p:to>
                                    </p:set>
                                    <p:animEffect transition="in" filter="fade">
                                      <p:cBhvr>
                                        <p:cTn id="35" dur="500"/>
                                        <p:tgtEl>
                                          <p:spTgt spid="25603">
                                            <p:txEl>
                                              <p:pRg st="4" end="4"/>
                                            </p:txEl>
                                          </p:spTgt>
                                        </p:tgtEl>
                                      </p:cBhvr>
                                    </p:animEffect>
                                    <p:anim calcmode="lin" valueType="num">
                                      <p:cBhvr>
                                        <p:cTn id="36" dur="500" fill="hold"/>
                                        <p:tgtEl>
                                          <p:spTgt spid="2560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25603">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25603">
                                            <p:txEl>
                                              <p:pRg st="5" end="5"/>
                                            </p:txEl>
                                          </p:spTgt>
                                        </p:tgtEl>
                                        <p:attrNameLst>
                                          <p:attrName>style.visibility</p:attrName>
                                        </p:attrNameLst>
                                      </p:cBhvr>
                                      <p:to>
                                        <p:strVal val="visible"/>
                                      </p:to>
                                    </p:set>
                                    <p:animEffect transition="in" filter="fade">
                                      <p:cBhvr>
                                        <p:cTn id="42" dur="500"/>
                                        <p:tgtEl>
                                          <p:spTgt spid="25603">
                                            <p:txEl>
                                              <p:pRg st="5" end="5"/>
                                            </p:txEl>
                                          </p:spTgt>
                                        </p:tgtEl>
                                      </p:cBhvr>
                                    </p:animEffect>
                                    <p:anim calcmode="lin" valueType="num">
                                      <p:cBhvr>
                                        <p:cTn id="43" dur="500" fill="hold"/>
                                        <p:tgtEl>
                                          <p:spTgt spid="25603">
                                            <p:txEl>
                                              <p:pRg st="5" end="5"/>
                                            </p:txEl>
                                          </p:spTgt>
                                        </p:tgtEl>
                                        <p:attrNameLst>
                                          <p:attrName>ppt_x</p:attrName>
                                        </p:attrNameLst>
                                      </p:cBhvr>
                                      <p:tavLst>
                                        <p:tav tm="0">
                                          <p:val>
                                            <p:strVal val="#ppt_x"/>
                                          </p:val>
                                        </p:tav>
                                        <p:tav tm="100000">
                                          <p:val>
                                            <p:strVal val="#ppt_x"/>
                                          </p:val>
                                        </p:tav>
                                      </p:tavLst>
                                    </p:anim>
                                    <p:anim calcmode="lin" valueType="num">
                                      <p:cBhvr>
                                        <p:cTn id="44" dur="500" fill="hold"/>
                                        <p:tgtEl>
                                          <p:spTgt spid="25603">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25603">
                                            <p:txEl>
                                              <p:pRg st="6" end="6"/>
                                            </p:txEl>
                                          </p:spTgt>
                                        </p:tgtEl>
                                        <p:attrNameLst>
                                          <p:attrName>style.visibility</p:attrName>
                                        </p:attrNameLst>
                                      </p:cBhvr>
                                      <p:to>
                                        <p:strVal val="visible"/>
                                      </p:to>
                                    </p:set>
                                    <p:animEffect transition="in" filter="fade">
                                      <p:cBhvr>
                                        <p:cTn id="49" dur="500"/>
                                        <p:tgtEl>
                                          <p:spTgt spid="25603">
                                            <p:txEl>
                                              <p:pRg st="6" end="6"/>
                                            </p:txEl>
                                          </p:spTgt>
                                        </p:tgtEl>
                                      </p:cBhvr>
                                    </p:animEffect>
                                    <p:anim calcmode="lin" valueType="num">
                                      <p:cBhvr>
                                        <p:cTn id="50" dur="500" fill="hold"/>
                                        <p:tgtEl>
                                          <p:spTgt spid="25603">
                                            <p:txEl>
                                              <p:pRg st="6" end="6"/>
                                            </p:txEl>
                                          </p:spTgt>
                                        </p:tgtEl>
                                        <p:attrNameLst>
                                          <p:attrName>ppt_x</p:attrName>
                                        </p:attrNameLst>
                                      </p:cBhvr>
                                      <p:tavLst>
                                        <p:tav tm="0">
                                          <p:val>
                                            <p:strVal val="#ppt_x"/>
                                          </p:val>
                                        </p:tav>
                                        <p:tav tm="100000">
                                          <p:val>
                                            <p:strVal val="#ppt_x"/>
                                          </p:val>
                                        </p:tav>
                                      </p:tavLst>
                                    </p:anim>
                                    <p:anim calcmode="lin" valueType="num">
                                      <p:cBhvr>
                                        <p:cTn id="51" dur="500" fill="hold"/>
                                        <p:tgtEl>
                                          <p:spTgt spid="25603">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4" presetClass="entr" presetSubtype="0" fill="hold" grpId="0" nodeType="clickEffect">
                                  <p:stCondLst>
                                    <p:cond delay="0"/>
                                  </p:stCondLst>
                                  <p:childTnLst>
                                    <p:set>
                                      <p:cBhvr>
                                        <p:cTn id="55" dur="1" fill="hold">
                                          <p:stCondLst>
                                            <p:cond delay="0"/>
                                          </p:stCondLst>
                                        </p:cTn>
                                        <p:tgtEl>
                                          <p:spTgt spid="25603">
                                            <p:txEl>
                                              <p:pRg st="7" end="7"/>
                                            </p:txEl>
                                          </p:spTgt>
                                        </p:tgtEl>
                                        <p:attrNameLst>
                                          <p:attrName>style.visibility</p:attrName>
                                        </p:attrNameLst>
                                      </p:cBhvr>
                                      <p:to>
                                        <p:strVal val="visible"/>
                                      </p:to>
                                    </p:set>
                                    <p:animEffect transition="in" filter="fade">
                                      <p:cBhvr>
                                        <p:cTn id="56" dur="500"/>
                                        <p:tgtEl>
                                          <p:spTgt spid="25603">
                                            <p:txEl>
                                              <p:pRg st="7" end="7"/>
                                            </p:txEl>
                                          </p:spTgt>
                                        </p:tgtEl>
                                      </p:cBhvr>
                                    </p:animEffect>
                                    <p:anim calcmode="lin" valueType="num">
                                      <p:cBhvr>
                                        <p:cTn id="57" dur="500" fill="hold"/>
                                        <p:tgtEl>
                                          <p:spTgt spid="25603">
                                            <p:txEl>
                                              <p:pRg st="7" end="7"/>
                                            </p:txEl>
                                          </p:spTgt>
                                        </p:tgtEl>
                                        <p:attrNameLst>
                                          <p:attrName>ppt_x</p:attrName>
                                        </p:attrNameLst>
                                      </p:cBhvr>
                                      <p:tavLst>
                                        <p:tav tm="0">
                                          <p:val>
                                            <p:strVal val="#ppt_x"/>
                                          </p:val>
                                        </p:tav>
                                        <p:tav tm="100000">
                                          <p:val>
                                            <p:strVal val="#ppt_x"/>
                                          </p:val>
                                        </p:tav>
                                      </p:tavLst>
                                    </p:anim>
                                    <p:anim calcmode="lin" valueType="num">
                                      <p:cBhvr>
                                        <p:cTn id="58" dur="500" fill="hold"/>
                                        <p:tgtEl>
                                          <p:spTgt spid="25603">
                                            <p:txEl>
                                              <p:pRg st="7" end="7"/>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Oval 2"/>
          <p:cNvSpPr>
            <a:spLocks noChangeArrowheads="1"/>
          </p:cNvSpPr>
          <p:nvPr/>
        </p:nvSpPr>
        <p:spPr bwMode="auto">
          <a:xfrm>
            <a:off x="5724525" y="188913"/>
            <a:ext cx="3024188" cy="1439862"/>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a-IR" sz="4000" b="1">
                <a:solidFill>
                  <a:schemeClr val="bg1"/>
                </a:solidFill>
                <a:cs typeface="Arial" panose="020B0604020202020204" pitchFamily="34" charset="0"/>
              </a:rPr>
              <a:t>امام علی (ع)</a:t>
            </a:r>
            <a:endParaRPr lang="en-GB" sz="4000" b="1">
              <a:solidFill>
                <a:schemeClr val="bg1"/>
              </a:solidFill>
              <a:cs typeface="Arial" panose="020B0604020202020204" pitchFamily="34" charset="0"/>
            </a:endParaRPr>
          </a:p>
        </p:txBody>
      </p:sp>
      <p:sp>
        <p:nvSpPr>
          <p:cNvPr id="47107" name="Rectangle 3"/>
          <p:cNvSpPr>
            <a:spLocks noChangeArrowheads="1"/>
          </p:cNvSpPr>
          <p:nvPr/>
        </p:nvSpPr>
        <p:spPr bwMode="auto">
          <a:xfrm>
            <a:off x="395288" y="1700213"/>
            <a:ext cx="8353425" cy="4608512"/>
          </a:xfrm>
          <a:prstGeom prst="rect">
            <a:avLst/>
          </a:prstGeom>
          <a:solidFill>
            <a:srgbClr val="6600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a-IR" sz="3600" b="1">
                <a:cs typeface="Arial" panose="020B0604020202020204" pitchFamily="34" charset="0"/>
              </a:rPr>
              <a:t>اگر کسی در  دوستی با تو رغبت نشان داد</a:t>
            </a:r>
          </a:p>
          <a:p>
            <a:pPr algn="ctr"/>
            <a:r>
              <a:rPr lang="fa-IR" sz="3600" b="1">
                <a:cs typeface="Arial" panose="020B0604020202020204" pitchFamily="34" charset="0"/>
              </a:rPr>
              <a:t> در دوستی با او اکراه مکن</a:t>
            </a:r>
          </a:p>
          <a:p>
            <a:pPr algn="ctr"/>
            <a:r>
              <a:rPr lang="fa-IR" sz="3600" b="1">
                <a:cs typeface="Arial" panose="020B0604020202020204" pitchFamily="34" charset="0"/>
              </a:rPr>
              <a:t>در غير اين صورت تو را متکبر شناسند</a:t>
            </a:r>
          </a:p>
          <a:p>
            <a:pPr algn="ctr"/>
            <a:r>
              <a:rPr lang="fa-IR" sz="3600" b="1">
                <a:cs typeface="Arial" panose="020B0604020202020204" pitchFamily="34" charset="0"/>
              </a:rPr>
              <a:t>و</a:t>
            </a:r>
          </a:p>
          <a:p>
            <a:pPr algn="ctr"/>
            <a:r>
              <a:rPr lang="fa-IR" sz="3600" b="1">
                <a:cs typeface="Arial" panose="020B0604020202020204" pitchFamily="34" charset="0"/>
              </a:rPr>
              <a:t>اگر کسی در دوستی با تو رغبت ندارد</a:t>
            </a:r>
          </a:p>
          <a:p>
            <a:pPr algn="ctr"/>
            <a:r>
              <a:rPr lang="fa-IR" sz="3600" b="1">
                <a:cs typeface="Arial" panose="020B0604020202020204" pitchFamily="34" charset="0"/>
              </a:rPr>
              <a:t> در دوستی با او اصرار مکن که</a:t>
            </a:r>
          </a:p>
          <a:p>
            <a:pPr algn="ctr"/>
            <a:r>
              <a:rPr lang="fa-IR" sz="3600" b="1">
                <a:cs typeface="Arial" panose="020B0604020202020204" pitchFamily="34" charset="0"/>
              </a:rPr>
              <a:t> خوار و ذليل می شوی</a:t>
            </a:r>
            <a:endParaRPr lang="en-GB" sz="3600" b="1">
              <a:cs typeface="Arial" panose="020B0604020202020204" pitchFamily="34" charset="0"/>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fa-IR"/>
              <a:t>روش هاي اندازه گيري پتانسيل گياه</a:t>
            </a:r>
            <a:endParaRPr lang="en-GB"/>
          </a:p>
        </p:txBody>
      </p:sp>
      <p:sp>
        <p:nvSpPr>
          <p:cNvPr id="74755" name="Rectangle 3"/>
          <p:cNvSpPr>
            <a:spLocks noGrp="1" noChangeArrowheads="1"/>
          </p:cNvSpPr>
          <p:nvPr>
            <p:ph type="body" idx="1"/>
          </p:nvPr>
        </p:nvSpPr>
        <p:spPr>
          <a:xfrm>
            <a:off x="0" y="1981200"/>
            <a:ext cx="9144000" cy="4876800"/>
          </a:xfrm>
        </p:spPr>
        <p:txBody>
          <a:bodyPr/>
          <a:lstStyle/>
          <a:p>
            <a:pPr algn="r" rtl="1"/>
            <a:r>
              <a:rPr lang="fa-IR"/>
              <a:t>روش وزني: تهيه محلولهاي استاندارد (مولاريته معين)</a:t>
            </a:r>
          </a:p>
          <a:p>
            <a:pPr algn="r" rtl="1">
              <a:buFont typeface="Wingdings" panose="05000000000000000000" pitchFamily="2" charset="2"/>
              <a:buNone/>
            </a:pPr>
            <a:r>
              <a:rPr lang="fa-IR"/>
              <a:t>بافت گياهي با وزن معين در محلولها قرار مي گيرد</a:t>
            </a:r>
          </a:p>
          <a:p>
            <a:pPr algn="r" rtl="1"/>
            <a:r>
              <a:rPr lang="fa-IR"/>
              <a:t>روش شارداكوف: دودسته محلول استاندارد يك دسته در آزمايشگاه و يك دسته براي مزرعه. بافت مستقيما 2 ساعت در محلول مزرعه قرار ميگيرد. يك قطره از محلول آزمايشگاه در هر يك ؛ پتانسيل را تعين ميكند</a:t>
            </a:r>
          </a:p>
          <a:p>
            <a:pPr algn="r" rtl="1"/>
            <a:r>
              <a:rPr lang="fa-IR"/>
              <a:t>روش پمپ فشار</a:t>
            </a:r>
          </a:p>
          <a:p>
            <a:pPr algn="r" rtl="1"/>
            <a:r>
              <a:rPr lang="fa-IR"/>
              <a:t>روش سايكرومتر</a:t>
            </a:r>
            <a:endParaRPr lang="en-GB"/>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rtl="1"/>
            <a:r>
              <a:rPr lang="ar-SA" b="1">
                <a:cs typeface="Zar" pitchFamily="2" charset="-78"/>
              </a:rPr>
              <a:t>مقاومت گياهان در برابر خشكي</a:t>
            </a:r>
            <a:endParaRPr lang="en-US" b="1">
              <a:cs typeface="Zar" pitchFamily="2" charset="-78"/>
            </a:endParaRPr>
          </a:p>
        </p:txBody>
      </p:sp>
      <p:sp>
        <p:nvSpPr>
          <p:cNvPr id="26627" name="Rectangle 3"/>
          <p:cNvSpPr>
            <a:spLocks noGrp="1" noChangeArrowheads="1"/>
          </p:cNvSpPr>
          <p:nvPr>
            <p:ph type="body" idx="1"/>
          </p:nvPr>
        </p:nvSpPr>
        <p:spPr>
          <a:xfrm>
            <a:off x="685800" y="1628775"/>
            <a:ext cx="7772400" cy="4895850"/>
          </a:xfrm>
        </p:spPr>
        <p:txBody>
          <a:bodyPr/>
          <a:lstStyle/>
          <a:p>
            <a:pPr algn="just" rtl="1">
              <a:buFont typeface="Wingdings" panose="05000000000000000000" pitchFamily="2" charset="2"/>
              <a:buNone/>
            </a:pPr>
            <a:endParaRPr lang="fa-IR"/>
          </a:p>
          <a:p>
            <a:pPr algn="just" rtl="1"/>
            <a:r>
              <a:rPr lang="ar-SA">
                <a:cs typeface="Zar" pitchFamily="2" charset="-78"/>
              </a:rPr>
              <a:t>بيشتر گياهان از طريق </a:t>
            </a:r>
            <a:r>
              <a:rPr lang="en-US">
                <a:cs typeface="Zar" pitchFamily="2" charset="-78"/>
              </a:rPr>
              <a:t>Avoidance</a:t>
            </a:r>
            <a:r>
              <a:rPr lang="ar-SA">
                <a:cs typeface="Zar" pitchFamily="2" charset="-78"/>
              </a:rPr>
              <a:t> در برابر خشكي مقاومت مي كنند </a:t>
            </a:r>
            <a:r>
              <a:rPr lang="fa-IR">
                <a:cs typeface="Zar" pitchFamily="2" charset="-78"/>
              </a:rPr>
              <a:t>و کمتر</a:t>
            </a:r>
            <a:r>
              <a:rPr lang="ar-SA">
                <a:cs typeface="Zar" pitchFamily="2" charset="-78"/>
              </a:rPr>
              <a:t> از طريق تحمل (</a:t>
            </a:r>
            <a:r>
              <a:rPr lang="en-US">
                <a:cs typeface="Zar" pitchFamily="2" charset="-78"/>
              </a:rPr>
              <a:t>Tolerance</a:t>
            </a:r>
            <a:r>
              <a:rPr lang="ar-SA">
                <a:cs typeface="Zar" pitchFamily="2" charset="-78"/>
              </a:rPr>
              <a:t>)</a:t>
            </a:r>
            <a:endParaRPr lang="fa-IR">
              <a:cs typeface="Zar" pitchFamily="2" charset="-78"/>
            </a:endParaRPr>
          </a:p>
          <a:p>
            <a:pPr algn="just" rtl="1">
              <a:buFont typeface="Wingdings" panose="05000000000000000000" pitchFamily="2" charset="2"/>
              <a:buNone/>
            </a:pPr>
            <a:endParaRPr lang="fa-IR">
              <a:cs typeface="Zar" pitchFamily="2" charset="-78"/>
            </a:endParaRPr>
          </a:p>
          <a:p>
            <a:pPr algn="just" rtl="1"/>
            <a:r>
              <a:rPr lang="ar-SA">
                <a:cs typeface="Zar" pitchFamily="2" charset="-78"/>
              </a:rPr>
              <a:t>گياهان مقاوم به خشكي يا خشكي دوست داراي مكانيزم هاي اجتناب و تحمل مي باشند و معمولاً تا 40 – بار را تحمل </a:t>
            </a:r>
            <a:r>
              <a:rPr lang="en-US">
                <a:cs typeface="Zar" pitchFamily="2" charset="-78"/>
              </a:rPr>
              <a:t/>
            </a:r>
            <a:br>
              <a:rPr lang="en-US">
                <a:cs typeface="Zar" pitchFamily="2" charset="-78"/>
              </a:rPr>
            </a:br>
            <a:r>
              <a:rPr lang="ar-SA">
                <a:cs typeface="Zar" pitchFamily="2" charset="-78"/>
              </a:rPr>
              <a:t>مي كنند.</a:t>
            </a:r>
          </a:p>
          <a:p>
            <a:pPr algn="r" rtl="1"/>
            <a:endParaRPr lang="en-US">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p:cTn id="7" dur="1000" fill="hold"/>
                                        <p:tgtEl>
                                          <p:spTgt spid="26626"/>
                                        </p:tgtEl>
                                        <p:attrNameLst>
                                          <p:attrName>ppt_x</p:attrName>
                                        </p:attrNameLst>
                                      </p:cBhvr>
                                      <p:tavLst>
                                        <p:tav tm="0">
                                          <p:val>
                                            <p:strVal val="#ppt_x-.2"/>
                                          </p:val>
                                        </p:tav>
                                        <p:tav tm="100000">
                                          <p:val>
                                            <p:strVal val="#ppt_x"/>
                                          </p:val>
                                        </p:tav>
                                      </p:tavLst>
                                    </p:anim>
                                    <p:anim calcmode="lin" valueType="num">
                                      <p:cBhvr>
                                        <p:cTn id="8" dur="1000" fill="hold"/>
                                        <p:tgtEl>
                                          <p:spTgt spid="266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266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6627">
                                            <p:txEl>
                                              <p:pRg st="1" end="1"/>
                                            </p:txEl>
                                          </p:spTgt>
                                        </p:tgtEl>
                                        <p:attrNameLst>
                                          <p:attrName>style.visibility</p:attrName>
                                        </p:attrNameLst>
                                      </p:cBhvr>
                                      <p:to>
                                        <p:strVal val="visible"/>
                                      </p:to>
                                    </p:set>
                                    <p:animEffect transition="in" filter="fade">
                                      <p:cBhvr>
                                        <p:cTn id="14" dur="500"/>
                                        <p:tgtEl>
                                          <p:spTgt spid="26627">
                                            <p:txEl>
                                              <p:pRg st="1" end="1"/>
                                            </p:txEl>
                                          </p:spTgt>
                                        </p:tgtEl>
                                      </p:cBhvr>
                                    </p:animEffect>
                                    <p:anim calcmode="lin" valueType="num">
                                      <p:cBhvr>
                                        <p:cTn id="15" dur="5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2662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6627">
                                            <p:txEl>
                                              <p:pRg st="3" end="3"/>
                                            </p:txEl>
                                          </p:spTgt>
                                        </p:tgtEl>
                                        <p:attrNameLst>
                                          <p:attrName>style.visibility</p:attrName>
                                        </p:attrNameLst>
                                      </p:cBhvr>
                                      <p:to>
                                        <p:strVal val="visible"/>
                                      </p:to>
                                    </p:set>
                                    <p:animEffect transition="in" filter="fade">
                                      <p:cBhvr>
                                        <p:cTn id="21" dur="500"/>
                                        <p:tgtEl>
                                          <p:spTgt spid="26627">
                                            <p:txEl>
                                              <p:pRg st="3" end="3"/>
                                            </p:txEl>
                                          </p:spTgt>
                                        </p:tgtEl>
                                      </p:cBhvr>
                                    </p:animEffect>
                                    <p:anim calcmode="lin" valueType="num">
                                      <p:cBhvr>
                                        <p:cTn id="22" dur="500" fill="hold"/>
                                        <p:tgtEl>
                                          <p:spTgt spid="26627">
                                            <p:txEl>
                                              <p:pRg st="3" end="3"/>
                                            </p:txEl>
                                          </p:spTgt>
                                        </p:tgtEl>
                                        <p:attrNameLst>
                                          <p:attrName>ppt_x</p:attrName>
                                        </p:attrNameLst>
                                      </p:cBhvr>
                                      <p:tavLst>
                                        <p:tav tm="0">
                                          <p:val>
                                            <p:strVal val="#ppt_x"/>
                                          </p:val>
                                        </p:tav>
                                        <p:tav tm="100000">
                                          <p:val>
                                            <p:strVal val="#ppt_x"/>
                                          </p:val>
                                        </p:tav>
                                      </p:tavLst>
                                    </p:anim>
                                    <p:anim calcmode="lin" valueType="num">
                                      <p:cBhvr>
                                        <p:cTn id="23" dur="500" fill="hold"/>
                                        <p:tgtEl>
                                          <p:spTgt spid="26627">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rtl="1"/>
            <a:r>
              <a:rPr lang="ar-SA" b="1">
                <a:cs typeface="Zar" pitchFamily="2" charset="-78"/>
              </a:rPr>
              <a:t>گياهان خشكي دوست</a:t>
            </a:r>
            <a:r>
              <a:rPr lang="ar-SA">
                <a:cs typeface="Lotus" pitchFamily="2" charset="-78"/>
              </a:rPr>
              <a:t> </a:t>
            </a:r>
            <a:r>
              <a:rPr lang="ar-SA"/>
              <a:t/>
            </a:r>
            <a:br>
              <a:rPr lang="ar-SA"/>
            </a:br>
            <a:endParaRPr lang="en-US"/>
          </a:p>
        </p:txBody>
      </p:sp>
      <p:sp>
        <p:nvSpPr>
          <p:cNvPr id="27651" name="Rectangle 3"/>
          <p:cNvSpPr>
            <a:spLocks noGrp="1" noChangeArrowheads="1"/>
          </p:cNvSpPr>
          <p:nvPr>
            <p:ph type="body" idx="1"/>
          </p:nvPr>
        </p:nvSpPr>
        <p:spPr/>
        <p:txBody>
          <a:bodyPr/>
          <a:lstStyle/>
          <a:p>
            <a:pPr algn="just" rtl="1"/>
            <a:r>
              <a:rPr lang="ar-SA">
                <a:cs typeface="Zar" pitchFamily="2" charset="-78"/>
              </a:rPr>
              <a:t>1- فرار كننده از خشكي (</a:t>
            </a:r>
            <a:r>
              <a:rPr lang="en-US">
                <a:cs typeface="Zar" pitchFamily="2" charset="-78"/>
              </a:rPr>
              <a:t>Draught Escaping</a:t>
            </a:r>
            <a:r>
              <a:rPr lang="ar-SA">
                <a:cs typeface="Zar" pitchFamily="2" charset="-78"/>
              </a:rPr>
              <a:t>)  چرخه زندگي آنها خيلي كوتاه است و با خشكي مواجه </a:t>
            </a:r>
            <a:r>
              <a:rPr lang="en-US">
                <a:cs typeface="Zar" pitchFamily="2" charset="-78"/>
              </a:rPr>
              <a:t/>
            </a:r>
            <a:br>
              <a:rPr lang="en-US">
                <a:cs typeface="Zar" pitchFamily="2" charset="-78"/>
              </a:rPr>
            </a:br>
            <a:r>
              <a:rPr lang="ar-SA">
                <a:cs typeface="Zar" pitchFamily="2" charset="-78"/>
              </a:rPr>
              <a:t>نمي شوند.</a:t>
            </a:r>
          </a:p>
          <a:p>
            <a:pPr algn="just" rtl="1"/>
            <a:r>
              <a:rPr lang="ar-SA">
                <a:cs typeface="Zar" pitchFamily="2" charset="-78"/>
              </a:rPr>
              <a:t>2-  مقاوم به خشكي: دو گروهند : </a:t>
            </a:r>
          </a:p>
          <a:p>
            <a:pPr algn="just" rtl="1"/>
            <a:r>
              <a:rPr lang="ar-SA" b="1">
                <a:cs typeface="Zar" pitchFamily="2" charset="-78"/>
              </a:rPr>
              <a:t>الف- از طريق اجتناب</a:t>
            </a:r>
          </a:p>
          <a:p>
            <a:pPr algn="just" rtl="1"/>
            <a:r>
              <a:rPr lang="ar-SA" b="1">
                <a:cs typeface="Zar" pitchFamily="2" charset="-78"/>
              </a:rPr>
              <a:t>ب- از طريق تحمل</a:t>
            </a:r>
            <a:r>
              <a:rPr lang="ar-SA">
                <a:cs typeface="Zar" pitchFamily="2" charset="-78"/>
              </a:rPr>
              <a:t> </a:t>
            </a:r>
            <a:endParaRPr lang="en-US">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rtl="1"/>
            <a:r>
              <a:rPr lang="ar-SA" b="1">
                <a:cs typeface="Zar" pitchFamily="2" charset="-78"/>
              </a:rPr>
              <a:t>گياهان خشكي دوست اجتناب كننده از خشكي يا </a:t>
            </a:r>
            <a:r>
              <a:rPr lang="en-US" b="1">
                <a:cs typeface="Zar" pitchFamily="2" charset="-78"/>
              </a:rPr>
              <a:t>Avoidance</a:t>
            </a:r>
            <a:r>
              <a:rPr lang="ar-SA">
                <a:cs typeface="Lotus" pitchFamily="2" charset="-78"/>
              </a:rPr>
              <a:t> </a:t>
            </a:r>
            <a:r>
              <a:rPr lang="ar-SA"/>
              <a:t/>
            </a:r>
            <a:br>
              <a:rPr lang="ar-SA"/>
            </a:br>
            <a:endParaRPr lang="en-US"/>
          </a:p>
        </p:txBody>
      </p:sp>
      <p:sp>
        <p:nvSpPr>
          <p:cNvPr id="28675" name="Rectangle 3"/>
          <p:cNvSpPr>
            <a:spLocks noGrp="1" noChangeArrowheads="1"/>
          </p:cNvSpPr>
          <p:nvPr>
            <p:ph type="body" idx="1"/>
          </p:nvPr>
        </p:nvSpPr>
        <p:spPr/>
        <p:txBody>
          <a:bodyPr/>
          <a:lstStyle/>
          <a:p>
            <a:pPr algn="just" rtl="1">
              <a:buFont typeface="Wingdings" panose="05000000000000000000" pitchFamily="2" charset="2"/>
              <a:buNone/>
            </a:pPr>
            <a:r>
              <a:rPr lang="ar-SA" b="1">
                <a:cs typeface="Lotus" pitchFamily="2" charset="-78"/>
              </a:rPr>
              <a:t>- </a:t>
            </a:r>
            <a:r>
              <a:rPr lang="ar-SA" b="1">
                <a:cs typeface="Zar" pitchFamily="2" charset="-78"/>
              </a:rPr>
              <a:t>گياهان مصرف كننده آب </a:t>
            </a:r>
            <a:r>
              <a:rPr lang="en-US" b="1">
                <a:cs typeface="Zar" pitchFamily="2" charset="-78"/>
              </a:rPr>
              <a:t>:</a:t>
            </a:r>
            <a:r>
              <a:rPr lang="ar-SA">
                <a:cs typeface="Zar" pitchFamily="2" charset="-78"/>
              </a:rPr>
              <a:t> فقط </a:t>
            </a:r>
            <a:r>
              <a:rPr lang="ar-SA" baseline="-30000">
                <a:cs typeface="Zar" pitchFamily="2" charset="-78"/>
              </a:rPr>
              <a:t>43000</a:t>
            </a:r>
            <a:r>
              <a:rPr lang="ar-SA">
                <a:cs typeface="Zar" pitchFamily="2" charset="-78"/>
              </a:rPr>
              <a:t>/</a:t>
            </a:r>
            <a:r>
              <a:rPr lang="ar-SA" baseline="30000">
                <a:cs typeface="Zar" pitchFamily="2" charset="-78"/>
              </a:rPr>
              <a:t>1 </a:t>
            </a:r>
            <a:r>
              <a:rPr lang="ar-SA">
                <a:cs typeface="Zar" pitchFamily="2" charset="-78"/>
              </a:rPr>
              <a:t> تا </a:t>
            </a:r>
            <a:r>
              <a:rPr lang="ar-SA" baseline="-30000">
                <a:cs typeface="Zar" pitchFamily="2" charset="-78"/>
              </a:rPr>
              <a:t>5000</a:t>
            </a:r>
            <a:r>
              <a:rPr lang="ar-SA">
                <a:cs typeface="Zar" pitchFamily="2" charset="-78"/>
              </a:rPr>
              <a:t>/</a:t>
            </a:r>
            <a:r>
              <a:rPr lang="ar-SA" baseline="30000">
                <a:cs typeface="Zar" pitchFamily="2" charset="-78"/>
              </a:rPr>
              <a:t>1 </a:t>
            </a:r>
            <a:r>
              <a:rPr lang="ar-SA">
                <a:cs typeface="Zar" pitchFamily="2" charset="-78"/>
              </a:rPr>
              <a:t> آب خود را در روز از دست مي دهند مثل كاكتوس، اين گروه گياهان معمولاً :</a:t>
            </a:r>
          </a:p>
          <a:p>
            <a:pPr algn="just" rtl="1"/>
            <a:r>
              <a:rPr lang="ar-SA">
                <a:cs typeface="Zar" pitchFamily="2" charset="-78"/>
              </a:rPr>
              <a:t>1-  در شب روزنه هايشان باز و در روز بسته است.</a:t>
            </a:r>
          </a:p>
          <a:p>
            <a:pPr algn="just" rtl="1"/>
            <a:r>
              <a:rPr lang="ar-SA">
                <a:cs typeface="Zar" pitchFamily="2" charset="-78"/>
              </a:rPr>
              <a:t>2-كاهش تعرق از طريق كوتيكول با تشكيل موسيلاژ زير پوست (موز) آبرا ذخيره مي كنند.</a:t>
            </a:r>
          </a:p>
          <a:p>
            <a:pPr algn="just" rtl="1"/>
            <a:r>
              <a:rPr lang="ar-SA">
                <a:cs typeface="Zar" pitchFamily="2" charset="-78"/>
              </a:rPr>
              <a:t>3- ريشه هاي كم عمق فراوان به علت بارندگي هاي كم</a:t>
            </a:r>
            <a:endParaRPr lang="en-US">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p:cTn id="7" dur="1000" fill="hold"/>
                                        <p:tgtEl>
                                          <p:spTgt spid="28674"/>
                                        </p:tgtEl>
                                        <p:attrNameLst>
                                          <p:attrName>ppt_x</p:attrName>
                                        </p:attrNameLst>
                                      </p:cBhvr>
                                      <p:tavLst>
                                        <p:tav tm="0">
                                          <p:val>
                                            <p:strVal val="#ppt_x-.2"/>
                                          </p:val>
                                        </p:tav>
                                        <p:tav tm="100000">
                                          <p:val>
                                            <p:strVal val="#ppt_x"/>
                                          </p:val>
                                        </p:tav>
                                      </p:tavLst>
                                    </p:anim>
                                    <p:anim calcmode="lin" valueType="num">
                                      <p:cBhvr>
                                        <p:cTn id="8" dur="1000" fill="hold"/>
                                        <p:tgtEl>
                                          <p:spTgt spid="286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2867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8675">
                                            <p:txEl>
                                              <p:pRg st="0" end="0"/>
                                            </p:txEl>
                                          </p:spTgt>
                                        </p:tgtEl>
                                        <p:attrNameLst>
                                          <p:attrName>style.visibility</p:attrName>
                                        </p:attrNameLst>
                                      </p:cBhvr>
                                      <p:to>
                                        <p:strVal val="visible"/>
                                      </p:to>
                                    </p:set>
                                    <p:animEffect transition="in" filter="fade">
                                      <p:cBhvr>
                                        <p:cTn id="14" dur="500"/>
                                        <p:tgtEl>
                                          <p:spTgt spid="28675">
                                            <p:txEl>
                                              <p:pRg st="0" end="0"/>
                                            </p:txEl>
                                          </p:spTgt>
                                        </p:tgtEl>
                                      </p:cBhvr>
                                    </p:animEffect>
                                    <p:anim calcmode="lin" valueType="num">
                                      <p:cBhvr>
                                        <p:cTn id="15"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8675">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8675">
                                            <p:txEl>
                                              <p:pRg st="1" end="1"/>
                                            </p:txEl>
                                          </p:spTgt>
                                        </p:tgtEl>
                                        <p:attrNameLst>
                                          <p:attrName>style.visibility</p:attrName>
                                        </p:attrNameLst>
                                      </p:cBhvr>
                                      <p:to>
                                        <p:strVal val="visible"/>
                                      </p:to>
                                    </p:set>
                                    <p:animEffect transition="in" filter="fade">
                                      <p:cBhvr>
                                        <p:cTn id="21" dur="500"/>
                                        <p:tgtEl>
                                          <p:spTgt spid="28675">
                                            <p:txEl>
                                              <p:pRg st="1" end="1"/>
                                            </p:txEl>
                                          </p:spTgt>
                                        </p:tgtEl>
                                      </p:cBhvr>
                                    </p:animEffect>
                                    <p:anim calcmode="lin" valueType="num">
                                      <p:cBhvr>
                                        <p:cTn id="22"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28675">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28675">
                                            <p:txEl>
                                              <p:pRg st="2" end="2"/>
                                            </p:txEl>
                                          </p:spTgt>
                                        </p:tgtEl>
                                        <p:attrNameLst>
                                          <p:attrName>style.visibility</p:attrName>
                                        </p:attrNameLst>
                                      </p:cBhvr>
                                      <p:to>
                                        <p:strVal val="visible"/>
                                      </p:to>
                                    </p:set>
                                    <p:animEffect transition="in" filter="fade">
                                      <p:cBhvr>
                                        <p:cTn id="28" dur="500"/>
                                        <p:tgtEl>
                                          <p:spTgt spid="28675">
                                            <p:txEl>
                                              <p:pRg st="2" end="2"/>
                                            </p:txEl>
                                          </p:spTgt>
                                        </p:tgtEl>
                                      </p:cBhvr>
                                    </p:animEffect>
                                    <p:anim calcmode="lin" valueType="num">
                                      <p:cBhvr>
                                        <p:cTn id="29" dur="500" fill="hold"/>
                                        <p:tgtEl>
                                          <p:spTgt spid="28675">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28675">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28675">
                                            <p:txEl>
                                              <p:pRg st="3" end="3"/>
                                            </p:txEl>
                                          </p:spTgt>
                                        </p:tgtEl>
                                        <p:attrNameLst>
                                          <p:attrName>style.visibility</p:attrName>
                                        </p:attrNameLst>
                                      </p:cBhvr>
                                      <p:to>
                                        <p:strVal val="visible"/>
                                      </p:to>
                                    </p:set>
                                    <p:animEffect transition="in" filter="fade">
                                      <p:cBhvr>
                                        <p:cTn id="35" dur="500"/>
                                        <p:tgtEl>
                                          <p:spTgt spid="28675">
                                            <p:txEl>
                                              <p:pRg st="3" end="3"/>
                                            </p:txEl>
                                          </p:spTgt>
                                        </p:tgtEl>
                                      </p:cBhvr>
                                    </p:animEffect>
                                    <p:anim calcmode="lin" valueType="num">
                                      <p:cBhvr>
                                        <p:cTn id="36" dur="500" fill="hold"/>
                                        <p:tgtEl>
                                          <p:spTgt spid="28675">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28675">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5"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685800" y="947738"/>
            <a:ext cx="7848600" cy="5721350"/>
          </a:xfrm>
        </p:spPr>
        <p:txBody>
          <a:bodyPr/>
          <a:lstStyle/>
          <a:p>
            <a:pPr algn="just" rtl="1"/>
            <a:r>
              <a:rPr lang="ar-SA" b="1">
                <a:cs typeface="Zar" pitchFamily="2" charset="-78"/>
              </a:rPr>
              <a:t> گباهان ذخيره كننده آب:</a:t>
            </a:r>
            <a:r>
              <a:rPr lang="ar-SA" sz="2800">
                <a:cs typeface="Lotus" pitchFamily="2" charset="-78"/>
              </a:rPr>
              <a:t> </a:t>
            </a:r>
            <a:r>
              <a:rPr lang="ar-SA">
                <a:cs typeface="Zar" pitchFamily="2" charset="-78"/>
              </a:rPr>
              <a:t>گياهان ذخيره كننده تا </a:t>
            </a:r>
            <a:br>
              <a:rPr lang="ar-SA">
                <a:cs typeface="Zar" pitchFamily="2" charset="-78"/>
              </a:rPr>
            </a:br>
            <a:r>
              <a:rPr lang="ar-SA">
                <a:cs typeface="Zar" pitchFamily="2" charset="-78"/>
              </a:rPr>
              <a:t>000/500 برابر  آب مصرف</a:t>
            </a:r>
            <a:r>
              <a:rPr lang="fa-IR">
                <a:cs typeface="Zar" pitchFamily="2" charset="-78"/>
              </a:rPr>
              <a:t>ی</a:t>
            </a:r>
            <a:r>
              <a:rPr lang="ar-SA">
                <a:cs typeface="Zar" pitchFamily="2" charset="-78"/>
              </a:rPr>
              <a:t> ذخيره مي كنند، قادر به استخراج آب از اعماق خاكند. در اين گياهان :</a:t>
            </a:r>
          </a:p>
          <a:p>
            <a:pPr algn="just" rtl="1"/>
            <a:r>
              <a:rPr lang="ar-SA">
                <a:cs typeface="Zar" pitchFamily="2" charset="-78"/>
              </a:rPr>
              <a:t>1- نسبت آوندهاي چوبي به عناصر غيرهادي  زياد است</a:t>
            </a:r>
          </a:p>
          <a:p>
            <a:pPr algn="just" rtl="1"/>
            <a:r>
              <a:rPr lang="ar-SA">
                <a:cs typeface="Zar" pitchFamily="2" charset="-78"/>
              </a:rPr>
              <a:t>2-  نسبت ريشه به تاج خيلي بالاست</a:t>
            </a:r>
          </a:p>
          <a:p>
            <a:pPr algn="just" rtl="1"/>
            <a:r>
              <a:rPr lang="ar-SA">
                <a:cs typeface="Zar" pitchFamily="2" charset="-78"/>
              </a:rPr>
              <a:t>3- فشار اسمزي ريشه خيلي بالاست قادرند حتي در حد نقطه پژمردگي آب جذب كنند.</a:t>
            </a:r>
          </a:p>
          <a:p>
            <a:pPr algn="just" rtl="1"/>
            <a:r>
              <a:rPr lang="ar-SA">
                <a:cs typeface="Zar" pitchFamily="2" charset="-78"/>
              </a:rPr>
              <a:t>4- جذب شبنم از طريق اندامهاي هوايي عده اي از گياهان در آناناس كركهاي چند سلولي قاعده برگ ها اين عمل را انجام مي دهند.</a:t>
            </a:r>
            <a:endParaRPr lang="en-US">
              <a:cs typeface="Zar" pitchFamily="2" charset="-78"/>
            </a:endParaRPr>
          </a:p>
        </p:txBody>
      </p:sp>
      <p:sp>
        <p:nvSpPr>
          <p:cNvPr id="5" name="TextBox 4"/>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p:cTn id="7" dur="500" fill="hold"/>
                                        <p:tgtEl>
                                          <p:spTgt spid="2969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969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969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9699">
                                            <p:txEl>
                                              <p:pRg st="1" end="1"/>
                                            </p:txEl>
                                          </p:spTgt>
                                        </p:tgtEl>
                                        <p:attrNameLst>
                                          <p:attrName>style.visibility</p:attrName>
                                        </p:attrNameLst>
                                      </p:cBhvr>
                                      <p:to>
                                        <p:strVal val="visible"/>
                                      </p:to>
                                    </p:set>
                                    <p:anim calcmode="lin" valueType="num">
                                      <p:cBhvr>
                                        <p:cTn id="14" dur="500" fill="hold"/>
                                        <p:tgtEl>
                                          <p:spTgt spid="29699">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9699">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969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9699">
                                            <p:txEl>
                                              <p:pRg st="2" end="2"/>
                                            </p:txEl>
                                          </p:spTgt>
                                        </p:tgtEl>
                                        <p:attrNameLst>
                                          <p:attrName>style.visibility</p:attrName>
                                        </p:attrNameLst>
                                      </p:cBhvr>
                                      <p:to>
                                        <p:strVal val="visible"/>
                                      </p:to>
                                    </p:set>
                                    <p:anim calcmode="lin" valueType="num">
                                      <p:cBhvr>
                                        <p:cTn id="21" dur="500" fill="hold"/>
                                        <p:tgtEl>
                                          <p:spTgt spid="29699">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9699">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9699">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29699">
                                            <p:txEl>
                                              <p:pRg st="3" end="3"/>
                                            </p:txEl>
                                          </p:spTgt>
                                        </p:tgtEl>
                                        <p:attrNameLst>
                                          <p:attrName>style.visibility</p:attrName>
                                        </p:attrNameLst>
                                      </p:cBhvr>
                                      <p:to>
                                        <p:strVal val="visible"/>
                                      </p:to>
                                    </p:set>
                                    <p:anim calcmode="lin" valueType="num">
                                      <p:cBhvr>
                                        <p:cTn id="28" dur="500" fill="hold"/>
                                        <p:tgtEl>
                                          <p:spTgt spid="29699">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29699">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29699">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29699">
                                            <p:txEl>
                                              <p:pRg st="4" end="4"/>
                                            </p:txEl>
                                          </p:spTgt>
                                        </p:tgtEl>
                                        <p:attrNameLst>
                                          <p:attrName>style.visibility</p:attrName>
                                        </p:attrNameLst>
                                      </p:cBhvr>
                                      <p:to>
                                        <p:strVal val="visible"/>
                                      </p:to>
                                    </p:set>
                                    <p:anim calcmode="lin" valueType="num">
                                      <p:cBhvr>
                                        <p:cTn id="35" dur="500" fill="hold"/>
                                        <p:tgtEl>
                                          <p:spTgt spid="29699">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29699">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rtl="1"/>
            <a:r>
              <a:rPr lang="ar-SA" b="1">
                <a:cs typeface="Zar" pitchFamily="2" charset="-78"/>
              </a:rPr>
              <a:t>مقاومت به خشكي از طريق تنظيم اسمزي (حفظ حالت تورژسانس)</a:t>
            </a:r>
            <a:r>
              <a:rPr lang="ar-SA">
                <a:cs typeface="Zar" pitchFamily="2" charset="-78"/>
              </a:rPr>
              <a:t/>
            </a:r>
            <a:br>
              <a:rPr lang="ar-SA">
                <a:cs typeface="Zar" pitchFamily="2" charset="-78"/>
              </a:rPr>
            </a:br>
            <a:endParaRPr lang="en-US">
              <a:cs typeface="Zar" pitchFamily="2" charset="-78"/>
            </a:endParaRPr>
          </a:p>
        </p:txBody>
      </p:sp>
      <p:sp>
        <p:nvSpPr>
          <p:cNvPr id="30723" name="Rectangle 3"/>
          <p:cNvSpPr>
            <a:spLocks noGrp="1" noChangeArrowheads="1"/>
          </p:cNvSpPr>
          <p:nvPr>
            <p:ph type="body" idx="1"/>
          </p:nvPr>
        </p:nvSpPr>
        <p:spPr/>
        <p:txBody>
          <a:bodyPr/>
          <a:lstStyle/>
          <a:p>
            <a:pPr algn="just" rtl="1">
              <a:buFont typeface="Wingdings" panose="05000000000000000000" pitchFamily="2" charset="2"/>
              <a:buNone/>
            </a:pPr>
            <a:r>
              <a:rPr lang="ar-SA" b="1">
                <a:cs typeface="Lotus" pitchFamily="2" charset="-78"/>
              </a:rPr>
              <a:t>الف - كاهش پتانسيل اسمزي :</a:t>
            </a:r>
            <a:endParaRPr lang="ar-SA"/>
          </a:p>
          <a:p>
            <a:pPr algn="just" rtl="1"/>
            <a:r>
              <a:rPr lang="ar-SA"/>
              <a:t>- </a:t>
            </a:r>
            <a:r>
              <a:rPr lang="ar-SA">
                <a:cs typeface="Zar" pitchFamily="2" charset="-78"/>
              </a:rPr>
              <a:t>با رشد استرس، افزايش غلظت مواد محلول و كاهش پتانسيل اسمزي </a:t>
            </a:r>
          </a:p>
          <a:p>
            <a:pPr algn="just" rtl="1"/>
            <a:r>
              <a:rPr lang="ar-SA">
                <a:cs typeface="Zar" pitchFamily="2" charset="-78"/>
              </a:rPr>
              <a:t>- در يك رقم مقاوم حفظ پتانسيل فشار تورژسانس برعكس رقم حساس </a:t>
            </a:r>
            <a:endParaRPr lang="en-US">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0722"/>
                                        </p:tgtEl>
                                        <p:attrNameLst>
                                          <p:attrName>style.visibility</p:attrName>
                                        </p:attrNameLst>
                                      </p:cBhvr>
                                      <p:to>
                                        <p:strVal val="visible"/>
                                      </p:to>
                                    </p:set>
                                    <p:anim calcmode="lin" valueType="num">
                                      <p:cBhvr>
                                        <p:cTn id="7" dur="1000" fill="hold"/>
                                        <p:tgtEl>
                                          <p:spTgt spid="30722"/>
                                        </p:tgtEl>
                                        <p:attrNameLst>
                                          <p:attrName>ppt_x</p:attrName>
                                        </p:attrNameLst>
                                      </p:cBhvr>
                                      <p:tavLst>
                                        <p:tav tm="0">
                                          <p:val>
                                            <p:strVal val="#ppt_x-.2"/>
                                          </p:val>
                                        </p:tav>
                                        <p:tav tm="100000">
                                          <p:val>
                                            <p:strVal val="#ppt_x"/>
                                          </p:val>
                                        </p:tav>
                                      </p:tavLst>
                                    </p:anim>
                                    <p:anim calcmode="lin" valueType="num">
                                      <p:cBhvr>
                                        <p:cTn id="8" dur="1000" fill="hold"/>
                                        <p:tgtEl>
                                          <p:spTgt spid="30722"/>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2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0723">
                                            <p:txEl>
                                              <p:pRg st="0" end="0"/>
                                            </p:txEl>
                                          </p:spTgt>
                                        </p:tgtEl>
                                        <p:attrNameLst>
                                          <p:attrName>style.visibility</p:attrName>
                                        </p:attrNameLst>
                                      </p:cBhvr>
                                      <p:to>
                                        <p:strVal val="visible"/>
                                      </p:to>
                                    </p:set>
                                    <p:animEffect transition="in" filter="fade">
                                      <p:cBhvr>
                                        <p:cTn id="14" dur="500"/>
                                        <p:tgtEl>
                                          <p:spTgt spid="30723">
                                            <p:txEl>
                                              <p:pRg st="0" end="0"/>
                                            </p:txEl>
                                          </p:spTgt>
                                        </p:tgtEl>
                                      </p:cBhvr>
                                    </p:animEffect>
                                    <p:anim calcmode="lin" valueType="num">
                                      <p:cBhvr>
                                        <p:cTn id="15" dur="5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072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30723">
                                            <p:txEl>
                                              <p:pRg st="1" end="1"/>
                                            </p:txEl>
                                          </p:spTgt>
                                        </p:tgtEl>
                                        <p:attrNameLst>
                                          <p:attrName>style.visibility</p:attrName>
                                        </p:attrNameLst>
                                      </p:cBhvr>
                                      <p:to>
                                        <p:strVal val="visible"/>
                                      </p:to>
                                    </p:set>
                                    <p:animEffect transition="in" filter="fade">
                                      <p:cBhvr>
                                        <p:cTn id="21" dur="500"/>
                                        <p:tgtEl>
                                          <p:spTgt spid="30723">
                                            <p:txEl>
                                              <p:pRg st="1" end="1"/>
                                            </p:txEl>
                                          </p:spTgt>
                                        </p:tgtEl>
                                      </p:cBhvr>
                                    </p:animEffect>
                                    <p:anim calcmode="lin" valueType="num">
                                      <p:cBhvr>
                                        <p:cTn id="22" dur="5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30723">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30723">
                                            <p:txEl>
                                              <p:pRg st="2" end="2"/>
                                            </p:txEl>
                                          </p:spTgt>
                                        </p:tgtEl>
                                        <p:attrNameLst>
                                          <p:attrName>style.visibility</p:attrName>
                                        </p:attrNameLst>
                                      </p:cBhvr>
                                      <p:to>
                                        <p:strVal val="visible"/>
                                      </p:to>
                                    </p:set>
                                    <p:animEffect transition="in" filter="fade">
                                      <p:cBhvr>
                                        <p:cTn id="28" dur="500"/>
                                        <p:tgtEl>
                                          <p:spTgt spid="30723">
                                            <p:txEl>
                                              <p:pRg st="2" end="2"/>
                                            </p:txEl>
                                          </p:spTgt>
                                        </p:tgtEl>
                                      </p:cBhvr>
                                    </p:animEffect>
                                    <p:anim calcmode="lin" valueType="num">
                                      <p:cBhvr>
                                        <p:cTn id="29" dur="5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30723">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3"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762000" y="304800"/>
            <a:ext cx="7696200" cy="1447800"/>
          </a:xfrm>
        </p:spPr>
        <p:txBody>
          <a:bodyPr/>
          <a:lstStyle/>
          <a:p>
            <a:pPr rtl="1"/>
            <a:r>
              <a:rPr lang="ar-SA" b="1">
                <a:cs typeface="Zar" pitchFamily="2" charset="-78"/>
              </a:rPr>
              <a:t>عوامل مؤثر </a:t>
            </a:r>
            <a:endParaRPr lang="en-US" b="1">
              <a:cs typeface="Zar" pitchFamily="2" charset="-78"/>
            </a:endParaRPr>
          </a:p>
        </p:txBody>
      </p:sp>
      <p:sp>
        <p:nvSpPr>
          <p:cNvPr id="31747" name="Rectangle 3"/>
          <p:cNvSpPr>
            <a:spLocks noGrp="1" noChangeArrowheads="1"/>
          </p:cNvSpPr>
          <p:nvPr>
            <p:ph type="body" idx="1"/>
          </p:nvPr>
        </p:nvSpPr>
        <p:spPr>
          <a:xfrm>
            <a:off x="685800" y="1447800"/>
            <a:ext cx="7772400" cy="5410200"/>
          </a:xfrm>
        </p:spPr>
        <p:txBody>
          <a:bodyPr/>
          <a:lstStyle/>
          <a:p>
            <a:pPr algn="just" rtl="1">
              <a:buFont typeface="Wingdings" panose="05000000000000000000" pitchFamily="2" charset="2"/>
              <a:buNone/>
            </a:pPr>
            <a:r>
              <a:rPr lang="ar-SA" sz="2800">
                <a:cs typeface="Zar" pitchFamily="2" charset="-78"/>
              </a:rPr>
              <a:t>1-</a:t>
            </a:r>
            <a:r>
              <a:rPr lang="ar-SA">
                <a:cs typeface="Zar" pitchFamily="2" charset="-78"/>
              </a:rPr>
              <a:t> سرعت توسعه استرس تدريجي نتيجتاً كاهش پتانسيل از </a:t>
            </a:r>
            <a:br>
              <a:rPr lang="ar-SA">
                <a:cs typeface="Zar" pitchFamily="2" charset="-78"/>
              </a:rPr>
            </a:br>
            <a:r>
              <a:rPr lang="ar-SA">
                <a:cs typeface="Zar" pitchFamily="2" charset="-78"/>
              </a:rPr>
              <a:t>1/0- به 5/0-  در روز در حاليكه كاهش شديد از 1/0 به </a:t>
            </a:r>
            <a:br>
              <a:rPr lang="ar-SA">
                <a:cs typeface="Zar" pitchFamily="2" charset="-78"/>
              </a:rPr>
            </a:br>
            <a:r>
              <a:rPr lang="ar-SA">
                <a:cs typeface="Zar" pitchFamily="2" charset="-78"/>
              </a:rPr>
              <a:t>2/1- مگا</a:t>
            </a:r>
            <a:r>
              <a:rPr lang="en-US">
                <a:cs typeface="Zar" pitchFamily="2" charset="-78"/>
              </a:rPr>
              <a:t> </a:t>
            </a:r>
            <a:r>
              <a:rPr lang="ar-SA">
                <a:cs typeface="Zar" pitchFamily="2" charset="-78"/>
              </a:rPr>
              <a:t>پاسكال است.</a:t>
            </a:r>
          </a:p>
          <a:p>
            <a:pPr algn="just" rtl="1"/>
            <a:r>
              <a:rPr lang="ar-SA">
                <a:cs typeface="Zar" pitchFamily="2" charset="-78"/>
              </a:rPr>
              <a:t>2- طولاني نبودن مدت استرس</a:t>
            </a:r>
          </a:p>
          <a:p>
            <a:pPr algn="just" rtl="1"/>
            <a:r>
              <a:rPr lang="ar-SA">
                <a:cs typeface="Zar" pitchFamily="2" charset="-78"/>
              </a:rPr>
              <a:t>3- دما و شدت روشنايي روي سرعت خشك شدن مستقيماً مؤثر است اختلاف بين بافت ها و اندامها و ارقام كه در معرض خشكي قرار مي گيرند.</a:t>
            </a:r>
          </a:p>
          <a:p>
            <a:pPr algn="just" rtl="1"/>
            <a:r>
              <a:rPr lang="ar-SA">
                <a:cs typeface="Zar" pitchFamily="2" charset="-78"/>
              </a:rPr>
              <a:t>4- سن </a:t>
            </a:r>
          </a:p>
          <a:p>
            <a:pPr algn="just" rtl="1"/>
            <a:r>
              <a:rPr lang="ar-SA">
                <a:cs typeface="Zar" pitchFamily="2" charset="-78"/>
              </a:rPr>
              <a:t>5- انباشته شدن اسيدهاي آمينه آزاد و قندهاي محلول با افزايش مقاومت در مقابل استرس ربط دارند</a:t>
            </a:r>
            <a:r>
              <a:rPr lang="ar-SA">
                <a:cs typeface="Lotus" pitchFamily="2" charset="-78"/>
              </a:rPr>
              <a:t>.</a:t>
            </a:r>
            <a:endParaRPr lang="en-US"/>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p:cTn id="7" dur="1000" fill="hold"/>
                                        <p:tgtEl>
                                          <p:spTgt spid="31746"/>
                                        </p:tgtEl>
                                        <p:attrNameLst>
                                          <p:attrName>ppt_x</p:attrName>
                                        </p:attrNameLst>
                                      </p:cBhvr>
                                      <p:tavLst>
                                        <p:tav tm="0">
                                          <p:val>
                                            <p:strVal val="#ppt_x-.2"/>
                                          </p:val>
                                        </p:tav>
                                        <p:tav tm="100000">
                                          <p:val>
                                            <p:strVal val="#ppt_x"/>
                                          </p:val>
                                        </p:tav>
                                      </p:tavLst>
                                    </p:anim>
                                    <p:anim calcmode="lin" valueType="num">
                                      <p:cBhvr>
                                        <p:cTn id="8" dur="1000" fill="hold"/>
                                        <p:tgtEl>
                                          <p:spTgt spid="31746"/>
                                        </p:tgtEl>
                                        <p:attrNameLst>
                                          <p:attrName>ppt_y</p:attrName>
                                        </p:attrNameLst>
                                      </p:cBhvr>
                                      <p:tavLst>
                                        <p:tav tm="0">
                                          <p:val>
                                            <p:strVal val="#ppt_y"/>
                                          </p:val>
                                        </p:tav>
                                        <p:tav tm="100000">
                                          <p:val>
                                            <p:strVal val="#ppt_y"/>
                                          </p:val>
                                        </p:tav>
                                      </p:tavLst>
                                    </p:anim>
                                    <p:animEffect transition="in" filter="wipe(right)" prLst="gradientSize: 0.1">
                                      <p:cBhvr>
                                        <p:cTn id="9" dur="1000"/>
                                        <p:tgtEl>
                                          <p:spTgt spid="3174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1747">
                                            <p:txEl>
                                              <p:pRg st="0" end="0"/>
                                            </p:txEl>
                                          </p:spTgt>
                                        </p:tgtEl>
                                        <p:attrNameLst>
                                          <p:attrName>style.visibility</p:attrName>
                                        </p:attrNameLst>
                                      </p:cBhvr>
                                      <p:to>
                                        <p:strVal val="visible"/>
                                      </p:to>
                                    </p:set>
                                    <p:animEffect transition="in" filter="fade">
                                      <p:cBhvr>
                                        <p:cTn id="14" dur="500"/>
                                        <p:tgtEl>
                                          <p:spTgt spid="31747">
                                            <p:txEl>
                                              <p:pRg st="0" end="0"/>
                                            </p:txEl>
                                          </p:spTgt>
                                        </p:tgtEl>
                                      </p:cBhvr>
                                    </p:animEffect>
                                    <p:anim calcmode="lin" valueType="num">
                                      <p:cBhvr>
                                        <p:cTn id="15" dur="5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174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31747">
                                            <p:txEl>
                                              <p:pRg st="1" end="1"/>
                                            </p:txEl>
                                          </p:spTgt>
                                        </p:tgtEl>
                                        <p:attrNameLst>
                                          <p:attrName>style.visibility</p:attrName>
                                        </p:attrNameLst>
                                      </p:cBhvr>
                                      <p:to>
                                        <p:strVal val="visible"/>
                                      </p:to>
                                    </p:set>
                                    <p:animEffect transition="in" filter="fade">
                                      <p:cBhvr>
                                        <p:cTn id="21" dur="500"/>
                                        <p:tgtEl>
                                          <p:spTgt spid="31747">
                                            <p:txEl>
                                              <p:pRg st="1" end="1"/>
                                            </p:txEl>
                                          </p:spTgt>
                                        </p:tgtEl>
                                      </p:cBhvr>
                                    </p:animEffect>
                                    <p:anim calcmode="lin" valueType="num">
                                      <p:cBhvr>
                                        <p:cTn id="22" dur="500" fill="hold"/>
                                        <p:tgtEl>
                                          <p:spTgt spid="3174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3174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31747">
                                            <p:txEl>
                                              <p:pRg st="2" end="2"/>
                                            </p:txEl>
                                          </p:spTgt>
                                        </p:tgtEl>
                                        <p:attrNameLst>
                                          <p:attrName>style.visibility</p:attrName>
                                        </p:attrNameLst>
                                      </p:cBhvr>
                                      <p:to>
                                        <p:strVal val="visible"/>
                                      </p:to>
                                    </p:set>
                                    <p:animEffect transition="in" filter="fade">
                                      <p:cBhvr>
                                        <p:cTn id="28" dur="500"/>
                                        <p:tgtEl>
                                          <p:spTgt spid="31747">
                                            <p:txEl>
                                              <p:pRg st="2" end="2"/>
                                            </p:txEl>
                                          </p:spTgt>
                                        </p:tgtEl>
                                      </p:cBhvr>
                                    </p:animEffect>
                                    <p:anim calcmode="lin" valueType="num">
                                      <p:cBhvr>
                                        <p:cTn id="29" dur="5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31747">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31747">
                                            <p:txEl>
                                              <p:pRg st="3" end="3"/>
                                            </p:txEl>
                                          </p:spTgt>
                                        </p:tgtEl>
                                        <p:attrNameLst>
                                          <p:attrName>style.visibility</p:attrName>
                                        </p:attrNameLst>
                                      </p:cBhvr>
                                      <p:to>
                                        <p:strVal val="visible"/>
                                      </p:to>
                                    </p:set>
                                    <p:animEffect transition="in" filter="fade">
                                      <p:cBhvr>
                                        <p:cTn id="35" dur="500"/>
                                        <p:tgtEl>
                                          <p:spTgt spid="31747">
                                            <p:txEl>
                                              <p:pRg st="3" end="3"/>
                                            </p:txEl>
                                          </p:spTgt>
                                        </p:tgtEl>
                                      </p:cBhvr>
                                    </p:animEffect>
                                    <p:anim calcmode="lin" valueType="num">
                                      <p:cBhvr>
                                        <p:cTn id="36" dur="500" fill="hold"/>
                                        <p:tgtEl>
                                          <p:spTgt spid="31747">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31747">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31747">
                                            <p:txEl>
                                              <p:pRg st="4" end="4"/>
                                            </p:txEl>
                                          </p:spTgt>
                                        </p:tgtEl>
                                        <p:attrNameLst>
                                          <p:attrName>style.visibility</p:attrName>
                                        </p:attrNameLst>
                                      </p:cBhvr>
                                      <p:to>
                                        <p:strVal val="visible"/>
                                      </p:to>
                                    </p:set>
                                    <p:animEffect transition="in" filter="fade">
                                      <p:cBhvr>
                                        <p:cTn id="42" dur="500"/>
                                        <p:tgtEl>
                                          <p:spTgt spid="31747">
                                            <p:txEl>
                                              <p:pRg st="4" end="4"/>
                                            </p:txEl>
                                          </p:spTgt>
                                        </p:tgtEl>
                                      </p:cBhvr>
                                    </p:animEffect>
                                    <p:anim calcmode="lin" valueType="num">
                                      <p:cBhvr>
                                        <p:cTn id="43" dur="500" fill="hold"/>
                                        <p:tgtEl>
                                          <p:spTgt spid="31747">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3174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rtl="1"/>
            <a:r>
              <a:rPr lang="ar-SA" b="1">
                <a:cs typeface="Zar" pitchFamily="2" charset="-78"/>
              </a:rPr>
              <a:t>تحمل خشكي </a:t>
            </a:r>
            <a:r>
              <a:rPr lang="ar-SA">
                <a:cs typeface="Zar" pitchFamily="2" charset="-78"/>
              </a:rPr>
              <a:t/>
            </a:r>
            <a:br>
              <a:rPr lang="ar-SA">
                <a:cs typeface="Zar" pitchFamily="2" charset="-78"/>
              </a:rPr>
            </a:br>
            <a:endParaRPr lang="en-US">
              <a:cs typeface="Zar" pitchFamily="2" charset="-78"/>
            </a:endParaRPr>
          </a:p>
        </p:txBody>
      </p:sp>
      <p:sp>
        <p:nvSpPr>
          <p:cNvPr id="33795" name="Rectangle 3"/>
          <p:cNvSpPr>
            <a:spLocks noGrp="1" noChangeArrowheads="1"/>
          </p:cNvSpPr>
          <p:nvPr>
            <p:ph type="body" idx="1"/>
          </p:nvPr>
        </p:nvSpPr>
        <p:spPr/>
        <p:txBody>
          <a:bodyPr/>
          <a:lstStyle/>
          <a:p>
            <a:pPr algn="just" rtl="1"/>
            <a:r>
              <a:rPr lang="ar-SA" sz="2000"/>
              <a:t>-</a:t>
            </a:r>
            <a:r>
              <a:rPr lang="ar-SA" sz="2800">
                <a:cs typeface="Zar" pitchFamily="2" charset="-78"/>
              </a:rPr>
              <a:t> تحمل در دو حالت : </a:t>
            </a:r>
            <a:r>
              <a:rPr lang="ar-SA" sz="2800" b="1">
                <a:cs typeface="Zar" pitchFamily="2" charset="-78"/>
              </a:rPr>
              <a:t>1- با پتانسيل آب بالا ،</a:t>
            </a:r>
            <a:br>
              <a:rPr lang="ar-SA" sz="2800" b="1">
                <a:cs typeface="Zar" pitchFamily="2" charset="-78"/>
              </a:rPr>
            </a:br>
            <a:r>
              <a:rPr lang="ar-SA" sz="2800" b="1">
                <a:cs typeface="Zar" pitchFamily="2" charset="-78"/>
              </a:rPr>
              <a:t> 2- با پتانسيل آب پايين </a:t>
            </a:r>
          </a:p>
          <a:p>
            <a:pPr algn="just" rtl="1"/>
            <a:r>
              <a:rPr lang="ar-SA" sz="2800" b="1">
                <a:cs typeface="Zar" pitchFamily="2" charset="-78"/>
              </a:rPr>
              <a:t>1- تحمل در پتانسيل بالاي آب: </a:t>
            </a:r>
          </a:p>
          <a:p>
            <a:pPr algn="just" rtl="1"/>
            <a:r>
              <a:rPr lang="ar-SA" sz="2800">
                <a:cs typeface="Zar" pitchFamily="2" charset="-78"/>
              </a:rPr>
              <a:t>-  افزايش مقاومت روزنه اي، كوتيكو</a:t>
            </a:r>
            <a:r>
              <a:rPr lang="fa-IR" sz="2800">
                <a:cs typeface="Zar" pitchFamily="2" charset="-78"/>
              </a:rPr>
              <a:t> </a:t>
            </a:r>
            <a:r>
              <a:rPr lang="ar-SA" sz="2800">
                <a:cs typeface="Zar" pitchFamily="2" charset="-78"/>
              </a:rPr>
              <a:t>لي، تقليل در ميزان تشعشعات جذبي كاهش سطح برگ، رشد كركها، افزايش مواد مومي، ريزش برگها به علت پيري زودرس براي كاهش تعرق، لوله اي شدن برگها، استمرار جذب آب در گياهاني كه سيستم ريشه راست دارند، كاهش مقاومت براي هدايت آب از ريشه به سمت بالا</a:t>
            </a:r>
            <a:endParaRPr lang="en-US" sz="2800">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p:cTn id="7" dur="1000" fill="hold"/>
                                        <p:tgtEl>
                                          <p:spTgt spid="33794"/>
                                        </p:tgtEl>
                                        <p:attrNameLst>
                                          <p:attrName>ppt_x</p:attrName>
                                        </p:attrNameLst>
                                      </p:cBhvr>
                                      <p:tavLst>
                                        <p:tav tm="0">
                                          <p:val>
                                            <p:strVal val="#ppt_x-.2"/>
                                          </p:val>
                                        </p:tav>
                                        <p:tav tm="100000">
                                          <p:val>
                                            <p:strVal val="#ppt_x"/>
                                          </p:val>
                                        </p:tav>
                                      </p:tavLst>
                                    </p:anim>
                                    <p:anim calcmode="lin" valueType="num">
                                      <p:cBhvr>
                                        <p:cTn id="8" dur="1000" fill="hold"/>
                                        <p:tgtEl>
                                          <p:spTgt spid="3379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79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3795">
                                            <p:txEl>
                                              <p:pRg st="0" end="0"/>
                                            </p:txEl>
                                          </p:spTgt>
                                        </p:tgtEl>
                                        <p:attrNameLst>
                                          <p:attrName>style.visibility</p:attrName>
                                        </p:attrNameLst>
                                      </p:cBhvr>
                                      <p:to>
                                        <p:strVal val="visible"/>
                                      </p:to>
                                    </p:set>
                                    <p:animEffect transition="in" filter="fade">
                                      <p:cBhvr>
                                        <p:cTn id="14" dur="500"/>
                                        <p:tgtEl>
                                          <p:spTgt spid="33795">
                                            <p:txEl>
                                              <p:pRg st="0" end="0"/>
                                            </p:txEl>
                                          </p:spTgt>
                                        </p:tgtEl>
                                      </p:cBhvr>
                                    </p:animEffect>
                                    <p:anim calcmode="lin" valueType="num">
                                      <p:cBhvr>
                                        <p:cTn id="15" dur="500" fill="hold"/>
                                        <p:tgtEl>
                                          <p:spTgt spid="3379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3795">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33795">
                                            <p:txEl>
                                              <p:pRg st="1" end="1"/>
                                            </p:txEl>
                                          </p:spTgt>
                                        </p:tgtEl>
                                        <p:attrNameLst>
                                          <p:attrName>style.visibility</p:attrName>
                                        </p:attrNameLst>
                                      </p:cBhvr>
                                      <p:to>
                                        <p:strVal val="visible"/>
                                      </p:to>
                                    </p:set>
                                    <p:animEffect transition="in" filter="fade">
                                      <p:cBhvr>
                                        <p:cTn id="21" dur="500"/>
                                        <p:tgtEl>
                                          <p:spTgt spid="33795">
                                            <p:txEl>
                                              <p:pRg st="1" end="1"/>
                                            </p:txEl>
                                          </p:spTgt>
                                        </p:tgtEl>
                                      </p:cBhvr>
                                    </p:animEffect>
                                    <p:anim calcmode="lin" valueType="num">
                                      <p:cBhvr>
                                        <p:cTn id="22" dur="500" fill="hold"/>
                                        <p:tgtEl>
                                          <p:spTgt spid="33795">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33795">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33795">
                                            <p:txEl>
                                              <p:pRg st="2" end="2"/>
                                            </p:txEl>
                                          </p:spTgt>
                                        </p:tgtEl>
                                        <p:attrNameLst>
                                          <p:attrName>style.visibility</p:attrName>
                                        </p:attrNameLst>
                                      </p:cBhvr>
                                      <p:to>
                                        <p:strVal val="visible"/>
                                      </p:to>
                                    </p:set>
                                    <p:animEffect transition="in" filter="fade">
                                      <p:cBhvr>
                                        <p:cTn id="28" dur="500"/>
                                        <p:tgtEl>
                                          <p:spTgt spid="33795">
                                            <p:txEl>
                                              <p:pRg st="2" end="2"/>
                                            </p:txEl>
                                          </p:spTgt>
                                        </p:tgtEl>
                                      </p:cBhvr>
                                    </p:animEffect>
                                    <p:anim calcmode="lin" valueType="num">
                                      <p:cBhvr>
                                        <p:cTn id="29" dur="500" fill="hold"/>
                                        <p:tgtEl>
                                          <p:spTgt spid="33795">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33795">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rtl="1"/>
            <a:r>
              <a:rPr lang="ar-SA">
                <a:latin typeface="Times New Roman" panose="02020603050405020304" pitchFamily="18" charset="0"/>
              </a:rPr>
              <a:t>      </a:t>
            </a:r>
            <a:r>
              <a:rPr lang="ar-SA" b="1">
                <a:cs typeface="Zar" pitchFamily="2" charset="-78"/>
              </a:rPr>
              <a:t>2- تحمل در پتانسيل پايين </a:t>
            </a:r>
            <a:br>
              <a:rPr lang="ar-SA" b="1">
                <a:cs typeface="Zar" pitchFamily="2" charset="-78"/>
              </a:rPr>
            </a:br>
            <a:endParaRPr lang="en-US" b="1">
              <a:cs typeface="Zar" pitchFamily="2" charset="-78"/>
            </a:endParaRPr>
          </a:p>
        </p:txBody>
      </p:sp>
      <p:sp>
        <p:nvSpPr>
          <p:cNvPr id="34819" name="Rectangle 3"/>
          <p:cNvSpPr>
            <a:spLocks noGrp="1" noChangeArrowheads="1"/>
          </p:cNvSpPr>
          <p:nvPr>
            <p:ph type="body" idx="1"/>
          </p:nvPr>
        </p:nvSpPr>
        <p:spPr/>
        <p:txBody>
          <a:bodyPr/>
          <a:lstStyle/>
          <a:p>
            <a:pPr algn="just" rtl="1">
              <a:buFont typeface="Wingdings" panose="05000000000000000000" pitchFamily="2" charset="2"/>
              <a:buNone/>
            </a:pPr>
            <a:endParaRPr lang="fa-IR">
              <a:cs typeface="Zar" pitchFamily="2" charset="-78"/>
            </a:endParaRPr>
          </a:p>
          <a:p>
            <a:pPr algn="just" rtl="1"/>
            <a:r>
              <a:rPr lang="ar-SA">
                <a:cs typeface="Zar" pitchFamily="2" charset="-78"/>
              </a:rPr>
              <a:t>-  افزايش مواد محلول </a:t>
            </a:r>
          </a:p>
          <a:p>
            <a:pPr algn="just" rtl="1"/>
            <a:r>
              <a:rPr lang="ar-SA">
                <a:cs typeface="Zar" pitchFamily="2" charset="-78"/>
              </a:rPr>
              <a:t>- داراي توان بازيابي زندگي به هنگام دريافت مجدد آب (تحمل در سطح پروتوپلاسمي)، ريز</a:t>
            </a:r>
            <a:r>
              <a:rPr lang="fa-IR">
                <a:cs typeface="Zar" pitchFamily="2" charset="-78"/>
              </a:rPr>
              <a:t> </a:t>
            </a:r>
            <a:r>
              <a:rPr lang="ar-SA">
                <a:cs typeface="Zar" pitchFamily="2" charset="-78"/>
              </a:rPr>
              <a:t>وم-  دانه</a:t>
            </a:r>
          </a:p>
          <a:p>
            <a:pPr algn="just" rtl="1">
              <a:buFont typeface="Wingdings" panose="05000000000000000000" pitchFamily="2" charset="2"/>
              <a:buNone/>
            </a:pPr>
            <a:endParaRPr lang="en-US">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p:cTn id="7" dur="1000" fill="hold"/>
                                        <p:tgtEl>
                                          <p:spTgt spid="34818"/>
                                        </p:tgtEl>
                                        <p:attrNameLst>
                                          <p:attrName>ppt_x</p:attrName>
                                        </p:attrNameLst>
                                      </p:cBhvr>
                                      <p:tavLst>
                                        <p:tav tm="0">
                                          <p:val>
                                            <p:strVal val="#ppt_x-.2"/>
                                          </p:val>
                                        </p:tav>
                                        <p:tav tm="100000">
                                          <p:val>
                                            <p:strVal val="#ppt_x"/>
                                          </p:val>
                                        </p:tav>
                                      </p:tavLst>
                                    </p:anim>
                                    <p:anim calcmode="lin" valueType="num">
                                      <p:cBhvr>
                                        <p:cTn id="8" dur="1000" fill="hold"/>
                                        <p:tgtEl>
                                          <p:spTgt spid="34818"/>
                                        </p:tgtEl>
                                        <p:attrNameLst>
                                          <p:attrName>ppt_y</p:attrName>
                                        </p:attrNameLst>
                                      </p:cBhvr>
                                      <p:tavLst>
                                        <p:tav tm="0">
                                          <p:val>
                                            <p:strVal val="#ppt_y"/>
                                          </p:val>
                                        </p:tav>
                                        <p:tav tm="100000">
                                          <p:val>
                                            <p:strVal val="#ppt_y"/>
                                          </p:val>
                                        </p:tav>
                                      </p:tavLst>
                                    </p:anim>
                                    <p:animEffect transition="in" filter="wipe(right)" prLst="gradientSize: 0.1">
                                      <p:cBhvr>
                                        <p:cTn id="9" dur="1000"/>
                                        <p:tgtEl>
                                          <p:spTgt spid="3481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4819">
                                            <p:txEl>
                                              <p:pRg st="1" end="1"/>
                                            </p:txEl>
                                          </p:spTgt>
                                        </p:tgtEl>
                                        <p:attrNameLst>
                                          <p:attrName>style.visibility</p:attrName>
                                        </p:attrNameLst>
                                      </p:cBhvr>
                                      <p:to>
                                        <p:strVal val="visible"/>
                                      </p:to>
                                    </p:set>
                                    <p:animEffect transition="in" filter="fade">
                                      <p:cBhvr>
                                        <p:cTn id="14" dur="500"/>
                                        <p:tgtEl>
                                          <p:spTgt spid="34819">
                                            <p:txEl>
                                              <p:pRg st="1" end="1"/>
                                            </p:txEl>
                                          </p:spTgt>
                                        </p:tgtEl>
                                      </p:cBhvr>
                                    </p:animEffect>
                                    <p:anim calcmode="lin" valueType="num">
                                      <p:cBhvr>
                                        <p:cTn id="15" dur="5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481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34819">
                                            <p:txEl>
                                              <p:pRg st="2" end="2"/>
                                            </p:txEl>
                                          </p:spTgt>
                                        </p:tgtEl>
                                        <p:attrNameLst>
                                          <p:attrName>style.visibility</p:attrName>
                                        </p:attrNameLst>
                                      </p:cBhvr>
                                      <p:to>
                                        <p:strVal val="visible"/>
                                      </p:to>
                                    </p:set>
                                    <p:animEffect transition="in" filter="fade">
                                      <p:cBhvr>
                                        <p:cTn id="21" dur="500"/>
                                        <p:tgtEl>
                                          <p:spTgt spid="34819">
                                            <p:txEl>
                                              <p:pRg st="2" end="2"/>
                                            </p:txEl>
                                          </p:spTgt>
                                        </p:tgtEl>
                                      </p:cBhvr>
                                    </p:animEffect>
                                    <p:anim calcmode="lin" valueType="num">
                                      <p:cBhvr>
                                        <p:cTn id="22" dur="5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4819">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fa-IR"/>
              <a:t>تحمل به خشکی (گياهان برگشت پذير)</a:t>
            </a:r>
            <a:endParaRPr lang="en-GB"/>
          </a:p>
        </p:txBody>
      </p:sp>
      <p:sp>
        <p:nvSpPr>
          <p:cNvPr id="65539" name="Rectangle 3"/>
          <p:cNvSpPr>
            <a:spLocks noGrp="1" noChangeArrowheads="1"/>
          </p:cNvSpPr>
          <p:nvPr>
            <p:ph type="body" idx="1"/>
          </p:nvPr>
        </p:nvSpPr>
        <p:spPr/>
        <p:txBody>
          <a:bodyPr/>
          <a:lstStyle/>
          <a:p>
            <a:pPr algn="r" rtl="1"/>
            <a:r>
              <a:rPr lang="fa-IR"/>
              <a:t>در اکسيداسيون نوری محافظت از مواد سمی </a:t>
            </a:r>
          </a:p>
          <a:p>
            <a:pPr algn="r" rtl="1"/>
            <a:r>
              <a:rPr lang="fa-IR"/>
              <a:t>ممانعت از تخريب غشا های ليپوپروتيينی</a:t>
            </a:r>
          </a:p>
          <a:p>
            <a:pPr algn="r" rtl="1"/>
            <a:r>
              <a:rPr lang="fa-IR"/>
              <a:t>تبديل سولفيدريل به دی سولفيد و تغيير ماهيت پروتيين</a:t>
            </a:r>
          </a:p>
          <a:p>
            <a:pPr algn="r" rtl="1"/>
            <a:r>
              <a:rPr lang="fa-IR"/>
              <a:t>القاء تحمل به خشکی در يک دوره محدود زمانی</a:t>
            </a:r>
          </a:p>
          <a:p>
            <a:pPr algn="r" rtl="1"/>
            <a:r>
              <a:rPr lang="fa-IR"/>
              <a:t>تجمع مواد محافظ</a:t>
            </a:r>
          </a:p>
          <a:p>
            <a:pPr algn="r" rtl="1"/>
            <a:r>
              <a:rPr lang="fa-IR"/>
              <a:t>ساخت پروتيين  </a:t>
            </a:r>
          </a:p>
          <a:p>
            <a:pPr algn="r" rtl="1"/>
            <a:r>
              <a:rPr lang="fa-IR"/>
              <a:t>ژنتيک تحمل</a:t>
            </a:r>
            <a:endParaRPr lang="en-GB"/>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a:xfrm>
            <a:off x="179388" y="692150"/>
            <a:ext cx="8785225" cy="5403850"/>
          </a:xfrm>
        </p:spPr>
        <p:txBody>
          <a:bodyPr/>
          <a:lstStyle/>
          <a:p>
            <a:pPr algn="r" rtl="1"/>
            <a:r>
              <a:rPr lang="fa-IR" sz="3600" b="1">
                <a:solidFill>
                  <a:schemeClr val="folHlink"/>
                </a:solidFill>
                <a:latin typeface="Arial" panose="020B0604020202020204" pitchFamily="34" charset="0"/>
                <a:cs typeface="Arial" panose="020B0604020202020204" pitchFamily="34" charset="0"/>
              </a:rPr>
              <a:t>به پير ميکده گفتم که چيست راه نجات</a:t>
            </a:r>
          </a:p>
          <a:p>
            <a:pPr algn="r" rtl="1">
              <a:buFont typeface="Wingdings" panose="05000000000000000000" pitchFamily="2" charset="2"/>
              <a:buNone/>
            </a:pPr>
            <a:r>
              <a:rPr lang="fa-IR" sz="3600" b="1">
                <a:solidFill>
                  <a:schemeClr val="folHlink"/>
                </a:solidFill>
                <a:latin typeface="Arial" panose="020B0604020202020204" pitchFamily="34" charset="0"/>
                <a:cs typeface="Arial" panose="020B0604020202020204" pitchFamily="34" charset="0"/>
              </a:rPr>
              <a:t>			بخواست جام می و گفت عيب پوشيدن</a:t>
            </a:r>
          </a:p>
          <a:p>
            <a:pPr algn="r" rtl="1">
              <a:buFont typeface="Wingdings" panose="05000000000000000000" pitchFamily="2" charset="2"/>
              <a:buNone/>
            </a:pPr>
            <a:r>
              <a:rPr lang="fa-IR" sz="3600" b="1">
                <a:solidFill>
                  <a:schemeClr val="folHlink"/>
                </a:solidFill>
                <a:latin typeface="Arial" panose="020B0604020202020204" pitchFamily="34" charset="0"/>
                <a:cs typeface="Arial" panose="020B0604020202020204" pitchFamily="34" charset="0"/>
              </a:rPr>
              <a:t>به می پرستی از آن نقش خود زدم بر آب </a:t>
            </a:r>
          </a:p>
          <a:p>
            <a:pPr algn="r" rtl="1">
              <a:buFont typeface="Wingdings" panose="05000000000000000000" pitchFamily="2" charset="2"/>
              <a:buNone/>
            </a:pPr>
            <a:r>
              <a:rPr lang="fa-IR" sz="3600" b="1">
                <a:solidFill>
                  <a:schemeClr val="folHlink"/>
                </a:solidFill>
                <a:latin typeface="Arial" panose="020B0604020202020204" pitchFamily="34" charset="0"/>
                <a:cs typeface="Arial" panose="020B0604020202020204" pitchFamily="34" charset="0"/>
              </a:rPr>
              <a:t>			که تا خراب کنم نقش خود پرستيدن</a:t>
            </a:r>
          </a:p>
          <a:p>
            <a:pPr algn="r" rtl="1">
              <a:buFont typeface="Wingdings" panose="05000000000000000000" pitchFamily="2" charset="2"/>
              <a:buNone/>
            </a:pPr>
            <a:r>
              <a:rPr lang="fa-IR" sz="3600" b="1">
                <a:solidFill>
                  <a:schemeClr val="folHlink"/>
                </a:solidFill>
                <a:latin typeface="Arial" panose="020B0604020202020204" pitchFamily="34" charset="0"/>
                <a:cs typeface="Arial" panose="020B0604020202020204" pitchFamily="34" charset="0"/>
              </a:rPr>
              <a:t>عنان به ميکده خواهيم تافت زين مجلس </a:t>
            </a:r>
          </a:p>
          <a:p>
            <a:pPr algn="r" rtl="1">
              <a:buFont typeface="Wingdings" panose="05000000000000000000" pitchFamily="2" charset="2"/>
              <a:buNone/>
            </a:pPr>
            <a:r>
              <a:rPr lang="fa-IR" sz="3600" b="1">
                <a:solidFill>
                  <a:schemeClr val="folHlink"/>
                </a:solidFill>
                <a:latin typeface="Arial" panose="020B0604020202020204" pitchFamily="34" charset="0"/>
                <a:cs typeface="Arial" panose="020B0604020202020204" pitchFamily="34" charset="0"/>
              </a:rPr>
              <a:t>			که وعظ بی عملان واجبست نشنيدن</a:t>
            </a:r>
          </a:p>
          <a:p>
            <a:pPr algn="r" rtl="1">
              <a:buFont typeface="Wingdings" panose="05000000000000000000" pitchFamily="2" charset="2"/>
              <a:buNone/>
            </a:pPr>
            <a:r>
              <a:rPr lang="fa-IR" sz="3600" b="1">
                <a:solidFill>
                  <a:schemeClr val="folHlink"/>
                </a:solidFill>
                <a:latin typeface="Arial" panose="020B0604020202020204" pitchFamily="34" charset="0"/>
                <a:cs typeface="Arial" panose="020B0604020202020204" pitchFamily="34" charset="0"/>
              </a:rPr>
              <a:t>مبوس جز لب ساقی و جام می حافظ</a:t>
            </a:r>
          </a:p>
          <a:p>
            <a:pPr algn="r" rtl="1">
              <a:buFont typeface="Wingdings" panose="05000000000000000000" pitchFamily="2" charset="2"/>
              <a:buNone/>
            </a:pPr>
            <a:r>
              <a:rPr lang="fa-IR" sz="3600" b="1">
                <a:solidFill>
                  <a:schemeClr val="folHlink"/>
                </a:solidFill>
                <a:latin typeface="Arial" panose="020B0604020202020204" pitchFamily="34" charset="0"/>
                <a:cs typeface="Arial" panose="020B0604020202020204" pitchFamily="34" charset="0"/>
              </a:rPr>
              <a:t>			که دست زهد فروشان خطاست بوسيدن</a:t>
            </a:r>
            <a:endParaRPr lang="en-GB" sz="3600" b="1">
              <a:solidFill>
                <a:schemeClr val="folHlink"/>
              </a:solidFill>
              <a:latin typeface="Arial" panose="020B0604020202020204" pitchFamily="34" charset="0"/>
              <a:cs typeface="Arial" panose="020B0604020202020204" pitchFamily="34" charset="0"/>
            </a:endParaRPr>
          </a:p>
        </p:txBody>
      </p:sp>
      <p:sp>
        <p:nvSpPr>
          <p:cNvPr id="5" name="TextBox 4"/>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fa-IR"/>
              <a:t>رطوبت نسبي</a:t>
            </a:r>
            <a:endParaRPr lang="en-GB"/>
          </a:p>
        </p:txBody>
      </p:sp>
      <p:sp>
        <p:nvSpPr>
          <p:cNvPr id="75779" name="Rectangle 3"/>
          <p:cNvSpPr>
            <a:spLocks noGrp="1" noChangeArrowheads="1"/>
          </p:cNvSpPr>
          <p:nvPr>
            <p:ph type="body" idx="1"/>
          </p:nvPr>
        </p:nvSpPr>
        <p:spPr/>
        <p:txBody>
          <a:bodyPr/>
          <a:lstStyle/>
          <a:p>
            <a:pPr>
              <a:lnSpc>
                <a:spcPct val="90000"/>
              </a:lnSpc>
            </a:pPr>
            <a:r>
              <a:rPr lang="en-US"/>
              <a:t>RWC=(Wf-Wd /Ws-Wd) X 100</a:t>
            </a:r>
          </a:p>
          <a:p>
            <a:pPr algn="r" rtl="1">
              <a:lnSpc>
                <a:spcPct val="90000"/>
              </a:lnSpc>
            </a:pPr>
            <a:r>
              <a:rPr lang="fa-IR"/>
              <a:t>در </a:t>
            </a:r>
            <a:r>
              <a:rPr lang="el-GR" b="1"/>
              <a:t>Ψ</a:t>
            </a:r>
            <a:r>
              <a:rPr lang="fa-IR" b="1"/>
              <a:t> منفي تر هر قدر رطوبت نسبي بافت گياهي بيشتر باشد تنش خشكي را بهتر تحمل ميكند</a:t>
            </a:r>
          </a:p>
          <a:p>
            <a:pPr algn="r" rtl="1">
              <a:lnSpc>
                <a:spcPct val="90000"/>
              </a:lnSpc>
            </a:pPr>
            <a:r>
              <a:rPr lang="fa-IR" b="1"/>
              <a:t>در صبح زود </a:t>
            </a:r>
            <a:r>
              <a:rPr lang="en-US" b="1"/>
              <a:t>RWC=1</a:t>
            </a:r>
            <a:r>
              <a:rPr lang="fa-IR" b="1"/>
              <a:t> و </a:t>
            </a:r>
            <a:r>
              <a:rPr lang="el-GR" b="1"/>
              <a:t>Ψ</a:t>
            </a:r>
            <a:r>
              <a:rPr lang="en-US" b="1"/>
              <a:t>=0</a:t>
            </a:r>
            <a:r>
              <a:rPr lang="fa-IR" b="1"/>
              <a:t> و </a:t>
            </a:r>
            <a:r>
              <a:rPr lang="en-US" b="1"/>
              <a:t>  </a:t>
            </a:r>
            <a:r>
              <a:rPr lang="el-GR" b="1"/>
              <a:t>Ψ</a:t>
            </a:r>
            <a:r>
              <a:rPr lang="en-US" baseline="-25000"/>
              <a:t>p </a:t>
            </a:r>
            <a:r>
              <a:rPr lang="en-US" sz="4400" b="1" baseline="30000">
                <a:cs typeface="Lotus" pitchFamily="2" charset="-78"/>
              </a:rPr>
              <a:t>=</a:t>
            </a:r>
            <a:r>
              <a:rPr lang="en-US" baseline="-25000"/>
              <a:t> </a:t>
            </a:r>
            <a:r>
              <a:rPr lang="el-GR" b="1"/>
              <a:t>Ψ</a:t>
            </a:r>
            <a:r>
              <a:rPr lang="en-US" baseline="-25000"/>
              <a:t>m</a:t>
            </a:r>
            <a:r>
              <a:rPr lang="fa-IR" baseline="-25000"/>
              <a:t> </a:t>
            </a:r>
            <a:r>
              <a:rPr lang="fa-IR"/>
              <a:t>با افزايش تنش وادامه طول روز </a:t>
            </a:r>
            <a:r>
              <a:rPr lang="en-US"/>
              <a:t>RWC </a:t>
            </a:r>
            <a:r>
              <a:rPr lang="fa-IR"/>
              <a:t>  در صورت عدم تنظيم اسمزي كاهش مي يابد.</a:t>
            </a:r>
          </a:p>
          <a:p>
            <a:pPr algn="r" rtl="1">
              <a:lnSpc>
                <a:spcPct val="90000"/>
              </a:lnSpc>
              <a:buFont typeface="Wingdings" panose="05000000000000000000" pitchFamily="2" charset="2"/>
              <a:buNone/>
            </a:pPr>
            <a:r>
              <a:rPr lang="fa-IR" baseline="-25000"/>
              <a:t>	</a:t>
            </a:r>
            <a:r>
              <a:rPr lang="fa-IR" b="1">
                <a:cs typeface="Lotus" pitchFamily="2" charset="-78"/>
              </a:rPr>
              <a:t>بنابراين سرعت از دست دادن آماس  به </a:t>
            </a:r>
            <a:r>
              <a:rPr lang="en-US" b="1">
                <a:cs typeface="Lotus" pitchFamily="2" charset="-78"/>
              </a:rPr>
              <a:t>RWC </a:t>
            </a:r>
            <a:r>
              <a:rPr lang="fa-IR" b="1">
                <a:cs typeface="Lotus" pitchFamily="2" charset="-78"/>
              </a:rPr>
              <a:t> مربوط است و باتنظيم اسمزي پلاسموليز به تاخير مي افتد</a:t>
            </a:r>
            <a:endParaRPr lang="en-US" b="1">
              <a:cs typeface="Lotus" pitchFamily="2" charset="-78"/>
            </a:endParaRPr>
          </a:p>
          <a:p>
            <a:pPr algn="r" rtl="1">
              <a:lnSpc>
                <a:spcPct val="90000"/>
              </a:lnSpc>
              <a:buFont typeface="Wingdings" panose="05000000000000000000" pitchFamily="2" charset="2"/>
              <a:buNone/>
            </a:pPr>
            <a:endParaRPr lang="en-US" b="1">
              <a:cs typeface="Lotus"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rtl="1"/>
            <a:r>
              <a:rPr lang="fa-IR" sz="3600" b="1">
                <a:cs typeface="Zar" pitchFamily="2" charset="-78"/>
              </a:rPr>
              <a:t>برای </a:t>
            </a:r>
            <a:r>
              <a:rPr lang="ar-SA" sz="3600" b="1">
                <a:cs typeface="Zar" pitchFamily="2" charset="-78"/>
              </a:rPr>
              <a:t>اندازه گيري استرس ناشي از خشكي</a:t>
            </a:r>
            <a:r>
              <a:rPr lang="en-US" sz="3600" b="1">
                <a:cs typeface="Zar" pitchFamily="2" charset="-78"/>
              </a:rPr>
              <a:t> </a:t>
            </a:r>
            <a:r>
              <a:rPr lang="fa-IR" sz="3600" b="1">
                <a:cs typeface="Zar" pitchFamily="2" charset="-78"/>
              </a:rPr>
              <a:t> انتخاب روش مناسب بر چه مبنايی است؟</a:t>
            </a:r>
            <a:r>
              <a:rPr lang="fa-IR" sz="6600" b="1">
                <a:cs typeface="Zar" pitchFamily="2" charset="-78"/>
              </a:rPr>
              <a:t/>
            </a:r>
            <a:br>
              <a:rPr lang="fa-IR" sz="6600" b="1">
                <a:cs typeface="Zar" pitchFamily="2" charset="-78"/>
              </a:rPr>
            </a:br>
            <a:endParaRPr lang="en-US" sz="6600" b="1">
              <a:cs typeface="Zar" pitchFamily="2" charset="-78"/>
            </a:endParaRPr>
          </a:p>
        </p:txBody>
      </p:sp>
      <p:sp>
        <p:nvSpPr>
          <p:cNvPr id="35843" name="Rectangle 3"/>
          <p:cNvSpPr>
            <a:spLocks noGrp="1" noChangeArrowheads="1"/>
          </p:cNvSpPr>
          <p:nvPr>
            <p:ph type="body" idx="1"/>
          </p:nvPr>
        </p:nvSpPr>
        <p:spPr>
          <a:xfrm>
            <a:off x="685800" y="1143000"/>
            <a:ext cx="7848600" cy="5257800"/>
          </a:xfrm>
        </p:spPr>
        <p:txBody>
          <a:bodyPr/>
          <a:lstStyle/>
          <a:p>
            <a:pPr algn="just" rtl="1">
              <a:buFont typeface="Wingdings" panose="05000000000000000000" pitchFamily="2" charset="2"/>
              <a:buNone/>
            </a:pPr>
            <a:r>
              <a:rPr lang="ar-SA" sz="2800" b="1">
                <a:cs typeface="Zar" pitchFamily="2" charset="-78"/>
              </a:rPr>
              <a:t>در تعميم هرگونه اندازه گيري به اين ضوابط توجه شود:</a:t>
            </a:r>
            <a:r>
              <a:rPr lang="ar-SA" sz="3600" b="1">
                <a:cs typeface="Zar" pitchFamily="2" charset="-78"/>
              </a:rPr>
              <a:t> </a:t>
            </a:r>
            <a:endParaRPr lang="ar-SA" sz="3600">
              <a:cs typeface="Zar" pitchFamily="2" charset="-78"/>
            </a:endParaRPr>
          </a:p>
          <a:p>
            <a:pPr algn="just" rtl="1"/>
            <a:r>
              <a:rPr lang="ar-SA" sz="3600">
                <a:cs typeface="Zar" pitchFamily="2" charset="-78"/>
              </a:rPr>
              <a:t>1- رابطه منطقي بين شدت فرآيندهاي فيزيولوژي و درجه شدت استرس آبي</a:t>
            </a:r>
          </a:p>
          <a:p>
            <a:pPr algn="just" rtl="1"/>
            <a:r>
              <a:rPr lang="ar-SA" sz="3600">
                <a:cs typeface="Zar" pitchFamily="2" charset="-78"/>
              </a:rPr>
              <a:t>2- در شدت معين از استرس، تغييرات فيزيولوژيكي در تعداد زيادي از گياهان بايد مشابه هم باشند </a:t>
            </a:r>
          </a:p>
          <a:p>
            <a:pPr algn="just" rtl="1"/>
            <a:r>
              <a:rPr lang="ar-SA" sz="3600">
                <a:cs typeface="Zar" pitchFamily="2" charset="-78"/>
              </a:rPr>
              <a:t>3- روش هاي اندازه گيري را براي تعداد زيادي از گياهان بتوان بكار برد.</a:t>
            </a:r>
          </a:p>
          <a:p>
            <a:pPr algn="just" rtl="1"/>
            <a:r>
              <a:rPr lang="ar-SA" sz="3600">
                <a:cs typeface="Zar" pitchFamily="2" charset="-78"/>
              </a:rPr>
              <a:t>4- تست به حداقل بافت گياهي نياز داشته باشد.</a:t>
            </a:r>
            <a:endParaRPr lang="en-US" sz="3600">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p:cTn id="7" dur="1000" fill="hold"/>
                                        <p:tgtEl>
                                          <p:spTgt spid="35842"/>
                                        </p:tgtEl>
                                        <p:attrNameLst>
                                          <p:attrName>ppt_x</p:attrName>
                                        </p:attrNameLst>
                                      </p:cBhvr>
                                      <p:tavLst>
                                        <p:tav tm="0">
                                          <p:val>
                                            <p:strVal val="#ppt_x-.2"/>
                                          </p:val>
                                        </p:tav>
                                        <p:tav tm="100000">
                                          <p:val>
                                            <p:strVal val="#ppt_x"/>
                                          </p:val>
                                        </p:tav>
                                      </p:tavLst>
                                    </p:anim>
                                    <p:anim calcmode="lin" valueType="num">
                                      <p:cBhvr>
                                        <p:cTn id="8" dur="1000" fill="hold"/>
                                        <p:tgtEl>
                                          <p:spTgt spid="35842"/>
                                        </p:tgtEl>
                                        <p:attrNameLst>
                                          <p:attrName>ppt_y</p:attrName>
                                        </p:attrNameLst>
                                      </p:cBhvr>
                                      <p:tavLst>
                                        <p:tav tm="0">
                                          <p:val>
                                            <p:strVal val="#ppt_y"/>
                                          </p:val>
                                        </p:tav>
                                        <p:tav tm="100000">
                                          <p:val>
                                            <p:strVal val="#ppt_y"/>
                                          </p:val>
                                        </p:tav>
                                      </p:tavLst>
                                    </p:anim>
                                    <p:animEffect transition="in" filter="wipe(right)" prLst="gradientSize: 0.1">
                                      <p:cBhvr>
                                        <p:cTn id="9" dur="1000"/>
                                        <p:tgtEl>
                                          <p:spTgt spid="3584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5843">
                                            <p:txEl>
                                              <p:pRg st="0" end="0"/>
                                            </p:txEl>
                                          </p:spTgt>
                                        </p:tgtEl>
                                        <p:attrNameLst>
                                          <p:attrName>style.visibility</p:attrName>
                                        </p:attrNameLst>
                                      </p:cBhvr>
                                      <p:to>
                                        <p:strVal val="visible"/>
                                      </p:to>
                                    </p:set>
                                    <p:animEffect transition="in" filter="fade">
                                      <p:cBhvr>
                                        <p:cTn id="14" dur="500"/>
                                        <p:tgtEl>
                                          <p:spTgt spid="35843">
                                            <p:txEl>
                                              <p:pRg st="0" end="0"/>
                                            </p:txEl>
                                          </p:spTgt>
                                        </p:tgtEl>
                                      </p:cBhvr>
                                    </p:animEffect>
                                    <p:anim calcmode="lin" valueType="num">
                                      <p:cBhvr>
                                        <p:cTn id="15" dur="5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584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35843">
                                            <p:txEl>
                                              <p:pRg st="1" end="1"/>
                                            </p:txEl>
                                          </p:spTgt>
                                        </p:tgtEl>
                                        <p:attrNameLst>
                                          <p:attrName>style.visibility</p:attrName>
                                        </p:attrNameLst>
                                      </p:cBhvr>
                                      <p:to>
                                        <p:strVal val="visible"/>
                                      </p:to>
                                    </p:set>
                                    <p:animEffect transition="in" filter="fade">
                                      <p:cBhvr>
                                        <p:cTn id="21" dur="500"/>
                                        <p:tgtEl>
                                          <p:spTgt spid="35843">
                                            <p:txEl>
                                              <p:pRg st="1" end="1"/>
                                            </p:txEl>
                                          </p:spTgt>
                                        </p:tgtEl>
                                      </p:cBhvr>
                                    </p:animEffect>
                                    <p:anim calcmode="lin" valueType="num">
                                      <p:cBhvr>
                                        <p:cTn id="22" dur="500" fill="hold"/>
                                        <p:tgtEl>
                                          <p:spTgt spid="3584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35843">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35843">
                                            <p:txEl>
                                              <p:pRg st="2" end="2"/>
                                            </p:txEl>
                                          </p:spTgt>
                                        </p:tgtEl>
                                        <p:attrNameLst>
                                          <p:attrName>style.visibility</p:attrName>
                                        </p:attrNameLst>
                                      </p:cBhvr>
                                      <p:to>
                                        <p:strVal val="visible"/>
                                      </p:to>
                                    </p:set>
                                    <p:animEffect transition="in" filter="fade">
                                      <p:cBhvr>
                                        <p:cTn id="28" dur="500"/>
                                        <p:tgtEl>
                                          <p:spTgt spid="35843">
                                            <p:txEl>
                                              <p:pRg st="2" end="2"/>
                                            </p:txEl>
                                          </p:spTgt>
                                        </p:tgtEl>
                                      </p:cBhvr>
                                    </p:animEffect>
                                    <p:anim calcmode="lin" valueType="num">
                                      <p:cBhvr>
                                        <p:cTn id="29" dur="5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35843">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35843">
                                            <p:txEl>
                                              <p:pRg st="3" end="3"/>
                                            </p:txEl>
                                          </p:spTgt>
                                        </p:tgtEl>
                                        <p:attrNameLst>
                                          <p:attrName>style.visibility</p:attrName>
                                        </p:attrNameLst>
                                      </p:cBhvr>
                                      <p:to>
                                        <p:strVal val="visible"/>
                                      </p:to>
                                    </p:set>
                                    <p:animEffect transition="in" filter="fade">
                                      <p:cBhvr>
                                        <p:cTn id="35" dur="500"/>
                                        <p:tgtEl>
                                          <p:spTgt spid="35843">
                                            <p:txEl>
                                              <p:pRg st="3" end="3"/>
                                            </p:txEl>
                                          </p:spTgt>
                                        </p:tgtEl>
                                      </p:cBhvr>
                                    </p:animEffect>
                                    <p:anim calcmode="lin" valueType="num">
                                      <p:cBhvr>
                                        <p:cTn id="36" dur="500" fill="hold"/>
                                        <p:tgtEl>
                                          <p:spTgt spid="35843">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35843">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35843">
                                            <p:txEl>
                                              <p:pRg st="4" end="4"/>
                                            </p:txEl>
                                          </p:spTgt>
                                        </p:tgtEl>
                                        <p:attrNameLst>
                                          <p:attrName>style.visibility</p:attrName>
                                        </p:attrNameLst>
                                      </p:cBhvr>
                                      <p:to>
                                        <p:strVal val="visible"/>
                                      </p:to>
                                    </p:set>
                                    <p:animEffect transition="in" filter="fade">
                                      <p:cBhvr>
                                        <p:cTn id="42" dur="500"/>
                                        <p:tgtEl>
                                          <p:spTgt spid="35843">
                                            <p:txEl>
                                              <p:pRg st="4" end="4"/>
                                            </p:txEl>
                                          </p:spTgt>
                                        </p:tgtEl>
                                      </p:cBhvr>
                                    </p:animEffect>
                                    <p:anim calcmode="lin" valueType="num">
                                      <p:cBhvr>
                                        <p:cTn id="43" dur="500" fill="hold"/>
                                        <p:tgtEl>
                                          <p:spTgt spid="35843">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35843">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build="p"/>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609600"/>
            <a:ext cx="7772400" cy="1371600"/>
          </a:xfrm>
        </p:spPr>
        <p:txBody>
          <a:bodyPr/>
          <a:lstStyle/>
          <a:p>
            <a:pPr rtl="1"/>
            <a:r>
              <a:rPr lang="ar-SA" b="1">
                <a:cs typeface="Zar" pitchFamily="2" charset="-78"/>
              </a:rPr>
              <a:t>كدام فرآيند فيزيولوژيكي منعكس كننده استرس خشكي است؟ </a:t>
            </a:r>
            <a:br>
              <a:rPr lang="ar-SA" b="1">
                <a:cs typeface="Zar" pitchFamily="2" charset="-78"/>
              </a:rPr>
            </a:br>
            <a:endParaRPr lang="en-US" b="1">
              <a:cs typeface="Zar" pitchFamily="2" charset="-78"/>
            </a:endParaRPr>
          </a:p>
        </p:txBody>
      </p:sp>
      <p:sp>
        <p:nvSpPr>
          <p:cNvPr id="36867" name="Rectangle 3"/>
          <p:cNvSpPr>
            <a:spLocks noGrp="1" noChangeArrowheads="1"/>
          </p:cNvSpPr>
          <p:nvPr>
            <p:ph type="body" idx="1"/>
          </p:nvPr>
        </p:nvSpPr>
        <p:spPr>
          <a:xfrm>
            <a:off x="685800" y="1981200"/>
            <a:ext cx="7772400" cy="4495800"/>
          </a:xfrm>
        </p:spPr>
        <p:txBody>
          <a:bodyPr/>
          <a:lstStyle/>
          <a:p>
            <a:pPr algn="just" rtl="1"/>
            <a:r>
              <a:rPr lang="ar-SA">
                <a:cs typeface="Zar" pitchFamily="2" charset="-78"/>
              </a:rPr>
              <a:t>1- كاهش ميزان تورژ</a:t>
            </a:r>
            <a:r>
              <a:rPr lang="fa-IR">
                <a:cs typeface="Zar" pitchFamily="2" charset="-78"/>
              </a:rPr>
              <a:t> </a:t>
            </a:r>
            <a:r>
              <a:rPr lang="ar-SA">
                <a:cs typeface="Zar" pitchFamily="2" charset="-78"/>
              </a:rPr>
              <a:t>سانس </a:t>
            </a:r>
          </a:p>
          <a:p>
            <a:pPr algn="just" rtl="1"/>
            <a:r>
              <a:rPr lang="ar-SA">
                <a:cs typeface="Zar" pitchFamily="2" charset="-78"/>
              </a:rPr>
              <a:t>2- درجه بازبودن روزنه </a:t>
            </a:r>
            <a:r>
              <a:rPr lang="fa-IR">
                <a:cs typeface="Zar" pitchFamily="2" charset="-78"/>
              </a:rPr>
              <a:t>ه</a:t>
            </a:r>
            <a:r>
              <a:rPr lang="ar-SA">
                <a:cs typeface="Zar" pitchFamily="2" charset="-78"/>
              </a:rPr>
              <a:t>ا</a:t>
            </a:r>
          </a:p>
          <a:p>
            <a:pPr algn="just" rtl="1"/>
            <a:r>
              <a:rPr lang="ar-SA">
                <a:cs typeface="Zar" pitchFamily="2" charset="-78"/>
              </a:rPr>
              <a:t>- سرعت هاي متابوليسمي و اختلاف آنزيمي كمتر قابل وضوح است.</a:t>
            </a:r>
            <a:endParaRPr lang="en-US">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fade">
                                      <p:cBhvr>
                                        <p:cTn id="7" dur="1000"/>
                                        <p:tgtEl>
                                          <p:spTgt spid="36866"/>
                                        </p:tgtEl>
                                      </p:cBhvr>
                                    </p:animEffect>
                                    <p:anim calcmode="lin" valueType="num">
                                      <p:cBhvr>
                                        <p:cTn id="8" dur="1000" fill="hold"/>
                                        <p:tgtEl>
                                          <p:spTgt spid="36866"/>
                                        </p:tgtEl>
                                        <p:attrNameLst>
                                          <p:attrName>ppt_x</p:attrName>
                                        </p:attrNameLst>
                                      </p:cBhvr>
                                      <p:tavLst>
                                        <p:tav tm="0">
                                          <p:val>
                                            <p:strVal val="#ppt_x"/>
                                          </p:val>
                                        </p:tav>
                                        <p:tav tm="100000">
                                          <p:val>
                                            <p:strVal val="#ppt_x"/>
                                          </p:val>
                                        </p:tav>
                                      </p:tavLst>
                                    </p:anim>
                                    <p:anim calcmode="lin" valueType="num">
                                      <p:cBhvr>
                                        <p:cTn id="9" dur="898" decel="100000" fill="hold"/>
                                        <p:tgtEl>
                                          <p:spTgt spid="36866"/>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36866"/>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6867">
                                            <p:txEl>
                                              <p:pRg st="0" end="0"/>
                                            </p:txEl>
                                          </p:spTgt>
                                        </p:tgtEl>
                                        <p:attrNameLst>
                                          <p:attrName>style.visibility</p:attrName>
                                        </p:attrNameLst>
                                      </p:cBhvr>
                                      <p:to>
                                        <p:strVal val="visible"/>
                                      </p:to>
                                    </p:set>
                                    <p:animEffect transition="in" filter="fade">
                                      <p:cBhvr>
                                        <p:cTn id="15" dur="1000"/>
                                        <p:tgtEl>
                                          <p:spTgt spid="36867">
                                            <p:txEl>
                                              <p:pRg st="0" end="0"/>
                                            </p:txEl>
                                          </p:spTgt>
                                        </p:tgtEl>
                                      </p:cBhvr>
                                    </p:animEffect>
                                    <p:anim calcmode="lin" valueType="num">
                                      <p:cBhvr>
                                        <p:cTn id="16" dur="10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6867">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6867">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6867">
                                            <p:txEl>
                                              <p:pRg st="1" end="1"/>
                                            </p:txEl>
                                          </p:spTgt>
                                        </p:tgtEl>
                                        <p:attrNameLst>
                                          <p:attrName>style.visibility</p:attrName>
                                        </p:attrNameLst>
                                      </p:cBhvr>
                                      <p:to>
                                        <p:strVal val="visible"/>
                                      </p:to>
                                    </p:set>
                                    <p:animEffect transition="in" filter="fade">
                                      <p:cBhvr>
                                        <p:cTn id="23" dur="1000"/>
                                        <p:tgtEl>
                                          <p:spTgt spid="36867">
                                            <p:txEl>
                                              <p:pRg st="1" end="1"/>
                                            </p:txEl>
                                          </p:spTgt>
                                        </p:tgtEl>
                                      </p:cBhvr>
                                    </p:animEffect>
                                    <p:anim calcmode="lin" valueType="num">
                                      <p:cBhvr>
                                        <p:cTn id="24" dur="10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36867">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36867">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6867">
                                            <p:txEl>
                                              <p:pRg st="2" end="2"/>
                                            </p:txEl>
                                          </p:spTgt>
                                        </p:tgtEl>
                                        <p:attrNameLst>
                                          <p:attrName>style.visibility</p:attrName>
                                        </p:attrNameLst>
                                      </p:cBhvr>
                                      <p:to>
                                        <p:strVal val="visible"/>
                                      </p:to>
                                    </p:set>
                                    <p:animEffect transition="in" filter="fade">
                                      <p:cBhvr>
                                        <p:cTn id="31" dur="1000"/>
                                        <p:tgtEl>
                                          <p:spTgt spid="36867">
                                            <p:txEl>
                                              <p:pRg st="2" end="2"/>
                                            </p:txEl>
                                          </p:spTgt>
                                        </p:tgtEl>
                                      </p:cBhvr>
                                    </p:animEffect>
                                    <p:anim calcmode="lin" valueType="num">
                                      <p:cBhvr>
                                        <p:cTn id="32" dur="10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36867">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36867">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build="p"/>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4213" y="188913"/>
            <a:ext cx="7773987" cy="1223962"/>
          </a:xfrm>
        </p:spPr>
        <p:txBody>
          <a:bodyPr/>
          <a:lstStyle/>
          <a:p>
            <a:pPr rtl="1"/>
            <a:r>
              <a:rPr lang="ar-SA" b="1">
                <a:cs typeface="Zar" pitchFamily="2" charset="-78"/>
              </a:rPr>
              <a:t>اندازه گيري</a:t>
            </a:r>
            <a:r>
              <a:rPr lang="en-US" b="1">
                <a:cs typeface="Zar" pitchFamily="2" charset="-78"/>
              </a:rPr>
              <a:t> </a:t>
            </a:r>
            <a:r>
              <a:rPr lang="fa-IR" b="1">
                <a:cs typeface="Zar" pitchFamily="2" charset="-78"/>
              </a:rPr>
              <a:t>درجه </a:t>
            </a:r>
            <a:r>
              <a:rPr lang="ar-SA" b="1">
                <a:cs typeface="Zar" pitchFamily="2" charset="-78"/>
              </a:rPr>
              <a:t>استرس </a:t>
            </a:r>
            <a:br>
              <a:rPr lang="ar-SA" b="1">
                <a:cs typeface="Zar" pitchFamily="2" charset="-78"/>
              </a:rPr>
            </a:br>
            <a:endParaRPr lang="en-US" b="1">
              <a:cs typeface="Zar" pitchFamily="2" charset="-78"/>
            </a:endParaRPr>
          </a:p>
        </p:txBody>
      </p:sp>
      <p:sp>
        <p:nvSpPr>
          <p:cNvPr id="37891" name="Rectangle 3"/>
          <p:cNvSpPr>
            <a:spLocks noGrp="1" noChangeArrowheads="1"/>
          </p:cNvSpPr>
          <p:nvPr>
            <p:ph type="body" idx="1"/>
          </p:nvPr>
        </p:nvSpPr>
        <p:spPr/>
        <p:txBody>
          <a:bodyPr/>
          <a:lstStyle/>
          <a:p>
            <a:pPr algn="just" rtl="1"/>
            <a:r>
              <a:rPr lang="ar-SA"/>
              <a:t>1</a:t>
            </a:r>
            <a:r>
              <a:rPr lang="ar-SA">
                <a:cs typeface="Zar" pitchFamily="2" charset="-78"/>
              </a:rPr>
              <a:t>- </a:t>
            </a:r>
            <a:r>
              <a:rPr lang="ar-SA" sz="3600">
                <a:cs typeface="Zar" pitchFamily="2" charset="-78"/>
              </a:rPr>
              <a:t> كاهش  محصول</a:t>
            </a:r>
          </a:p>
          <a:p>
            <a:pPr algn="just" rtl="1"/>
            <a:r>
              <a:rPr lang="ar-SA" sz="3600">
                <a:cs typeface="Zar" pitchFamily="2" charset="-78"/>
              </a:rPr>
              <a:t>2-  سطح انرژي آب در گياهان متاثر از استرس</a:t>
            </a:r>
          </a:p>
          <a:p>
            <a:pPr algn="just" rtl="1"/>
            <a:r>
              <a:rPr lang="ar-SA" sz="3600">
                <a:cs typeface="Zar" pitchFamily="2" charset="-78"/>
              </a:rPr>
              <a:t>3-  استفاده از سايكر</a:t>
            </a:r>
            <a:r>
              <a:rPr lang="fa-IR" sz="3600">
                <a:cs typeface="Zar" pitchFamily="2" charset="-78"/>
              </a:rPr>
              <a:t> </a:t>
            </a:r>
            <a:r>
              <a:rPr lang="ar-SA" sz="3600">
                <a:cs typeface="Zar" pitchFamily="2" charset="-78"/>
              </a:rPr>
              <a:t>ومتر براي تعيين مقدار آب بافت</a:t>
            </a:r>
            <a:endParaRPr lang="en-US" sz="3600">
              <a:cs typeface="Zar" pitchFamily="2" charset="-78"/>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
        <p:nvSpPr>
          <p:cNvPr id="7" name="TextBox 6"/>
          <p:cNvSpPr txBox="1"/>
          <p:nvPr/>
        </p:nvSpPr>
        <p:spPr>
          <a:xfrm>
            <a:off x="171992" y="66718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37890"/>
                                        </p:tgtEl>
                                        <p:attrNameLst>
                                          <p:attrName>style.visibility</p:attrName>
                                        </p:attrNameLst>
                                      </p:cBhvr>
                                      <p:to>
                                        <p:strVal val="visible"/>
                                      </p:to>
                                    </p:set>
                                    <p:animEffect transition="in" filter="fade">
                                      <p:cBhvr>
                                        <p:cTn id="7" dur="600">
                                          <p:stCondLst>
                                            <p:cond delay="0"/>
                                          </p:stCondLst>
                                        </p:cTn>
                                        <p:tgtEl>
                                          <p:spTgt spid="37890"/>
                                        </p:tgtEl>
                                      </p:cBhvr>
                                    </p:animEffect>
                                    <p:anim calcmode="lin" valueType="num">
                                      <p:cBhvr>
                                        <p:cTn id="8" dur="600" fill="hold">
                                          <p:stCondLst>
                                            <p:cond delay="0"/>
                                          </p:stCondLst>
                                        </p:cTn>
                                        <p:tgtEl>
                                          <p:spTgt spid="37890"/>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37890"/>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37890"/>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7891">
                                            <p:txEl>
                                              <p:pRg st="0" end="0"/>
                                            </p:txEl>
                                          </p:spTgt>
                                        </p:tgtEl>
                                        <p:attrNameLst>
                                          <p:attrName>style.visibility</p:attrName>
                                        </p:attrNameLst>
                                      </p:cBhvr>
                                      <p:to>
                                        <p:strVal val="visible"/>
                                      </p:to>
                                    </p:set>
                                    <p:animEffect transition="in" filter="slide(fromBottom)">
                                      <p:cBhvr>
                                        <p:cTn id="15" dur="500">
                                          <p:stCondLst>
                                            <p:cond delay="0"/>
                                          </p:stCondLst>
                                        </p:cTn>
                                        <p:tgtEl>
                                          <p:spTgt spid="37891">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37891">
                                            <p:txEl>
                                              <p:pRg st="1" end="1"/>
                                            </p:txEl>
                                          </p:spTgt>
                                        </p:tgtEl>
                                        <p:attrNameLst>
                                          <p:attrName>style.visibility</p:attrName>
                                        </p:attrNameLst>
                                      </p:cBhvr>
                                      <p:to>
                                        <p:strVal val="visible"/>
                                      </p:to>
                                    </p:set>
                                    <p:animEffect transition="in" filter="slide(fromBottom)">
                                      <p:cBhvr>
                                        <p:cTn id="20" dur="500">
                                          <p:stCondLst>
                                            <p:cond delay="0"/>
                                          </p:stCondLst>
                                        </p:cTn>
                                        <p:tgtEl>
                                          <p:spTgt spid="37891">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7891">
                                            <p:txEl>
                                              <p:pRg st="2" end="2"/>
                                            </p:txEl>
                                          </p:spTgt>
                                        </p:tgtEl>
                                        <p:attrNameLst>
                                          <p:attrName>style.visibility</p:attrName>
                                        </p:attrNameLst>
                                      </p:cBhvr>
                                      <p:to>
                                        <p:strVal val="visible"/>
                                      </p:to>
                                    </p:set>
                                    <p:animEffect transition="in" filter="slide(fromBottom)">
                                      <p:cBhvr>
                                        <p:cTn id="25" dur="500">
                                          <p:stCondLst>
                                            <p:cond delay="0"/>
                                          </p:stCondLst>
                                        </p:cTn>
                                        <p:tgtEl>
                                          <p:spTgt spid="378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build="p"/>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rtl="1"/>
            <a:r>
              <a:rPr lang="ar-SA" sz="3600" b="1">
                <a:cs typeface="Zar" pitchFamily="2" charset="-78"/>
              </a:rPr>
              <a:t>شاخص هاي مقاومت خشكي براي انتخاب گياهان مقاوم</a:t>
            </a:r>
            <a:r>
              <a:rPr lang="fa-IR" sz="3600" b="1">
                <a:cs typeface="Zar" pitchFamily="2" charset="-78"/>
              </a:rPr>
              <a:t> (برای غربال کردن؟</a:t>
            </a:r>
            <a:r>
              <a:rPr lang="en-US" sz="3600" b="1">
                <a:cs typeface="Zar" pitchFamily="2" charset="-78"/>
              </a:rPr>
              <a:t>(</a:t>
            </a:r>
            <a:r>
              <a:rPr lang="fa-IR" b="1">
                <a:cs typeface="Zar" pitchFamily="2" charset="-78"/>
              </a:rPr>
              <a:t/>
            </a:r>
            <a:br>
              <a:rPr lang="fa-IR" b="1">
                <a:cs typeface="Zar" pitchFamily="2" charset="-78"/>
              </a:rPr>
            </a:br>
            <a:endParaRPr lang="en-US" b="1">
              <a:cs typeface="Zar" pitchFamily="2" charset="-78"/>
            </a:endParaRPr>
          </a:p>
        </p:txBody>
      </p:sp>
      <p:sp>
        <p:nvSpPr>
          <p:cNvPr id="38915" name="Rectangle 3"/>
          <p:cNvSpPr>
            <a:spLocks noGrp="1" noChangeArrowheads="1"/>
          </p:cNvSpPr>
          <p:nvPr>
            <p:ph type="body" idx="1"/>
          </p:nvPr>
        </p:nvSpPr>
        <p:spPr>
          <a:xfrm>
            <a:off x="685800" y="1524000"/>
            <a:ext cx="7772400" cy="4953000"/>
          </a:xfrm>
        </p:spPr>
        <p:txBody>
          <a:bodyPr/>
          <a:lstStyle/>
          <a:p>
            <a:pPr algn="just" rtl="1">
              <a:lnSpc>
                <a:spcPct val="90000"/>
              </a:lnSpc>
            </a:pPr>
            <a:r>
              <a:rPr lang="ar-SA">
                <a:cs typeface="Zar" pitchFamily="2" charset="-78"/>
              </a:rPr>
              <a:t>1</a:t>
            </a:r>
            <a:r>
              <a:rPr lang="ar-SA" sz="2800">
                <a:cs typeface="Zar" pitchFamily="2" charset="-78"/>
              </a:rPr>
              <a:t>- مقايسه بين گونه ها و ارقام از طريق مشاهدات در محيط هاي مختلف</a:t>
            </a:r>
          </a:p>
          <a:p>
            <a:pPr algn="just" rtl="1">
              <a:lnSpc>
                <a:spcPct val="90000"/>
              </a:lnSpc>
            </a:pPr>
            <a:r>
              <a:rPr lang="ar-SA" sz="2800">
                <a:cs typeface="Zar" pitchFamily="2" charset="-78"/>
              </a:rPr>
              <a:t>2- وضعيت رشد ريشه: ريشه اي كه عمودي رشد مي كند، آب بيشتري را مي تواند از اعماق جذب نمايد.</a:t>
            </a:r>
          </a:p>
          <a:p>
            <a:pPr algn="just" rtl="1">
              <a:lnSpc>
                <a:spcPct val="90000"/>
              </a:lnSpc>
            </a:pPr>
            <a:r>
              <a:rPr lang="ar-SA" sz="2800">
                <a:cs typeface="Zar" pitchFamily="2" charset="-78"/>
              </a:rPr>
              <a:t>3- كنترل روزنه اي و افزايش مقاومت روزنه ها با كاهش پتانسيل آب، مثلاً رقم مقاوم ممكن است در 5/0-= </a:t>
            </a:r>
            <a:r>
              <a:rPr lang="en-GB" sz="2800">
                <a:cs typeface="Zar" pitchFamily="2" charset="-78"/>
                <a:sym typeface="Symbol" panose="05050102010706020507" pitchFamily="18" charset="2"/>
              </a:rPr>
              <a:t></a:t>
            </a:r>
            <a:r>
              <a:rPr lang="ar-SA" sz="2800">
                <a:cs typeface="Zar" pitchFamily="2" charset="-78"/>
              </a:rPr>
              <a:t> روزنه ها را ببندد. در حاليكه رقم حساس در 5/1-= </a:t>
            </a:r>
            <a:r>
              <a:rPr lang="en-GB" sz="2800">
                <a:cs typeface="Zar" pitchFamily="2" charset="-78"/>
                <a:sym typeface="Symbol" panose="05050102010706020507" pitchFamily="18" charset="2"/>
              </a:rPr>
              <a:t></a:t>
            </a:r>
            <a:r>
              <a:rPr lang="ar-SA" sz="2800">
                <a:cs typeface="Zar" pitchFamily="2" charset="-78"/>
              </a:rPr>
              <a:t> با توجه به اينكه گياهان از آب مصرفي كمتر از 5% را استفاده مي كنند حائز اهميت است.</a:t>
            </a:r>
          </a:p>
          <a:p>
            <a:pPr algn="r" rtl="1">
              <a:lnSpc>
                <a:spcPct val="90000"/>
              </a:lnSpc>
              <a:buFont typeface="Wingdings" panose="05000000000000000000" pitchFamily="2" charset="2"/>
              <a:buNone/>
            </a:pPr>
            <a:r>
              <a:rPr lang="ar-SA" sz="2800">
                <a:cs typeface="Zar" pitchFamily="2" charset="-78"/>
              </a:rPr>
              <a:t>   4- مقاومت كوتيكو</a:t>
            </a:r>
            <a:r>
              <a:rPr lang="fa-IR" sz="2800">
                <a:cs typeface="Zar" pitchFamily="2" charset="-78"/>
              </a:rPr>
              <a:t> </a:t>
            </a:r>
            <a:r>
              <a:rPr lang="ar-SA" sz="2800">
                <a:cs typeface="Zar" pitchFamily="2" charset="-78"/>
              </a:rPr>
              <a:t>لي و نيز تعداد كم روزنه در سطح موجب مقاومت است.</a:t>
            </a:r>
          </a:p>
          <a:p>
            <a:pPr algn="r" rtl="1">
              <a:lnSpc>
                <a:spcPct val="90000"/>
              </a:lnSpc>
              <a:buFont typeface="Wingdings" panose="05000000000000000000" pitchFamily="2" charset="2"/>
              <a:buNone/>
            </a:pPr>
            <a:r>
              <a:rPr lang="ar-SA" sz="2800">
                <a:cs typeface="Zar" pitchFamily="2" charset="-78"/>
              </a:rPr>
              <a:t>5- امكان تنظيم اسمز</a:t>
            </a:r>
            <a:r>
              <a:rPr lang="fa-IR" sz="2800">
                <a:cs typeface="Zar" pitchFamily="2" charset="-78"/>
              </a:rPr>
              <a:t> </a:t>
            </a:r>
            <a:r>
              <a:rPr lang="ar-SA" sz="2800">
                <a:cs typeface="Zar" pitchFamily="2" charset="-78"/>
              </a:rPr>
              <a:t>ي با پر</a:t>
            </a:r>
            <a:r>
              <a:rPr lang="fa-IR" sz="2800">
                <a:cs typeface="Zar" pitchFamily="2" charset="-78"/>
              </a:rPr>
              <a:t> </a:t>
            </a:r>
            <a:r>
              <a:rPr lang="ar-SA" sz="2800">
                <a:cs typeface="Zar" pitchFamily="2" charset="-78"/>
              </a:rPr>
              <a:t>ولين، بتا</a:t>
            </a:r>
            <a:r>
              <a:rPr lang="fa-IR" sz="2800">
                <a:cs typeface="Zar" pitchFamily="2" charset="-78"/>
              </a:rPr>
              <a:t> </a:t>
            </a:r>
            <a:r>
              <a:rPr lang="ar-SA" sz="2800">
                <a:cs typeface="Zar" pitchFamily="2" charset="-78"/>
              </a:rPr>
              <a:t>ئين و اسيد ابسا</a:t>
            </a:r>
            <a:r>
              <a:rPr lang="fa-IR" sz="2800">
                <a:cs typeface="Zar" pitchFamily="2" charset="-78"/>
              </a:rPr>
              <a:t> </a:t>
            </a:r>
            <a:r>
              <a:rPr lang="ar-SA" sz="2800">
                <a:cs typeface="Zar" pitchFamily="2" charset="-78"/>
              </a:rPr>
              <a:t>ي</a:t>
            </a:r>
            <a:r>
              <a:rPr lang="fa-IR" sz="2800">
                <a:cs typeface="Zar" pitchFamily="2" charset="-78"/>
              </a:rPr>
              <a:t>سي</a:t>
            </a:r>
            <a:r>
              <a:rPr lang="ar-SA" sz="2800">
                <a:cs typeface="Zar" pitchFamily="2" charset="-78"/>
              </a:rPr>
              <a:t>ك در ارقام مقاوم نسبت به ارقام حساس</a:t>
            </a:r>
            <a:endParaRPr lang="en-US" sz="2800">
              <a:cs typeface="Za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38914"/>
                                        </p:tgtEl>
                                        <p:attrNameLst>
                                          <p:attrName>style.visibility</p:attrName>
                                        </p:attrNameLst>
                                      </p:cBhvr>
                                      <p:to>
                                        <p:strVal val="visible"/>
                                      </p:to>
                                    </p:set>
                                    <p:animEffect transition="in" filter="fade">
                                      <p:cBhvr>
                                        <p:cTn id="7" dur="600">
                                          <p:stCondLst>
                                            <p:cond delay="0"/>
                                          </p:stCondLst>
                                        </p:cTn>
                                        <p:tgtEl>
                                          <p:spTgt spid="38914"/>
                                        </p:tgtEl>
                                      </p:cBhvr>
                                    </p:animEffect>
                                    <p:anim calcmode="lin" valueType="num">
                                      <p:cBhvr>
                                        <p:cTn id="8" dur="600" fill="hold">
                                          <p:stCondLst>
                                            <p:cond delay="0"/>
                                          </p:stCondLst>
                                        </p:cTn>
                                        <p:tgtEl>
                                          <p:spTgt spid="38914"/>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38914"/>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38914"/>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8915">
                                            <p:txEl>
                                              <p:pRg st="0" end="0"/>
                                            </p:txEl>
                                          </p:spTgt>
                                        </p:tgtEl>
                                        <p:attrNameLst>
                                          <p:attrName>style.visibility</p:attrName>
                                        </p:attrNameLst>
                                      </p:cBhvr>
                                      <p:to>
                                        <p:strVal val="visible"/>
                                      </p:to>
                                    </p:set>
                                    <p:animEffect transition="in" filter="slide(fromBottom)">
                                      <p:cBhvr>
                                        <p:cTn id="15" dur="500">
                                          <p:stCondLst>
                                            <p:cond delay="0"/>
                                          </p:stCondLst>
                                        </p:cTn>
                                        <p:tgtEl>
                                          <p:spTgt spid="3891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38915">
                                            <p:txEl>
                                              <p:pRg st="1" end="1"/>
                                            </p:txEl>
                                          </p:spTgt>
                                        </p:tgtEl>
                                        <p:attrNameLst>
                                          <p:attrName>style.visibility</p:attrName>
                                        </p:attrNameLst>
                                      </p:cBhvr>
                                      <p:to>
                                        <p:strVal val="visible"/>
                                      </p:to>
                                    </p:set>
                                    <p:animEffect transition="in" filter="slide(fromBottom)">
                                      <p:cBhvr>
                                        <p:cTn id="20" dur="500">
                                          <p:stCondLst>
                                            <p:cond delay="0"/>
                                          </p:stCondLst>
                                        </p:cTn>
                                        <p:tgtEl>
                                          <p:spTgt spid="38915">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8915">
                                            <p:txEl>
                                              <p:pRg st="2" end="2"/>
                                            </p:txEl>
                                          </p:spTgt>
                                        </p:tgtEl>
                                        <p:attrNameLst>
                                          <p:attrName>style.visibility</p:attrName>
                                        </p:attrNameLst>
                                      </p:cBhvr>
                                      <p:to>
                                        <p:strVal val="visible"/>
                                      </p:to>
                                    </p:set>
                                    <p:animEffect transition="in" filter="slide(fromBottom)">
                                      <p:cBhvr>
                                        <p:cTn id="25" dur="500">
                                          <p:stCondLst>
                                            <p:cond delay="0"/>
                                          </p:stCondLst>
                                        </p:cTn>
                                        <p:tgtEl>
                                          <p:spTgt spid="38915">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38915">
                                            <p:txEl>
                                              <p:pRg st="3" end="3"/>
                                            </p:txEl>
                                          </p:spTgt>
                                        </p:tgtEl>
                                        <p:attrNameLst>
                                          <p:attrName>style.visibility</p:attrName>
                                        </p:attrNameLst>
                                      </p:cBhvr>
                                      <p:to>
                                        <p:strVal val="visible"/>
                                      </p:to>
                                    </p:set>
                                    <p:animEffect transition="in" filter="slide(fromBottom)">
                                      <p:cBhvr>
                                        <p:cTn id="30" dur="500">
                                          <p:stCondLst>
                                            <p:cond delay="0"/>
                                          </p:stCondLst>
                                        </p:cTn>
                                        <p:tgtEl>
                                          <p:spTgt spid="38915">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38915">
                                            <p:txEl>
                                              <p:pRg st="4" end="4"/>
                                            </p:txEl>
                                          </p:spTgt>
                                        </p:tgtEl>
                                        <p:attrNameLst>
                                          <p:attrName>style.visibility</p:attrName>
                                        </p:attrNameLst>
                                      </p:cBhvr>
                                      <p:to>
                                        <p:strVal val="visible"/>
                                      </p:to>
                                    </p:set>
                                    <p:animEffect transition="in" filter="slide(fromBottom)">
                                      <p:cBhvr>
                                        <p:cTn id="35" dur="500">
                                          <p:stCondLst>
                                            <p:cond delay="0"/>
                                          </p:stCondLst>
                                        </p:cTn>
                                        <p:tgtEl>
                                          <p:spTgt spid="389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5"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Oval 4"/>
          <p:cNvSpPr>
            <a:spLocks noChangeArrowheads="1"/>
          </p:cNvSpPr>
          <p:nvPr/>
        </p:nvSpPr>
        <p:spPr bwMode="auto">
          <a:xfrm>
            <a:off x="179388" y="404813"/>
            <a:ext cx="8569325" cy="59769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fa-IR" sz="3200" b="1">
                <a:solidFill>
                  <a:schemeClr val="bg2"/>
                </a:solidFill>
              </a:rPr>
              <a:t>محبت فوق عشق است. عشق عارضی است و محبت ذاتی</a:t>
            </a:r>
          </a:p>
          <a:p>
            <a:pPr algn="ctr"/>
            <a:r>
              <a:rPr lang="fa-IR" sz="3200" b="1">
                <a:solidFill>
                  <a:schemeClr val="bg2"/>
                </a:solidFill>
              </a:rPr>
              <a:t>عاشق اگر معشوقش ناقص شد و کمالات خود را از دست </a:t>
            </a:r>
          </a:p>
          <a:p>
            <a:pPr algn="ctr"/>
            <a:r>
              <a:rPr lang="fa-IR" sz="3200" b="1">
                <a:solidFill>
                  <a:schemeClr val="bg2"/>
                </a:solidFill>
              </a:rPr>
              <a:t>داد ممکن است عشقش زايل شود، </a:t>
            </a:r>
          </a:p>
          <a:p>
            <a:pPr algn="ctr"/>
            <a:r>
              <a:rPr lang="fa-IR" sz="3200" b="1">
                <a:solidFill>
                  <a:schemeClr val="bg2"/>
                </a:solidFill>
              </a:rPr>
              <a:t>ولی مادر به بچه ناقص خود هم محبت و علاقه دارد.</a:t>
            </a:r>
          </a:p>
          <a:p>
            <a:pPr algn="ctr"/>
            <a:endParaRPr lang="fa-IR" sz="3200" b="1">
              <a:solidFill>
                <a:schemeClr val="bg2"/>
              </a:solidFill>
            </a:endParaRPr>
          </a:p>
          <a:p>
            <a:pPr algn="ctr"/>
            <a:r>
              <a:rPr lang="fa-IR" sz="3200" b="1">
                <a:solidFill>
                  <a:schemeClr val="bg2"/>
                </a:solidFill>
              </a:rPr>
              <a:t>يک جو ثمر نمی برد از خرمن کمال</a:t>
            </a:r>
          </a:p>
          <a:p>
            <a:pPr algn="ctr"/>
            <a:r>
              <a:rPr lang="fa-IR" sz="3200" b="1">
                <a:solidFill>
                  <a:schemeClr val="bg2"/>
                </a:solidFill>
              </a:rPr>
              <a:t>در دل هر آن که تخم محبت نکشته است</a:t>
            </a:r>
            <a:endParaRPr lang="en-GB" sz="3200" b="1">
              <a:solidFill>
                <a:schemeClr val="bg2"/>
              </a:solidFill>
            </a:endParaRPr>
          </a:p>
        </p:txBody>
      </p:sp>
      <p:sp>
        <p:nvSpPr>
          <p:cNvPr id="5" name="TextBox 4"/>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79388" y="188913"/>
            <a:ext cx="8964612" cy="647700"/>
          </a:xfrm>
        </p:spPr>
        <p:txBody>
          <a:bodyPr/>
          <a:lstStyle/>
          <a:p>
            <a:r>
              <a:rPr lang="fa-IR" sz="2400" b="1">
                <a:cs typeface="Arial" panose="020B0604020202020204" pitchFamily="34" charset="0"/>
              </a:rPr>
              <a:t>1-</a:t>
            </a:r>
            <a:r>
              <a:rPr lang="ar-SA" sz="2400" b="1">
                <a:cs typeface="Arial" panose="020B0604020202020204" pitchFamily="34" charset="0"/>
              </a:rPr>
              <a:t>خصوصيات ژنوتيپ هاي مقاوم به خشكي را در چند محصول مختلف بيان نماييد.</a:t>
            </a:r>
            <a:endParaRPr lang="en-GB" sz="2400" b="1">
              <a:cs typeface="Arial" panose="020B0604020202020204" pitchFamily="34" charset="0"/>
            </a:endParaRPr>
          </a:p>
        </p:txBody>
      </p:sp>
      <p:sp>
        <p:nvSpPr>
          <p:cNvPr id="53251" name="Rectangle 3"/>
          <p:cNvSpPr>
            <a:spLocks noGrp="1" noChangeArrowheads="1"/>
          </p:cNvSpPr>
          <p:nvPr>
            <p:ph type="body" idx="1"/>
          </p:nvPr>
        </p:nvSpPr>
        <p:spPr>
          <a:xfrm>
            <a:off x="250825" y="765175"/>
            <a:ext cx="8713788" cy="6092825"/>
          </a:xfrm>
        </p:spPr>
        <p:txBody>
          <a:bodyPr/>
          <a:lstStyle/>
          <a:p>
            <a:pPr>
              <a:lnSpc>
                <a:spcPct val="80000"/>
              </a:lnSpc>
            </a:pPr>
            <a:endParaRPr lang="ar-SA" sz="1200" b="1"/>
          </a:p>
          <a:p>
            <a:pPr algn="ctr" rtl="1">
              <a:lnSpc>
                <a:spcPct val="80000"/>
              </a:lnSpc>
            </a:pPr>
            <a:r>
              <a:rPr lang="ar-SA" sz="1800" b="1">
                <a:latin typeface="Arial" panose="020B0604020202020204" pitchFamily="34" charset="0"/>
                <a:cs typeface="Arial" panose="020B0604020202020204" pitchFamily="34" charset="0"/>
              </a:rPr>
              <a:t>% در گندم و جو گونه هاي مقاوم به خشكي داراي:</a:t>
            </a:r>
          </a:p>
          <a:p>
            <a:pPr algn="ctr" rtl="1">
              <a:lnSpc>
                <a:spcPct val="80000"/>
              </a:lnSpc>
            </a:pPr>
            <a:r>
              <a:rPr lang="ar-SA" sz="1800" b="1">
                <a:latin typeface="Arial" panose="020B0604020202020204" pitchFamily="34" charset="0"/>
                <a:cs typeface="Arial" panose="020B0604020202020204" pitchFamily="34" charset="0"/>
              </a:rPr>
              <a:t>الف- ريشه هاي جانبي بيشتر</a:t>
            </a:r>
          </a:p>
          <a:p>
            <a:pPr algn="ctr" rtl="1">
              <a:lnSpc>
                <a:spcPct val="80000"/>
              </a:lnSpc>
            </a:pPr>
            <a:r>
              <a:rPr lang="ar-SA" sz="1800" b="1">
                <a:latin typeface="Arial" panose="020B0604020202020204" pitchFamily="34" charset="0"/>
                <a:cs typeface="Arial" panose="020B0604020202020204" pitchFamily="34" charset="0"/>
              </a:rPr>
              <a:t>ب- ريشه هاي طوقه اي بلندتر</a:t>
            </a:r>
          </a:p>
          <a:p>
            <a:pPr algn="ctr" rtl="1">
              <a:lnSpc>
                <a:spcPct val="80000"/>
              </a:lnSpc>
            </a:pPr>
            <a:r>
              <a:rPr lang="ar-SA" sz="1800" b="1">
                <a:latin typeface="Arial" panose="020B0604020202020204" pitchFamily="34" charset="0"/>
                <a:cs typeface="Arial" panose="020B0604020202020204" pitchFamily="34" charset="0"/>
              </a:rPr>
              <a:t>ج- سيستم ريشه اي فشرده تر</a:t>
            </a:r>
          </a:p>
          <a:p>
            <a:pPr algn="ctr" rtl="1">
              <a:lnSpc>
                <a:spcPct val="80000"/>
              </a:lnSpc>
            </a:pPr>
            <a:r>
              <a:rPr lang="ar-SA" sz="1800" b="1">
                <a:latin typeface="Arial" panose="020B0604020202020204" pitchFamily="34" charset="0"/>
                <a:cs typeface="Arial" panose="020B0604020202020204" pitchFamily="34" charset="0"/>
              </a:rPr>
              <a:t>د- سيستم ريشه اي عميق تر و وسيع تر</a:t>
            </a:r>
          </a:p>
          <a:p>
            <a:pPr algn="ctr" rtl="1">
              <a:lnSpc>
                <a:spcPct val="80000"/>
              </a:lnSpc>
            </a:pPr>
            <a:r>
              <a:rPr lang="ar-SA" sz="1800" b="1">
                <a:latin typeface="Arial" panose="020B0604020202020204" pitchFamily="34" charset="0"/>
                <a:cs typeface="Arial" panose="020B0604020202020204" pitchFamily="34" charset="0"/>
              </a:rPr>
              <a:t>% در برنج :</a:t>
            </a:r>
          </a:p>
          <a:p>
            <a:pPr algn="ctr" rtl="1">
              <a:lnSpc>
                <a:spcPct val="80000"/>
              </a:lnSpc>
            </a:pPr>
            <a:r>
              <a:rPr lang="ar-SA" sz="1800" b="1">
                <a:latin typeface="Arial" panose="020B0604020202020204" pitchFamily="34" charset="0"/>
                <a:cs typeface="Arial" panose="020B0604020202020204" pitchFamily="34" charset="0"/>
              </a:rPr>
              <a:t>الف- متنوع ترين واريته ها با توجه به نيازهاي رطوبتي در برنج ديده مي شود</a:t>
            </a:r>
          </a:p>
          <a:p>
            <a:pPr algn="ctr" rtl="1">
              <a:lnSpc>
                <a:spcPct val="80000"/>
              </a:lnSpc>
            </a:pPr>
            <a:r>
              <a:rPr lang="ar-SA" sz="1800" b="1">
                <a:latin typeface="Arial" panose="020B0604020202020204" pitchFamily="34" charset="0"/>
                <a:cs typeface="Arial" panose="020B0604020202020204" pitchFamily="34" charset="0"/>
              </a:rPr>
              <a:t>ج- انواع </a:t>
            </a:r>
            <a:r>
              <a:rPr lang="en-GB" sz="1800" b="1">
                <a:latin typeface="Arial" panose="020B0604020202020204" pitchFamily="34" charset="0"/>
                <a:cs typeface="Arial" panose="020B0604020202020204" pitchFamily="34" charset="0"/>
              </a:rPr>
              <a:t>Upland</a:t>
            </a:r>
            <a:r>
              <a:rPr lang="ar-SA" sz="1800" b="1">
                <a:latin typeface="Arial" panose="020B0604020202020204" pitchFamily="34" charset="0"/>
                <a:cs typeface="Arial" panose="020B0604020202020204" pitchFamily="34" charset="0"/>
              </a:rPr>
              <a:t> و غرقابي در برنج ديده مي شود</a:t>
            </a:r>
          </a:p>
          <a:p>
            <a:pPr algn="ctr" rtl="1">
              <a:lnSpc>
                <a:spcPct val="80000"/>
              </a:lnSpc>
            </a:pPr>
            <a:r>
              <a:rPr lang="ar-SA" sz="1800" b="1">
                <a:latin typeface="Arial" panose="020B0604020202020204" pitchFamily="34" charset="0"/>
                <a:cs typeface="Arial" panose="020B0604020202020204" pitchFamily="34" charset="0"/>
              </a:rPr>
              <a:t>د- با انجام تلاقي بين انواع </a:t>
            </a:r>
            <a:r>
              <a:rPr lang="en-GB" sz="1800" b="1">
                <a:latin typeface="Arial" panose="020B0604020202020204" pitchFamily="34" charset="0"/>
                <a:cs typeface="Arial" panose="020B0604020202020204" pitchFamily="34" charset="0"/>
              </a:rPr>
              <a:t>Upland</a:t>
            </a:r>
            <a:r>
              <a:rPr lang="ar-SA" sz="1800" b="1">
                <a:latin typeface="Arial" panose="020B0604020202020204" pitchFamily="34" charset="0"/>
                <a:cs typeface="Arial" panose="020B0604020202020204" pitchFamily="34" charset="0"/>
              </a:rPr>
              <a:t> و غرقابي امكان توسعه يك رشته وسيع از لاين ها متناسب با شرايط آب و هوايي مختلف وجود دارد.</a:t>
            </a:r>
          </a:p>
          <a:p>
            <a:pPr algn="ctr" rtl="1">
              <a:lnSpc>
                <a:spcPct val="80000"/>
              </a:lnSpc>
            </a:pPr>
            <a:r>
              <a:rPr lang="ar-SA" sz="1800" b="1">
                <a:latin typeface="Arial" panose="020B0604020202020204" pitchFamily="34" charset="0"/>
                <a:cs typeface="Arial" panose="020B0604020202020204" pitchFamily="34" charset="0"/>
              </a:rPr>
              <a:t>% در سورگوم گونه هاي مقاوم به خشكي داراي:</a:t>
            </a:r>
          </a:p>
          <a:p>
            <a:pPr algn="ctr" rtl="1">
              <a:lnSpc>
                <a:spcPct val="80000"/>
              </a:lnSpc>
            </a:pPr>
            <a:r>
              <a:rPr lang="ar-SA" sz="1800" b="1">
                <a:latin typeface="Arial" panose="020B0604020202020204" pitchFamily="34" charset="0"/>
                <a:cs typeface="Arial" panose="020B0604020202020204" pitchFamily="34" charset="0"/>
              </a:rPr>
              <a:t>الف- نفوذ ريشه بيشتر و ريشه هاي بلندتر</a:t>
            </a:r>
          </a:p>
          <a:p>
            <a:pPr algn="ctr" rtl="1">
              <a:lnSpc>
                <a:spcPct val="80000"/>
              </a:lnSpc>
            </a:pPr>
            <a:r>
              <a:rPr lang="ar-SA" sz="1800" b="1">
                <a:latin typeface="Arial" panose="020B0604020202020204" pitchFamily="34" charset="0"/>
                <a:cs typeface="Arial" panose="020B0604020202020204" pitchFamily="34" charset="0"/>
              </a:rPr>
              <a:t>ب- ريشه هاي اوليه و ثانويه بيشتر</a:t>
            </a:r>
          </a:p>
          <a:p>
            <a:pPr algn="ctr" rtl="1">
              <a:lnSpc>
                <a:spcPct val="80000"/>
              </a:lnSpc>
            </a:pPr>
            <a:r>
              <a:rPr lang="ar-SA" sz="1800" b="1">
                <a:latin typeface="Arial" panose="020B0604020202020204" pitchFamily="34" charset="0"/>
                <a:cs typeface="Arial" panose="020B0604020202020204" pitchFamily="34" charset="0"/>
              </a:rPr>
              <a:t>ج- پتانسيل آب برگ هاي آنها بيشتر</a:t>
            </a:r>
          </a:p>
          <a:p>
            <a:pPr algn="ctr" rtl="1">
              <a:lnSpc>
                <a:spcPct val="80000"/>
              </a:lnSpc>
            </a:pPr>
            <a:r>
              <a:rPr lang="ar-SA" sz="1800" b="1">
                <a:latin typeface="Arial" panose="020B0604020202020204" pitchFamily="34" charset="0"/>
                <a:cs typeface="Arial" panose="020B0604020202020204" pitchFamily="34" charset="0"/>
              </a:rPr>
              <a:t>د- تجمع پرولين بيشتر</a:t>
            </a:r>
          </a:p>
          <a:p>
            <a:pPr algn="ctr" rtl="1">
              <a:lnSpc>
                <a:spcPct val="80000"/>
              </a:lnSpc>
            </a:pPr>
            <a:r>
              <a:rPr lang="ar-SA" sz="1800" b="1">
                <a:latin typeface="Arial" panose="020B0604020202020204" pitchFamily="34" charset="0"/>
                <a:cs typeface="Arial" panose="020B0604020202020204" pitchFamily="34" charset="0"/>
              </a:rPr>
              <a:t>ص- نسبت ريشه به ساقه در آنها بيشتر است</a:t>
            </a:r>
          </a:p>
          <a:p>
            <a:pPr algn="ctr" rtl="1">
              <a:lnSpc>
                <a:spcPct val="80000"/>
              </a:lnSpc>
            </a:pPr>
            <a:r>
              <a:rPr lang="ar-SA" sz="1800" b="1">
                <a:latin typeface="Arial" panose="020B0604020202020204" pitchFamily="34" charset="0"/>
                <a:cs typeface="Arial" panose="020B0604020202020204" pitchFamily="34" charset="0"/>
              </a:rPr>
              <a:t>% در سويا ژنوتيپ هاي مقاوم به خشكي داراي:</a:t>
            </a:r>
          </a:p>
          <a:p>
            <a:pPr algn="ctr" rtl="1">
              <a:lnSpc>
                <a:spcPct val="80000"/>
              </a:lnSpc>
            </a:pPr>
            <a:r>
              <a:rPr lang="ar-SA" sz="1800" b="1">
                <a:latin typeface="Arial" panose="020B0604020202020204" pitchFamily="34" charset="0"/>
                <a:cs typeface="Arial" panose="020B0604020202020204" pitchFamily="34" charset="0"/>
              </a:rPr>
              <a:t>الف- سطح برگ كمتر</a:t>
            </a:r>
          </a:p>
          <a:p>
            <a:pPr algn="ctr" rtl="1">
              <a:lnSpc>
                <a:spcPct val="80000"/>
              </a:lnSpc>
            </a:pPr>
            <a:r>
              <a:rPr lang="ar-SA" sz="1800" b="1">
                <a:latin typeface="Arial" panose="020B0604020202020204" pitchFamily="34" charset="0"/>
                <a:cs typeface="Arial" panose="020B0604020202020204" pitchFamily="34" charset="0"/>
              </a:rPr>
              <a:t>ب- فعاليت گلوتاميك و هيدروژناز (تجمع محلول آمونياك ناشي از تنش را از بين مي برد)، بيشتر است</a:t>
            </a:r>
          </a:p>
          <a:p>
            <a:pPr algn="ctr" rtl="1">
              <a:lnSpc>
                <a:spcPct val="80000"/>
              </a:lnSpc>
            </a:pPr>
            <a:r>
              <a:rPr lang="ar-SA" sz="1800" b="1">
                <a:latin typeface="Arial" panose="020B0604020202020204" pitchFamily="34" charset="0"/>
                <a:cs typeface="Arial" panose="020B0604020202020204" pitchFamily="34" charset="0"/>
              </a:rPr>
              <a:t>ج- سيستم ريشه اي آنها نيز وسيع تر مي باشد</a:t>
            </a:r>
            <a:endParaRPr lang="en-GB" sz="1800" b="1">
              <a:latin typeface="Arial" panose="020B0604020202020204" pitchFamily="34" charset="0"/>
              <a:cs typeface="Arial" panose="020B0604020202020204" pitchFamily="34" charset="0"/>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anim calcmode="lin" valueType="num">
                                      <p:cBhvr>
                                        <p:cTn id="7" dur="2000" fill="hold"/>
                                        <p:tgtEl>
                                          <p:spTgt spid="53250"/>
                                        </p:tgtEl>
                                        <p:attrNameLst>
                                          <p:attrName>ppt_w</p:attrName>
                                        </p:attrNameLst>
                                      </p:cBhvr>
                                      <p:tavLst>
                                        <p:tav tm="0">
                                          <p:val>
                                            <p:strVal val="#ppt_w*2.5"/>
                                          </p:val>
                                        </p:tav>
                                        <p:tav tm="100000">
                                          <p:val>
                                            <p:strVal val="#ppt_w"/>
                                          </p:val>
                                        </p:tav>
                                      </p:tavLst>
                                    </p:anim>
                                    <p:anim calcmode="lin" valueType="num">
                                      <p:cBhvr>
                                        <p:cTn id="8" dur="2000" fill="hold"/>
                                        <p:tgtEl>
                                          <p:spTgt spid="53250"/>
                                        </p:tgtEl>
                                        <p:attrNameLst>
                                          <p:attrName>ppt_h</p:attrName>
                                        </p:attrNameLst>
                                      </p:cBhvr>
                                      <p:tavLst>
                                        <p:tav tm="0">
                                          <p:val>
                                            <p:strVal val="#ppt_h"/>
                                          </p:val>
                                        </p:tav>
                                        <p:tav tm="100000">
                                          <p:val>
                                            <p:strVal val="#ppt_h"/>
                                          </p:val>
                                        </p:tav>
                                      </p:tavLst>
                                    </p:anim>
                                    <p:anim calcmode="lin" valueType="num">
                                      <p:cBhvr>
                                        <p:cTn id="9" dur="2000" fill="hold"/>
                                        <p:tgtEl>
                                          <p:spTgt spid="53250"/>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53250"/>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5325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3251">
                                            <p:txEl>
                                              <p:pRg st="1" end="1"/>
                                            </p:txEl>
                                          </p:spTgt>
                                        </p:tgtEl>
                                        <p:attrNameLst>
                                          <p:attrName>style.visibility</p:attrName>
                                        </p:attrNameLst>
                                      </p:cBhvr>
                                      <p:to>
                                        <p:strVal val="visible"/>
                                      </p:to>
                                    </p:set>
                                    <p:animEffect transition="in" filter="wipe(left)">
                                      <p:cBhvr>
                                        <p:cTn id="16" dur="500"/>
                                        <p:tgtEl>
                                          <p:spTgt spid="5325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3251">
                                            <p:txEl>
                                              <p:pRg st="2" end="2"/>
                                            </p:txEl>
                                          </p:spTgt>
                                        </p:tgtEl>
                                        <p:attrNameLst>
                                          <p:attrName>style.visibility</p:attrName>
                                        </p:attrNameLst>
                                      </p:cBhvr>
                                      <p:to>
                                        <p:strVal val="visible"/>
                                      </p:to>
                                    </p:set>
                                    <p:animEffect transition="in" filter="wipe(left)">
                                      <p:cBhvr>
                                        <p:cTn id="21" dur="500"/>
                                        <p:tgtEl>
                                          <p:spTgt spid="53251">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3251">
                                            <p:txEl>
                                              <p:pRg st="3" end="3"/>
                                            </p:txEl>
                                          </p:spTgt>
                                        </p:tgtEl>
                                        <p:attrNameLst>
                                          <p:attrName>style.visibility</p:attrName>
                                        </p:attrNameLst>
                                      </p:cBhvr>
                                      <p:to>
                                        <p:strVal val="visible"/>
                                      </p:to>
                                    </p:set>
                                    <p:animEffect transition="in" filter="wipe(left)">
                                      <p:cBhvr>
                                        <p:cTn id="26" dur="500"/>
                                        <p:tgtEl>
                                          <p:spTgt spid="53251">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53251">
                                            <p:txEl>
                                              <p:pRg st="4" end="4"/>
                                            </p:txEl>
                                          </p:spTgt>
                                        </p:tgtEl>
                                        <p:attrNameLst>
                                          <p:attrName>style.visibility</p:attrName>
                                        </p:attrNameLst>
                                      </p:cBhvr>
                                      <p:to>
                                        <p:strVal val="visible"/>
                                      </p:to>
                                    </p:set>
                                    <p:animEffect transition="in" filter="wipe(left)">
                                      <p:cBhvr>
                                        <p:cTn id="31" dur="500"/>
                                        <p:tgtEl>
                                          <p:spTgt spid="53251">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53251">
                                            <p:txEl>
                                              <p:pRg st="5" end="5"/>
                                            </p:txEl>
                                          </p:spTgt>
                                        </p:tgtEl>
                                        <p:attrNameLst>
                                          <p:attrName>style.visibility</p:attrName>
                                        </p:attrNameLst>
                                      </p:cBhvr>
                                      <p:to>
                                        <p:strVal val="visible"/>
                                      </p:to>
                                    </p:set>
                                    <p:animEffect transition="in" filter="wipe(left)">
                                      <p:cBhvr>
                                        <p:cTn id="36" dur="500"/>
                                        <p:tgtEl>
                                          <p:spTgt spid="53251">
                                            <p:txEl>
                                              <p:pRg st="5" end="5"/>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53251">
                                            <p:txEl>
                                              <p:pRg st="6" end="6"/>
                                            </p:txEl>
                                          </p:spTgt>
                                        </p:tgtEl>
                                        <p:attrNameLst>
                                          <p:attrName>style.visibility</p:attrName>
                                        </p:attrNameLst>
                                      </p:cBhvr>
                                      <p:to>
                                        <p:strVal val="visible"/>
                                      </p:to>
                                    </p:set>
                                    <p:animEffect transition="in" filter="wipe(left)">
                                      <p:cBhvr>
                                        <p:cTn id="41" dur="500"/>
                                        <p:tgtEl>
                                          <p:spTgt spid="53251">
                                            <p:txEl>
                                              <p:pRg st="6" end="6"/>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53251">
                                            <p:txEl>
                                              <p:pRg st="7" end="7"/>
                                            </p:txEl>
                                          </p:spTgt>
                                        </p:tgtEl>
                                        <p:attrNameLst>
                                          <p:attrName>style.visibility</p:attrName>
                                        </p:attrNameLst>
                                      </p:cBhvr>
                                      <p:to>
                                        <p:strVal val="visible"/>
                                      </p:to>
                                    </p:set>
                                    <p:animEffect transition="in" filter="wipe(left)">
                                      <p:cBhvr>
                                        <p:cTn id="46" dur="500"/>
                                        <p:tgtEl>
                                          <p:spTgt spid="53251">
                                            <p:txEl>
                                              <p:pRg st="7" end="7"/>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53251">
                                            <p:txEl>
                                              <p:pRg st="8" end="8"/>
                                            </p:txEl>
                                          </p:spTgt>
                                        </p:tgtEl>
                                        <p:attrNameLst>
                                          <p:attrName>style.visibility</p:attrName>
                                        </p:attrNameLst>
                                      </p:cBhvr>
                                      <p:to>
                                        <p:strVal val="visible"/>
                                      </p:to>
                                    </p:set>
                                    <p:animEffect transition="in" filter="wipe(left)">
                                      <p:cBhvr>
                                        <p:cTn id="51" dur="500"/>
                                        <p:tgtEl>
                                          <p:spTgt spid="53251">
                                            <p:txEl>
                                              <p:pRg st="8" end="8"/>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53251">
                                            <p:txEl>
                                              <p:pRg st="9" end="9"/>
                                            </p:txEl>
                                          </p:spTgt>
                                        </p:tgtEl>
                                        <p:attrNameLst>
                                          <p:attrName>style.visibility</p:attrName>
                                        </p:attrNameLst>
                                      </p:cBhvr>
                                      <p:to>
                                        <p:strVal val="visible"/>
                                      </p:to>
                                    </p:set>
                                    <p:animEffect transition="in" filter="wipe(left)">
                                      <p:cBhvr>
                                        <p:cTn id="56" dur="500"/>
                                        <p:tgtEl>
                                          <p:spTgt spid="53251">
                                            <p:txEl>
                                              <p:pRg st="9" end="9"/>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53251">
                                            <p:txEl>
                                              <p:pRg st="10" end="10"/>
                                            </p:txEl>
                                          </p:spTgt>
                                        </p:tgtEl>
                                        <p:attrNameLst>
                                          <p:attrName>style.visibility</p:attrName>
                                        </p:attrNameLst>
                                      </p:cBhvr>
                                      <p:to>
                                        <p:strVal val="visible"/>
                                      </p:to>
                                    </p:set>
                                    <p:animEffect transition="in" filter="wipe(left)">
                                      <p:cBhvr>
                                        <p:cTn id="61" dur="500"/>
                                        <p:tgtEl>
                                          <p:spTgt spid="53251">
                                            <p:txEl>
                                              <p:pRg st="10" end="10"/>
                                            </p:txEl>
                                          </p:spTgt>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53251">
                                            <p:txEl>
                                              <p:pRg st="11" end="11"/>
                                            </p:txEl>
                                          </p:spTgt>
                                        </p:tgtEl>
                                        <p:attrNameLst>
                                          <p:attrName>style.visibility</p:attrName>
                                        </p:attrNameLst>
                                      </p:cBhvr>
                                      <p:to>
                                        <p:strVal val="visible"/>
                                      </p:to>
                                    </p:set>
                                    <p:animEffect transition="in" filter="wipe(left)">
                                      <p:cBhvr>
                                        <p:cTn id="66" dur="500"/>
                                        <p:tgtEl>
                                          <p:spTgt spid="53251">
                                            <p:txEl>
                                              <p:pRg st="11" end="11"/>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53251">
                                            <p:txEl>
                                              <p:pRg st="12" end="12"/>
                                            </p:txEl>
                                          </p:spTgt>
                                        </p:tgtEl>
                                        <p:attrNameLst>
                                          <p:attrName>style.visibility</p:attrName>
                                        </p:attrNameLst>
                                      </p:cBhvr>
                                      <p:to>
                                        <p:strVal val="visible"/>
                                      </p:to>
                                    </p:set>
                                    <p:animEffect transition="in" filter="wipe(left)">
                                      <p:cBhvr>
                                        <p:cTn id="71" dur="500"/>
                                        <p:tgtEl>
                                          <p:spTgt spid="53251">
                                            <p:txEl>
                                              <p:pRg st="12" end="12"/>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53251">
                                            <p:txEl>
                                              <p:pRg st="13" end="13"/>
                                            </p:txEl>
                                          </p:spTgt>
                                        </p:tgtEl>
                                        <p:attrNameLst>
                                          <p:attrName>style.visibility</p:attrName>
                                        </p:attrNameLst>
                                      </p:cBhvr>
                                      <p:to>
                                        <p:strVal val="visible"/>
                                      </p:to>
                                    </p:set>
                                    <p:animEffect transition="in" filter="wipe(left)">
                                      <p:cBhvr>
                                        <p:cTn id="76" dur="500"/>
                                        <p:tgtEl>
                                          <p:spTgt spid="53251">
                                            <p:txEl>
                                              <p:pRg st="13" end="13"/>
                                            </p:txEl>
                                          </p:spTgt>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8" fill="hold" grpId="0" nodeType="clickEffect">
                                  <p:stCondLst>
                                    <p:cond delay="0"/>
                                  </p:stCondLst>
                                  <p:childTnLst>
                                    <p:set>
                                      <p:cBhvr>
                                        <p:cTn id="80" dur="1" fill="hold">
                                          <p:stCondLst>
                                            <p:cond delay="0"/>
                                          </p:stCondLst>
                                        </p:cTn>
                                        <p:tgtEl>
                                          <p:spTgt spid="53251">
                                            <p:txEl>
                                              <p:pRg st="14" end="14"/>
                                            </p:txEl>
                                          </p:spTgt>
                                        </p:tgtEl>
                                        <p:attrNameLst>
                                          <p:attrName>style.visibility</p:attrName>
                                        </p:attrNameLst>
                                      </p:cBhvr>
                                      <p:to>
                                        <p:strVal val="visible"/>
                                      </p:to>
                                    </p:set>
                                    <p:animEffect transition="in" filter="wipe(left)">
                                      <p:cBhvr>
                                        <p:cTn id="81" dur="500"/>
                                        <p:tgtEl>
                                          <p:spTgt spid="53251">
                                            <p:txEl>
                                              <p:pRg st="14" end="14"/>
                                            </p:txEl>
                                          </p:spTgt>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8" fill="hold" grpId="0" nodeType="clickEffect">
                                  <p:stCondLst>
                                    <p:cond delay="0"/>
                                  </p:stCondLst>
                                  <p:childTnLst>
                                    <p:set>
                                      <p:cBhvr>
                                        <p:cTn id="85" dur="1" fill="hold">
                                          <p:stCondLst>
                                            <p:cond delay="0"/>
                                          </p:stCondLst>
                                        </p:cTn>
                                        <p:tgtEl>
                                          <p:spTgt spid="53251">
                                            <p:txEl>
                                              <p:pRg st="15" end="15"/>
                                            </p:txEl>
                                          </p:spTgt>
                                        </p:tgtEl>
                                        <p:attrNameLst>
                                          <p:attrName>style.visibility</p:attrName>
                                        </p:attrNameLst>
                                      </p:cBhvr>
                                      <p:to>
                                        <p:strVal val="visible"/>
                                      </p:to>
                                    </p:set>
                                    <p:animEffect transition="in" filter="wipe(left)">
                                      <p:cBhvr>
                                        <p:cTn id="86" dur="500"/>
                                        <p:tgtEl>
                                          <p:spTgt spid="53251">
                                            <p:txEl>
                                              <p:pRg st="15" end="15"/>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grpId="0" nodeType="clickEffect">
                                  <p:stCondLst>
                                    <p:cond delay="0"/>
                                  </p:stCondLst>
                                  <p:childTnLst>
                                    <p:set>
                                      <p:cBhvr>
                                        <p:cTn id="90" dur="1" fill="hold">
                                          <p:stCondLst>
                                            <p:cond delay="0"/>
                                          </p:stCondLst>
                                        </p:cTn>
                                        <p:tgtEl>
                                          <p:spTgt spid="53251">
                                            <p:txEl>
                                              <p:pRg st="16" end="16"/>
                                            </p:txEl>
                                          </p:spTgt>
                                        </p:tgtEl>
                                        <p:attrNameLst>
                                          <p:attrName>style.visibility</p:attrName>
                                        </p:attrNameLst>
                                      </p:cBhvr>
                                      <p:to>
                                        <p:strVal val="visible"/>
                                      </p:to>
                                    </p:set>
                                    <p:animEffect transition="in" filter="wipe(left)">
                                      <p:cBhvr>
                                        <p:cTn id="91" dur="500"/>
                                        <p:tgtEl>
                                          <p:spTgt spid="53251">
                                            <p:txEl>
                                              <p:pRg st="16" end="16"/>
                                            </p:txEl>
                                          </p:spTgt>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8" fill="hold" grpId="0" nodeType="clickEffect">
                                  <p:stCondLst>
                                    <p:cond delay="0"/>
                                  </p:stCondLst>
                                  <p:childTnLst>
                                    <p:set>
                                      <p:cBhvr>
                                        <p:cTn id="95" dur="1" fill="hold">
                                          <p:stCondLst>
                                            <p:cond delay="0"/>
                                          </p:stCondLst>
                                        </p:cTn>
                                        <p:tgtEl>
                                          <p:spTgt spid="53251">
                                            <p:txEl>
                                              <p:pRg st="17" end="17"/>
                                            </p:txEl>
                                          </p:spTgt>
                                        </p:tgtEl>
                                        <p:attrNameLst>
                                          <p:attrName>style.visibility</p:attrName>
                                        </p:attrNameLst>
                                      </p:cBhvr>
                                      <p:to>
                                        <p:strVal val="visible"/>
                                      </p:to>
                                    </p:set>
                                    <p:animEffect transition="in" filter="wipe(left)">
                                      <p:cBhvr>
                                        <p:cTn id="96" dur="500"/>
                                        <p:tgtEl>
                                          <p:spTgt spid="53251">
                                            <p:txEl>
                                              <p:pRg st="17" end="17"/>
                                            </p:txEl>
                                          </p:spTgt>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22" presetClass="entr" presetSubtype="8" fill="hold" grpId="0" nodeType="clickEffect">
                                  <p:stCondLst>
                                    <p:cond delay="0"/>
                                  </p:stCondLst>
                                  <p:childTnLst>
                                    <p:set>
                                      <p:cBhvr>
                                        <p:cTn id="100" dur="1" fill="hold">
                                          <p:stCondLst>
                                            <p:cond delay="0"/>
                                          </p:stCondLst>
                                        </p:cTn>
                                        <p:tgtEl>
                                          <p:spTgt spid="53251">
                                            <p:txEl>
                                              <p:pRg st="18" end="18"/>
                                            </p:txEl>
                                          </p:spTgt>
                                        </p:tgtEl>
                                        <p:attrNameLst>
                                          <p:attrName>style.visibility</p:attrName>
                                        </p:attrNameLst>
                                      </p:cBhvr>
                                      <p:to>
                                        <p:strVal val="visible"/>
                                      </p:to>
                                    </p:set>
                                    <p:animEffect transition="in" filter="wipe(left)">
                                      <p:cBhvr>
                                        <p:cTn id="101" dur="500"/>
                                        <p:tgtEl>
                                          <p:spTgt spid="53251">
                                            <p:txEl>
                                              <p:pRg st="18" end="18"/>
                                            </p:txEl>
                                          </p:spTgt>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22" presetClass="entr" presetSubtype="8" fill="hold" grpId="0" nodeType="clickEffect">
                                  <p:stCondLst>
                                    <p:cond delay="0"/>
                                  </p:stCondLst>
                                  <p:childTnLst>
                                    <p:set>
                                      <p:cBhvr>
                                        <p:cTn id="105" dur="1" fill="hold">
                                          <p:stCondLst>
                                            <p:cond delay="0"/>
                                          </p:stCondLst>
                                        </p:cTn>
                                        <p:tgtEl>
                                          <p:spTgt spid="53251">
                                            <p:txEl>
                                              <p:pRg st="19" end="19"/>
                                            </p:txEl>
                                          </p:spTgt>
                                        </p:tgtEl>
                                        <p:attrNameLst>
                                          <p:attrName>style.visibility</p:attrName>
                                        </p:attrNameLst>
                                      </p:cBhvr>
                                      <p:to>
                                        <p:strVal val="visible"/>
                                      </p:to>
                                    </p:set>
                                    <p:animEffect transition="in" filter="wipe(left)">
                                      <p:cBhvr>
                                        <p:cTn id="106" dur="500"/>
                                        <p:tgtEl>
                                          <p:spTgt spid="53251">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23850" y="260350"/>
            <a:ext cx="8353425" cy="809625"/>
          </a:xfrm>
        </p:spPr>
        <p:txBody>
          <a:bodyPr/>
          <a:lstStyle/>
          <a:p>
            <a:pPr>
              <a:buFontTx/>
              <a:buChar char="-"/>
            </a:pPr>
            <a:r>
              <a:rPr lang="ar-SA" sz="2400" b="1"/>
              <a:t>در انتخاب والدين مقاوم به خشكي جهت تلاقي چه ويژگي هايي مدنظر قرار گرفته</a:t>
            </a:r>
            <a:r>
              <a:rPr lang="fa-IR" sz="2400" b="1"/>
              <a:t/>
            </a:r>
            <a:br>
              <a:rPr lang="fa-IR" sz="2400" b="1"/>
            </a:br>
            <a:r>
              <a:rPr lang="fa-IR" sz="2400" b="1"/>
              <a:t> </a:t>
            </a:r>
            <a:r>
              <a:rPr lang="ar-SA" sz="2400" b="1"/>
              <a:t>مي شود و وجود اين ويژگي ها چه محاسني دارد؟</a:t>
            </a:r>
            <a:r>
              <a:rPr lang="ar-SA" sz="4000" b="1"/>
              <a:t> </a:t>
            </a:r>
            <a:endParaRPr lang="en-GB" sz="4000" b="1"/>
          </a:p>
        </p:txBody>
      </p:sp>
      <p:sp>
        <p:nvSpPr>
          <p:cNvPr id="54275" name="Rectangle 3"/>
          <p:cNvSpPr>
            <a:spLocks noGrp="1" noChangeArrowheads="1"/>
          </p:cNvSpPr>
          <p:nvPr>
            <p:ph type="body" idx="1"/>
          </p:nvPr>
        </p:nvSpPr>
        <p:spPr>
          <a:xfrm>
            <a:off x="685800" y="981075"/>
            <a:ext cx="7772400" cy="5114925"/>
          </a:xfrm>
        </p:spPr>
        <p:txBody>
          <a:bodyPr/>
          <a:lstStyle/>
          <a:p>
            <a:pPr algn="r" rtl="1">
              <a:buFont typeface="Wingdings" panose="05000000000000000000" pitchFamily="2" charset="2"/>
              <a:buNone/>
            </a:pPr>
            <a:endParaRPr lang="ar-SA" sz="2800" b="1"/>
          </a:p>
          <a:p>
            <a:pPr algn="r" rtl="1"/>
            <a:r>
              <a:rPr lang="ar-SA" sz="2800" b="1"/>
              <a:t>1- توليدشان در سطح قابل قبولي باشد</a:t>
            </a:r>
          </a:p>
          <a:p>
            <a:pPr algn="r" rtl="1"/>
            <a:r>
              <a:rPr lang="ar-SA" sz="2800" b="1"/>
              <a:t>2- توانايي تركيب پذيري بالايي داشته باشند</a:t>
            </a:r>
          </a:p>
          <a:p>
            <a:pPr algn="r" rtl="1"/>
            <a:r>
              <a:rPr lang="ar-SA" sz="2800" b="1"/>
              <a:t>3- حداقل يكي از والدين داراي صفت مقاومت به خشكي يا اجتناب باشد</a:t>
            </a:r>
          </a:p>
          <a:p>
            <a:pPr algn="r" rtl="1"/>
            <a:r>
              <a:rPr lang="ar-SA" sz="2800" b="1"/>
              <a:t>- محاسن اين نوع والدين عبارت است از:</a:t>
            </a:r>
          </a:p>
          <a:p>
            <a:pPr algn="r" rtl="1"/>
            <a:r>
              <a:rPr lang="ar-SA" sz="2800" b="1"/>
              <a:t>1- تعداد تلاقي ها كاهش پيدا مي كند</a:t>
            </a:r>
          </a:p>
          <a:p>
            <a:pPr algn="r" rtl="1"/>
            <a:r>
              <a:rPr lang="ar-SA" sz="2800" b="1"/>
              <a:t>2- انتخاب در جمعيت هاي بزرگ را امكان پذير مي كند</a:t>
            </a:r>
          </a:p>
          <a:p>
            <a:pPr algn="r" rtl="1"/>
            <a:r>
              <a:rPr lang="ar-SA" sz="2800" b="1"/>
              <a:t>3- از حجم و سختي كار در مراحل بعدي كاسته مي شود</a:t>
            </a:r>
            <a:r>
              <a:rPr lang="en-GB" sz="2800"/>
              <a:t> </a:t>
            </a: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anim calcmode="lin" valueType="num">
                                      <p:cBhvr>
                                        <p:cTn id="7" dur="2000" fill="hold"/>
                                        <p:tgtEl>
                                          <p:spTgt spid="54274"/>
                                        </p:tgtEl>
                                        <p:attrNameLst>
                                          <p:attrName>ppt_w</p:attrName>
                                        </p:attrNameLst>
                                      </p:cBhvr>
                                      <p:tavLst>
                                        <p:tav tm="0">
                                          <p:val>
                                            <p:strVal val="#ppt_w*2.5"/>
                                          </p:val>
                                        </p:tav>
                                        <p:tav tm="100000">
                                          <p:val>
                                            <p:strVal val="#ppt_w"/>
                                          </p:val>
                                        </p:tav>
                                      </p:tavLst>
                                    </p:anim>
                                    <p:anim calcmode="lin" valueType="num">
                                      <p:cBhvr>
                                        <p:cTn id="8" dur="2000" fill="hold"/>
                                        <p:tgtEl>
                                          <p:spTgt spid="54274"/>
                                        </p:tgtEl>
                                        <p:attrNameLst>
                                          <p:attrName>ppt_h</p:attrName>
                                        </p:attrNameLst>
                                      </p:cBhvr>
                                      <p:tavLst>
                                        <p:tav tm="0">
                                          <p:val>
                                            <p:strVal val="#ppt_h"/>
                                          </p:val>
                                        </p:tav>
                                        <p:tav tm="100000">
                                          <p:val>
                                            <p:strVal val="#ppt_h"/>
                                          </p:val>
                                        </p:tav>
                                      </p:tavLst>
                                    </p:anim>
                                    <p:anim calcmode="lin" valueType="num">
                                      <p:cBhvr>
                                        <p:cTn id="9" dur="2000" fill="hold"/>
                                        <p:tgtEl>
                                          <p:spTgt spid="54274"/>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54274"/>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5427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4275">
                                            <p:txEl>
                                              <p:pRg st="1" end="1"/>
                                            </p:txEl>
                                          </p:spTgt>
                                        </p:tgtEl>
                                        <p:attrNameLst>
                                          <p:attrName>style.visibility</p:attrName>
                                        </p:attrNameLst>
                                      </p:cBhvr>
                                      <p:to>
                                        <p:strVal val="visible"/>
                                      </p:to>
                                    </p:set>
                                    <p:animEffect transition="in" filter="wipe(left)">
                                      <p:cBhvr>
                                        <p:cTn id="16" dur="500"/>
                                        <p:tgtEl>
                                          <p:spTgt spid="5427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4275">
                                            <p:txEl>
                                              <p:pRg st="2" end="2"/>
                                            </p:txEl>
                                          </p:spTgt>
                                        </p:tgtEl>
                                        <p:attrNameLst>
                                          <p:attrName>style.visibility</p:attrName>
                                        </p:attrNameLst>
                                      </p:cBhvr>
                                      <p:to>
                                        <p:strVal val="visible"/>
                                      </p:to>
                                    </p:set>
                                    <p:animEffect transition="in" filter="wipe(left)">
                                      <p:cBhvr>
                                        <p:cTn id="21" dur="500"/>
                                        <p:tgtEl>
                                          <p:spTgt spid="54275">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4275">
                                            <p:txEl>
                                              <p:pRg st="3" end="3"/>
                                            </p:txEl>
                                          </p:spTgt>
                                        </p:tgtEl>
                                        <p:attrNameLst>
                                          <p:attrName>style.visibility</p:attrName>
                                        </p:attrNameLst>
                                      </p:cBhvr>
                                      <p:to>
                                        <p:strVal val="visible"/>
                                      </p:to>
                                    </p:set>
                                    <p:animEffect transition="in" filter="wipe(left)">
                                      <p:cBhvr>
                                        <p:cTn id="26" dur="500"/>
                                        <p:tgtEl>
                                          <p:spTgt spid="54275">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54275">
                                            <p:txEl>
                                              <p:pRg st="4" end="4"/>
                                            </p:txEl>
                                          </p:spTgt>
                                        </p:tgtEl>
                                        <p:attrNameLst>
                                          <p:attrName>style.visibility</p:attrName>
                                        </p:attrNameLst>
                                      </p:cBhvr>
                                      <p:to>
                                        <p:strVal val="visible"/>
                                      </p:to>
                                    </p:set>
                                    <p:animEffect transition="in" filter="wipe(left)">
                                      <p:cBhvr>
                                        <p:cTn id="31" dur="500"/>
                                        <p:tgtEl>
                                          <p:spTgt spid="54275">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54275">
                                            <p:txEl>
                                              <p:pRg st="5" end="5"/>
                                            </p:txEl>
                                          </p:spTgt>
                                        </p:tgtEl>
                                        <p:attrNameLst>
                                          <p:attrName>style.visibility</p:attrName>
                                        </p:attrNameLst>
                                      </p:cBhvr>
                                      <p:to>
                                        <p:strVal val="visible"/>
                                      </p:to>
                                    </p:set>
                                    <p:animEffect transition="in" filter="wipe(left)">
                                      <p:cBhvr>
                                        <p:cTn id="36" dur="500"/>
                                        <p:tgtEl>
                                          <p:spTgt spid="54275">
                                            <p:txEl>
                                              <p:pRg st="5" end="5"/>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54275">
                                            <p:txEl>
                                              <p:pRg st="6" end="6"/>
                                            </p:txEl>
                                          </p:spTgt>
                                        </p:tgtEl>
                                        <p:attrNameLst>
                                          <p:attrName>style.visibility</p:attrName>
                                        </p:attrNameLst>
                                      </p:cBhvr>
                                      <p:to>
                                        <p:strVal val="visible"/>
                                      </p:to>
                                    </p:set>
                                    <p:animEffect transition="in" filter="wipe(left)">
                                      <p:cBhvr>
                                        <p:cTn id="41" dur="500"/>
                                        <p:tgtEl>
                                          <p:spTgt spid="54275">
                                            <p:txEl>
                                              <p:pRg st="6" end="6"/>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54275">
                                            <p:txEl>
                                              <p:pRg st="7" end="7"/>
                                            </p:txEl>
                                          </p:spTgt>
                                        </p:tgtEl>
                                        <p:attrNameLst>
                                          <p:attrName>style.visibility</p:attrName>
                                        </p:attrNameLst>
                                      </p:cBhvr>
                                      <p:to>
                                        <p:strVal val="visible"/>
                                      </p:to>
                                    </p:set>
                                    <p:animEffect transition="in" filter="wipe(left)">
                                      <p:cBhvr>
                                        <p:cTn id="46" dur="500"/>
                                        <p:tgtEl>
                                          <p:spTgt spid="542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188913"/>
            <a:ext cx="7772400" cy="936625"/>
          </a:xfrm>
        </p:spPr>
        <p:txBody>
          <a:bodyPr/>
          <a:lstStyle/>
          <a:p>
            <a:r>
              <a:rPr lang="ar-SA" sz="2800" b="1"/>
              <a:t>چه معيارهايي براي انتخاب گونه هاي مقاوم به خشكي در نظر گرفته مي شود؟</a:t>
            </a:r>
            <a:r>
              <a:rPr lang="ar-SA" sz="2800"/>
              <a:t/>
            </a:r>
            <a:br>
              <a:rPr lang="ar-SA" sz="2800"/>
            </a:br>
            <a:endParaRPr lang="en-GB" sz="2800"/>
          </a:p>
        </p:txBody>
      </p:sp>
      <p:sp>
        <p:nvSpPr>
          <p:cNvPr id="56323" name="Rectangle 3"/>
          <p:cNvSpPr>
            <a:spLocks noGrp="1" noChangeArrowheads="1"/>
          </p:cNvSpPr>
          <p:nvPr>
            <p:ph type="body" idx="1"/>
          </p:nvPr>
        </p:nvSpPr>
        <p:spPr>
          <a:xfrm>
            <a:off x="685800" y="1125538"/>
            <a:ext cx="7772400" cy="5472112"/>
          </a:xfrm>
        </p:spPr>
        <p:txBody>
          <a:bodyPr/>
          <a:lstStyle/>
          <a:p>
            <a:pPr marL="609600" indent="-609600" algn="r" rtl="1">
              <a:lnSpc>
                <a:spcPct val="90000"/>
              </a:lnSpc>
            </a:pPr>
            <a:r>
              <a:rPr lang="ar-SA" sz="2400" b="1">
                <a:latin typeface="Arial" panose="020B0604020202020204" pitchFamily="34" charset="0"/>
                <a:cs typeface="Arial" panose="020B0604020202020204" pitchFamily="34" charset="0"/>
              </a:rPr>
              <a:t>1- تعداد و ميزان و عمق نفوذ ريشه چه ها كه هر چه   مقاومت    </a:t>
            </a:r>
          </a:p>
          <a:p>
            <a:pPr marL="609600" indent="-609600" algn="r" rtl="1">
              <a:lnSpc>
                <a:spcPct val="90000"/>
              </a:lnSpc>
            </a:pPr>
            <a:r>
              <a:rPr lang="ar-SA" sz="2400" b="1">
                <a:latin typeface="Arial" panose="020B0604020202020204" pitchFamily="34" charset="0"/>
                <a:cs typeface="Arial" panose="020B0604020202020204" pitchFamily="34" charset="0"/>
              </a:rPr>
              <a:t>2- توسعه و گسترش ريشه هاي طوقه اي هر چه  توان توليد محصول در مناطق كم باران </a:t>
            </a:r>
          </a:p>
          <a:p>
            <a:pPr marL="609600" indent="-609600" algn="r" rtl="1">
              <a:lnSpc>
                <a:spcPct val="90000"/>
              </a:lnSpc>
            </a:pPr>
            <a:r>
              <a:rPr lang="ar-SA" sz="2400" b="1">
                <a:latin typeface="Arial" panose="020B0604020202020204" pitchFamily="34" charset="0"/>
                <a:cs typeface="Arial" panose="020B0604020202020204" pitchFamily="34" charset="0"/>
              </a:rPr>
              <a:t>3- مكاني كه سيستم ريشه اي در آن گسترش مي يابد</a:t>
            </a:r>
          </a:p>
          <a:p>
            <a:pPr marL="609600" indent="-609600" algn="r" rtl="1">
              <a:lnSpc>
                <a:spcPct val="90000"/>
              </a:lnSpc>
            </a:pPr>
            <a:r>
              <a:rPr lang="ar-SA" sz="2400" b="1">
                <a:latin typeface="Arial" panose="020B0604020202020204" pitchFamily="34" charset="0"/>
                <a:cs typeface="Arial" panose="020B0604020202020204" pitchFamily="34" charset="0"/>
              </a:rPr>
              <a:t>4- افزايش ريشه هاي جانبي و افزايش طول آنها</a:t>
            </a:r>
          </a:p>
          <a:p>
            <a:pPr marL="609600" indent="-609600" algn="r" rtl="1">
              <a:lnSpc>
                <a:spcPct val="90000"/>
              </a:lnSpc>
            </a:pPr>
            <a:r>
              <a:rPr lang="ar-SA" sz="2400" b="1">
                <a:latin typeface="Arial" panose="020B0604020202020204" pitchFamily="34" charset="0"/>
                <a:cs typeface="Arial" panose="020B0604020202020204" pitchFamily="34" charset="0"/>
              </a:rPr>
              <a:t>5- قدرت توسعه سيستم ريشه اي هر چه    مقاومت به خشكي </a:t>
            </a:r>
          </a:p>
          <a:p>
            <a:pPr marL="609600" indent="-609600" algn="r" rtl="1">
              <a:lnSpc>
                <a:spcPct val="90000"/>
              </a:lnSpc>
            </a:pPr>
            <a:r>
              <a:rPr lang="ar-SA" sz="2400" b="1">
                <a:latin typeface="Arial" panose="020B0604020202020204" pitchFamily="34" charset="0"/>
                <a:cs typeface="Arial" panose="020B0604020202020204" pitchFamily="34" charset="0"/>
              </a:rPr>
              <a:t>6- طول آوند آبكش كه هر چه بلندتر مقاومت به خشكي بيشتر</a:t>
            </a:r>
          </a:p>
          <a:p>
            <a:pPr marL="609600" indent="-609600" algn="r" rtl="1">
              <a:lnSpc>
                <a:spcPct val="90000"/>
              </a:lnSpc>
            </a:pPr>
            <a:r>
              <a:rPr lang="ar-SA" sz="2400" b="1">
                <a:latin typeface="Arial" panose="020B0604020202020204" pitchFamily="34" charset="0"/>
                <a:cs typeface="Arial" panose="020B0604020202020204" pitchFamily="34" charset="0"/>
              </a:rPr>
              <a:t>7- طول كلئوپتيل: واريته هايي كه كلئوپتيل بلندتري دارند عميق تر كاشته شده و آب را از اعماق بيشتري جذب مي كنند و مقاومت بيشتر</a:t>
            </a:r>
          </a:p>
          <a:p>
            <a:pPr marL="609600" indent="-609600" algn="r" rtl="1">
              <a:lnSpc>
                <a:spcPct val="90000"/>
              </a:lnSpc>
            </a:pPr>
            <a:r>
              <a:rPr lang="ar-SA" sz="2400" b="1">
                <a:latin typeface="Arial" panose="020B0604020202020204" pitchFamily="34" charset="0"/>
                <a:cs typeface="Arial" panose="020B0604020202020204" pitchFamily="34" charset="0"/>
              </a:rPr>
              <a:t>8- نسبت ريشه به ساقه كه هر چه بيشتر باشد مقاومت بيشتر</a:t>
            </a:r>
          </a:p>
          <a:p>
            <a:pPr marL="609600" indent="-609600" algn="r" rtl="1">
              <a:lnSpc>
                <a:spcPct val="90000"/>
              </a:lnSpc>
            </a:pPr>
            <a:r>
              <a:rPr lang="ar-SA" sz="2400" b="1">
                <a:latin typeface="Arial" panose="020B0604020202020204" pitchFamily="34" charset="0"/>
                <a:cs typeface="Arial" panose="020B0604020202020204" pitchFamily="34" charset="0"/>
              </a:rPr>
              <a:t>9- انتخاب محصولاتي كه خود در خشكي رشد مي كنند خود معياري جهت انتخاب گونه هاي مقاوم به خشكي است</a:t>
            </a:r>
            <a:endParaRPr lang="en-GB" sz="2400" b="1">
              <a:latin typeface="Arial" panose="020B0604020202020204" pitchFamily="34" charset="0"/>
              <a:cs typeface="Arial" panose="020B0604020202020204" pitchFamily="34" charset="0"/>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anim calcmode="lin" valueType="num">
                                      <p:cBhvr>
                                        <p:cTn id="7" dur="2000" fill="hold"/>
                                        <p:tgtEl>
                                          <p:spTgt spid="56322"/>
                                        </p:tgtEl>
                                        <p:attrNameLst>
                                          <p:attrName>ppt_w</p:attrName>
                                        </p:attrNameLst>
                                      </p:cBhvr>
                                      <p:tavLst>
                                        <p:tav tm="0">
                                          <p:val>
                                            <p:strVal val="#ppt_w*2.5"/>
                                          </p:val>
                                        </p:tav>
                                        <p:tav tm="100000">
                                          <p:val>
                                            <p:strVal val="#ppt_w"/>
                                          </p:val>
                                        </p:tav>
                                      </p:tavLst>
                                    </p:anim>
                                    <p:anim calcmode="lin" valueType="num">
                                      <p:cBhvr>
                                        <p:cTn id="8" dur="2000" fill="hold"/>
                                        <p:tgtEl>
                                          <p:spTgt spid="56322"/>
                                        </p:tgtEl>
                                        <p:attrNameLst>
                                          <p:attrName>ppt_h</p:attrName>
                                        </p:attrNameLst>
                                      </p:cBhvr>
                                      <p:tavLst>
                                        <p:tav tm="0">
                                          <p:val>
                                            <p:strVal val="#ppt_h"/>
                                          </p:val>
                                        </p:tav>
                                        <p:tav tm="100000">
                                          <p:val>
                                            <p:strVal val="#ppt_h"/>
                                          </p:val>
                                        </p:tav>
                                      </p:tavLst>
                                    </p:anim>
                                    <p:anim calcmode="lin" valueType="num">
                                      <p:cBhvr>
                                        <p:cTn id="9" dur="2000" fill="hold"/>
                                        <p:tgtEl>
                                          <p:spTgt spid="56322"/>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56322"/>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5632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6323">
                                            <p:txEl>
                                              <p:pRg st="0" end="0"/>
                                            </p:txEl>
                                          </p:spTgt>
                                        </p:tgtEl>
                                        <p:attrNameLst>
                                          <p:attrName>style.visibility</p:attrName>
                                        </p:attrNameLst>
                                      </p:cBhvr>
                                      <p:to>
                                        <p:strVal val="visible"/>
                                      </p:to>
                                    </p:set>
                                    <p:animEffect transition="in" filter="wipe(left)">
                                      <p:cBhvr>
                                        <p:cTn id="16" dur="500"/>
                                        <p:tgtEl>
                                          <p:spTgt spid="56323">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6323">
                                            <p:txEl>
                                              <p:pRg st="1" end="1"/>
                                            </p:txEl>
                                          </p:spTgt>
                                        </p:tgtEl>
                                        <p:attrNameLst>
                                          <p:attrName>style.visibility</p:attrName>
                                        </p:attrNameLst>
                                      </p:cBhvr>
                                      <p:to>
                                        <p:strVal val="visible"/>
                                      </p:to>
                                    </p:set>
                                    <p:animEffect transition="in" filter="wipe(left)">
                                      <p:cBhvr>
                                        <p:cTn id="21" dur="500"/>
                                        <p:tgtEl>
                                          <p:spTgt spid="56323">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6323">
                                            <p:txEl>
                                              <p:pRg st="2" end="2"/>
                                            </p:txEl>
                                          </p:spTgt>
                                        </p:tgtEl>
                                        <p:attrNameLst>
                                          <p:attrName>style.visibility</p:attrName>
                                        </p:attrNameLst>
                                      </p:cBhvr>
                                      <p:to>
                                        <p:strVal val="visible"/>
                                      </p:to>
                                    </p:set>
                                    <p:animEffect transition="in" filter="wipe(left)">
                                      <p:cBhvr>
                                        <p:cTn id="26" dur="500"/>
                                        <p:tgtEl>
                                          <p:spTgt spid="56323">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56323">
                                            <p:txEl>
                                              <p:pRg st="3" end="3"/>
                                            </p:txEl>
                                          </p:spTgt>
                                        </p:tgtEl>
                                        <p:attrNameLst>
                                          <p:attrName>style.visibility</p:attrName>
                                        </p:attrNameLst>
                                      </p:cBhvr>
                                      <p:to>
                                        <p:strVal val="visible"/>
                                      </p:to>
                                    </p:set>
                                    <p:animEffect transition="in" filter="wipe(left)">
                                      <p:cBhvr>
                                        <p:cTn id="31" dur="500"/>
                                        <p:tgtEl>
                                          <p:spTgt spid="56323">
                                            <p:txEl>
                                              <p:pRg st="3" end="3"/>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56323">
                                            <p:txEl>
                                              <p:pRg st="4" end="4"/>
                                            </p:txEl>
                                          </p:spTgt>
                                        </p:tgtEl>
                                        <p:attrNameLst>
                                          <p:attrName>style.visibility</p:attrName>
                                        </p:attrNameLst>
                                      </p:cBhvr>
                                      <p:to>
                                        <p:strVal val="visible"/>
                                      </p:to>
                                    </p:set>
                                    <p:animEffect transition="in" filter="wipe(left)">
                                      <p:cBhvr>
                                        <p:cTn id="36" dur="500"/>
                                        <p:tgtEl>
                                          <p:spTgt spid="56323">
                                            <p:txEl>
                                              <p:pRg st="4" end="4"/>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56323">
                                            <p:txEl>
                                              <p:pRg st="5" end="5"/>
                                            </p:txEl>
                                          </p:spTgt>
                                        </p:tgtEl>
                                        <p:attrNameLst>
                                          <p:attrName>style.visibility</p:attrName>
                                        </p:attrNameLst>
                                      </p:cBhvr>
                                      <p:to>
                                        <p:strVal val="visible"/>
                                      </p:to>
                                    </p:set>
                                    <p:animEffect transition="in" filter="wipe(left)">
                                      <p:cBhvr>
                                        <p:cTn id="41" dur="500"/>
                                        <p:tgtEl>
                                          <p:spTgt spid="56323">
                                            <p:txEl>
                                              <p:pRg st="5" end="5"/>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56323">
                                            <p:txEl>
                                              <p:pRg st="6" end="6"/>
                                            </p:txEl>
                                          </p:spTgt>
                                        </p:tgtEl>
                                        <p:attrNameLst>
                                          <p:attrName>style.visibility</p:attrName>
                                        </p:attrNameLst>
                                      </p:cBhvr>
                                      <p:to>
                                        <p:strVal val="visible"/>
                                      </p:to>
                                    </p:set>
                                    <p:animEffect transition="in" filter="wipe(left)">
                                      <p:cBhvr>
                                        <p:cTn id="46" dur="500"/>
                                        <p:tgtEl>
                                          <p:spTgt spid="56323">
                                            <p:txEl>
                                              <p:pRg st="6" end="6"/>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56323">
                                            <p:txEl>
                                              <p:pRg st="7" end="7"/>
                                            </p:txEl>
                                          </p:spTgt>
                                        </p:tgtEl>
                                        <p:attrNameLst>
                                          <p:attrName>style.visibility</p:attrName>
                                        </p:attrNameLst>
                                      </p:cBhvr>
                                      <p:to>
                                        <p:strVal val="visible"/>
                                      </p:to>
                                    </p:set>
                                    <p:animEffect transition="in" filter="wipe(left)">
                                      <p:cBhvr>
                                        <p:cTn id="51" dur="500"/>
                                        <p:tgtEl>
                                          <p:spTgt spid="56323">
                                            <p:txEl>
                                              <p:pRg st="7" end="7"/>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56323">
                                            <p:txEl>
                                              <p:pRg st="8" end="8"/>
                                            </p:txEl>
                                          </p:spTgt>
                                        </p:tgtEl>
                                        <p:attrNameLst>
                                          <p:attrName>style.visibility</p:attrName>
                                        </p:attrNameLst>
                                      </p:cBhvr>
                                      <p:to>
                                        <p:strVal val="visible"/>
                                      </p:to>
                                    </p:set>
                                    <p:animEffect transition="in" filter="wipe(left)">
                                      <p:cBhvr>
                                        <p:cTn id="56" dur="500"/>
                                        <p:tgtEl>
                                          <p:spTgt spid="563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build="p"/>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0" y="0"/>
            <a:ext cx="9144000" cy="1143000"/>
          </a:xfrm>
        </p:spPr>
        <p:txBody>
          <a:bodyPr/>
          <a:lstStyle/>
          <a:p>
            <a:r>
              <a:rPr lang="ar-SA" sz="2800" b="1"/>
              <a:t>- يك تكنيك كه براي ارزيابي لا</a:t>
            </a:r>
            <a:r>
              <a:rPr lang="fa-IR" sz="2800" b="1"/>
              <a:t>ين</a:t>
            </a:r>
            <a:r>
              <a:rPr lang="ar-SA" sz="2800" b="1"/>
              <a:t> هاي مقاوم به خشكي مورد استفاده قرار مي گيرد را شرح دهيد.</a:t>
            </a:r>
            <a:endParaRPr lang="en-GB" sz="2800" b="1"/>
          </a:p>
        </p:txBody>
      </p:sp>
      <p:sp>
        <p:nvSpPr>
          <p:cNvPr id="57347" name="Rectangle 3"/>
          <p:cNvSpPr>
            <a:spLocks noGrp="1" noChangeArrowheads="1"/>
          </p:cNvSpPr>
          <p:nvPr>
            <p:ph type="body" idx="1"/>
          </p:nvPr>
        </p:nvSpPr>
        <p:spPr>
          <a:xfrm>
            <a:off x="179388" y="1196975"/>
            <a:ext cx="8964612" cy="5472113"/>
          </a:xfrm>
        </p:spPr>
        <p:txBody>
          <a:bodyPr/>
          <a:lstStyle/>
          <a:p>
            <a:pPr>
              <a:lnSpc>
                <a:spcPct val="80000"/>
              </a:lnSpc>
            </a:pPr>
            <a:endParaRPr lang="ar-SA" sz="2400"/>
          </a:p>
          <a:p>
            <a:pPr algn="r" rtl="1">
              <a:lnSpc>
                <a:spcPct val="80000"/>
              </a:lnSpc>
            </a:pPr>
            <a:r>
              <a:rPr lang="ar-SA" sz="2400" b="1">
                <a:latin typeface="Arial" panose="020B0604020202020204" pitchFamily="34" charset="0"/>
                <a:cs typeface="Arial" panose="020B0604020202020204" pitchFamily="34" charset="0"/>
              </a:rPr>
              <a:t>سه رديف گياه برنج به طور موازي و متمايل به نور در يك پستي و بلندي و در رطوبت كامل و كافي كاشته مي شود تا سريع جوانه زده و رشد نمايد و به صورت يك شكل در امتداد پستي و بلندي جلوه مي نمايد شرايط آب و هوايي براي هر سه رديف يكسان مي باشد موقعي كه يك دوره خشكي در اثر عدم بارندگي يا آبياري اتفاق مي افتد از قسمت بالا به طرف پايين از مقدار رطوبت در اطراف ريشه ها كاسته شده و استرس خشكي در آن قسمت اتفاق مي افتد و گياهان بالاي سراشيبي شروع به خشك شدن مي نمايند و سه منطقه مشخص بوجود مي آيد كه شامل :</a:t>
            </a:r>
          </a:p>
          <a:p>
            <a:pPr algn="r" rtl="1">
              <a:lnSpc>
                <a:spcPct val="80000"/>
              </a:lnSpc>
            </a:pPr>
            <a:r>
              <a:rPr lang="ar-SA" sz="2400" b="1">
                <a:latin typeface="Arial" panose="020B0604020202020204" pitchFamily="34" charset="0"/>
                <a:cs typeface="Arial" panose="020B0604020202020204" pitchFamily="34" charset="0"/>
              </a:rPr>
              <a:t>الف- يك ناحيه در قسمت بالا كه همه گياهان خشك شده و مي ميرند</a:t>
            </a:r>
          </a:p>
          <a:p>
            <a:pPr algn="r" rtl="1">
              <a:lnSpc>
                <a:spcPct val="80000"/>
              </a:lnSpc>
            </a:pPr>
            <a:r>
              <a:rPr lang="ar-SA" sz="2400" b="1">
                <a:latin typeface="Arial" panose="020B0604020202020204" pitchFamily="34" charset="0"/>
                <a:cs typeface="Arial" panose="020B0604020202020204" pitchFamily="34" charset="0"/>
              </a:rPr>
              <a:t>ب- يك ناحيه در وسط با خشكي متوسط كه از رشد گياه جلوگيري شده و گياه در يك مرحله نيمه خواب باقي مي ماند و هنوز چند تا ريشه مي تواند مقداري آب از لايه هاي عميق تر جذب كند</a:t>
            </a:r>
          </a:p>
          <a:p>
            <a:pPr algn="r" rtl="1">
              <a:lnSpc>
                <a:spcPct val="80000"/>
              </a:lnSpc>
            </a:pPr>
            <a:r>
              <a:rPr lang="ar-SA" sz="2400" b="1">
                <a:latin typeface="Arial" panose="020B0604020202020204" pitchFamily="34" charset="0"/>
                <a:cs typeface="Arial" panose="020B0604020202020204" pitchFamily="34" charset="0"/>
              </a:rPr>
              <a:t>ج- يك منطقه در پايين كه رطوبت به مقدار كافي بوده و رشد محصول به صورت نرمال پيش </a:t>
            </a:r>
            <a:br>
              <a:rPr lang="ar-SA" sz="2400" b="1">
                <a:latin typeface="Arial" panose="020B0604020202020204" pitchFamily="34" charset="0"/>
                <a:cs typeface="Arial" panose="020B0604020202020204" pitchFamily="34" charset="0"/>
              </a:rPr>
            </a:br>
            <a:r>
              <a:rPr lang="ar-SA" sz="2400" b="1">
                <a:latin typeface="Arial" panose="020B0604020202020204" pitchFamily="34" charset="0"/>
                <a:cs typeface="Arial" panose="020B0604020202020204" pitchFamily="34" charset="0"/>
              </a:rPr>
              <a:t>مي رود</a:t>
            </a:r>
          </a:p>
          <a:p>
            <a:pPr algn="r" rtl="1">
              <a:lnSpc>
                <a:spcPct val="80000"/>
              </a:lnSpc>
            </a:pPr>
            <a:r>
              <a:rPr lang="ar-SA" sz="2400" b="1">
                <a:latin typeface="Arial" panose="020B0604020202020204" pitchFamily="34" charset="0"/>
                <a:cs typeface="Arial" panose="020B0604020202020204" pitchFamily="34" charset="0"/>
              </a:rPr>
              <a:t>با ايجاد پروفيل در پستي و بلندي تكامل ساده كولتيوارها در جهت نيل به مقاومت خشكي و واكنش هاي آنها را نسبت به خشكي ميسر مي سازد</a:t>
            </a:r>
            <a:r>
              <a:rPr lang="en-GB" sz="2400"/>
              <a:t> </a:t>
            </a: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anim calcmode="lin" valueType="num">
                                      <p:cBhvr>
                                        <p:cTn id="7" dur="2000" fill="hold"/>
                                        <p:tgtEl>
                                          <p:spTgt spid="57346"/>
                                        </p:tgtEl>
                                        <p:attrNameLst>
                                          <p:attrName>ppt_w</p:attrName>
                                        </p:attrNameLst>
                                      </p:cBhvr>
                                      <p:tavLst>
                                        <p:tav tm="0">
                                          <p:val>
                                            <p:strVal val="#ppt_w*2.5"/>
                                          </p:val>
                                        </p:tav>
                                        <p:tav tm="100000">
                                          <p:val>
                                            <p:strVal val="#ppt_w"/>
                                          </p:val>
                                        </p:tav>
                                      </p:tavLst>
                                    </p:anim>
                                    <p:anim calcmode="lin" valueType="num">
                                      <p:cBhvr>
                                        <p:cTn id="8" dur="2000" fill="hold"/>
                                        <p:tgtEl>
                                          <p:spTgt spid="57346"/>
                                        </p:tgtEl>
                                        <p:attrNameLst>
                                          <p:attrName>ppt_h</p:attrName>
                                        </p:attrNameLst>
                                      </p:cBhvr>
                                      <p:tavLst>
                                        <p:tav tm="0">
                                          <p:val>
                                            <p:strVal val="#ppt_h"/>
                                          </p:val>
                                        </p:tav>
                                        <p:tav tm="100000">
                                          <p:val>
                                            <p:strVal val="#ppt_h"/>
                                          </p:val>
                                        </p:tav>
                                      </p:tavLst>
                                    </p:anim>
                                    <p:anim calcmode="lin" valueType="num">
                                      <p:cBhvr>
                                        <p:cTn id="9" dur="2000" fill="hold"/>
                                        <p:tgtEl>
                                          <p:spTgt spid="57346"/>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57346"/>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5734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7347">
                                            <p:txEl>
                                              <p:pRg st="1" end="1"/>
                                            </p:txEl>
                                          </p:spTgt>
                                        </p:tgtEl>
                                        <p:attrNameLst>
                                          <p:attrName>style.visibility</p:attrName>
                                        </p:attrNameLst>
                                      </p:cBhvr>
                                      <p:to>
                                        <p:strVal val="visible"/>
                                      </p:to>
                                    </p:set>
                                    <p:animEffect transition="in" filter="wipe(left)">
                                      <p:cBhvr>
                                        <p:cTn id="16" dur="500"/>
                                        <p:tgtEl>
                                          <p:spTgt spid="5734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7347">
                                            <p:txEl>
                                              <p:pRg st="2" end="2"/>
                                            </p:txEl>
                                          </p:spTgt>
                                        </p:tgtEl>
                                        <p:attrNameLst>
                                          <p:attrName>style.visibility</p:attrName>
                                        </p:attrNameLst>
                                      </p:cBhvr>
                                      <p:to>
                                        <p:strVal val="visible"/>
                                      </p:to>
                                    </p:set>
                                    <p:animEffect transition="in" filter="wipe(left)">
                                      <p:cBhvr>
                                        <p:cTn id="21" dur="500"/>
                                        <p:tgtEl>
                                          <p:spTgt spid="57347">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7347">
                                            <p:txEl>
                                              <p:pRg st="3" end="3"/>
                                            </p:txEl>
                                          </p:spTgt>
                                        </p:tgtEl>
                                        <p:attrNameLst>
                                          <p:attrName>style.visibility</p:attrName>
                                        </p:attrNameLst>
                                      </p:cBhvr>
                                      <p:to>
                                        <p:strVal val="visible"/>
                                      </p:to>
                                    </p:set>
                                    <p:animEffect transition="in" filter="wipe(left)">
                                      <p:cBhvr>
                                        <p:cTn id="26" dur="500"/>
                                        <p:tgtEl>
                                          <p:spTgt spid="57347">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57347">
                                            <p:txEl>
                                              <p:pRg st="4" end="4"/>
                                            </p:txEl>
                                          </p:spTgt>
                                        </p:tgtEl>
                                        <p:attrNameLst>
                                          <p:attrName>style.visibility</p:attrName>
                                        </p:attrNameLst>
                                      </p:cBhvr>
                                      <p:to>
                                        <p:strVal val="visible"/>
                                      </p:to>
                                    </p:set>
                                    <p:animEffect transition="in" filter="wipe(left)">
                                      <p:cBhvr>
                                        <p:cTn id="31" dur="500"/>
                                        <p:tgtEl>
                                          <p:spTgt spid="57347">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57347">
                                            <p:txEl>
                                              <p:pRg st="5" end="5"/>
                                            </p:txEl>
                                          </p:spTgt>
                                        </p:tgtEl>
                                        <p:attrNameLst>
                                          <p:attrName>style.visibility</p:attrName>
                                        </p:attrNameLst>
                                      </p:cBhvr>
                                      <p:to>
                                        <p:strVal val="visible"/>
                                      </p:to>
                                    </p:set>
                                    <p:animEffect transition="in" filter="wipe(left)">
                                      <p:cBhvr>
                                        <p:cTn id="36" dur="500"/>
                                        <p:tgtEl>
                                          <p:spTgt spid="573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827088" y="188913"/>
            <a:ext cx="7772400" cy="1143000"/>
          </a:xfrm>
        </p:spPr>
        <p:txBody>
          <a:bodyPr/>
          <a:lstStyle/>
          <a:p>
            <a:r>
              <a:rPr lang="ar-SA" sz="2800" b="1">
                <a:cs typeface="Arial" panose="020B0604020202020204" pitchFamily="34" charset="0"/>
              </a:rPr>
              <a:t>5- چگونگي استفاده از اسمز، گرما و تحمل به خشكي را در تعيين گونه هاي مقاوم به خشكي شرح دهيد.</a:t>
            </a:r>
            <a:endParaRPr lang="en-GB" sz="2800" b="1">
              <a:cs typeface="Arial" panose="020B0604020202020204" pitchFamily="34" charset="0"/>
            </a:endParaRPr>
          </a:p>
        </p:txBody>
      </p:sp>
      <p:sp>
        <p:nvSpPr>
          <p:cNvPr id="58371" name="Rectangle 3"/>
          <p:cNvSpPr>
            <a:spLocks noGrp="1" noChangeArrowheads="1"/>
          </p:cNvSpPr>
          <p:nvPr>
            <p:ph type="body" idx="1"/>
          </p:nvPr>
        </p:nvSpPr>
        <p:spPr>
          <a:xfrm>
            <a:off x="250825" y="1268413"/>
            <a:ext cx="8893175" cy="5400675"/>
          </a:xfrm>
        </p:spPr>
        <p:txBody>
          <a:bodyPr/>
          <a:lstStyle/>
          <a:p>
            <a:pPr>
              <a:lnSpc>
                <a:spcPct val="90000"/>
              </a:lnSpc>
            </a:pPr>
            <a:endParaRPr lang="ar-SA" sz="2400" b="1"/>
          </a:p>
          <a:p>
            <a:pPr algn="r" rtl="1">
              <a:lnSpc>
                <a:spcPct val="90000"/>
              </a:lnSpc>
            </a:pPr>
            <a:r>
              <a:rPr lang="ar-SA" sz="2400" b="1">
                <a:latin typeface="Arial" panose="020B0604020202020204" pitchFamily="34" charset="0"/>
                <a:cs typeface="Arial" panose="020B0604020202020204" pitchFamily="34" charset="0"/>
              </a:rPr>
              <a:t>الف- استفاده از اسمز: در اين روش با استفاده از </a:t>
            </a:r>
            <a:r>
              <a:rPr lang="en-GB" sz="2400" b="1">
                <a:latin typeface="Arial" panose="020B0604020202020204" pitchFamily="34" charset="0"/>
                <a:cs typeface="Arial" panose="020B0604020202020204" pitchFamily="34" charset="0"/>
              </a:rPr>
              <a:t>PEG</a:t>
            </a:r>
            <a:r>
              <a:rPr lang="ar-SA" sz="2400" b="1">
                <a:latin typeface="Arial" panose="020B0604020202020204" pitchFamily="34" charset="0"/>
                <a:cs typeface="Arial" panose="020B0604020202020204" pitchFamily="34" charset="0"/>
              </a:rPr>
              <a:t> با وزن مولكولي مختلف و در فشار اسمزي متفاوت به گونه مورد نظر تنش وارد كرده و شاخص هاي رشد مثل درصد جوانه زني، رشد و نمو ريشه چه و ساقه چه، طول ميانگره و وزن خشك و تر را اندازه گيري كرده و گونه هاي مقاوم به خشكي شناسايي مي شوند </a:t>
            </a:r>
          </a:p>
          <a:p>
            <a:pPr algn="r" rtl="1">
              <a:lnSpc>
                <a:spcPct val="90000"/>
              </a:lnSpc>
            </a:pPr>
            <a:r>
              <a:rPr lang="ar-SA" sz="2400" b="1">
                <a:latin typeface="Arial" panose="020B0604020202020204" pitchFamily="34" charset="0"/>
                <a:cs typeface="Arial" panose="020B0604020202020204" pitchFamily="34" charset="0"/>
              </a:rPr>
              <a:t>ب- استفاده از استرس گرما: با معرض قراردادن برگها در مقابل گرما و سپس فرو بردن آنها در آب غيريونيزه (آب مقطر) و اندازه گيري يون هاي وارد شده در آب به مقاومت گياه پي مي برند. در نتيجه هر چه يون بيشتري در آب باشد نشان دهنده مقاومت كمتر آن گياه است.</a:t>
            </a:r>
          </a:p>
          <a:p>
            <a:pPr algn="r" rtl="1">
              <a:lnSpc>
                <a:spcPct val="90000"/>
              </a:lnSpc>
            </a:pPr>
            <a:r>
              <a:rPr lang="ar-SA" sz="2400" b="1">
                <a:latin typeface="Arial" panose="020B0604020202020204" pitchFamily="34" charset="0"/>
                <a:cs typeface="Arial" panose="020B0604020202020204" pitchFamily="34" charset="0"/>
              </a:rPr>
              <a:t>ج- استفاده از تحمل به خشكي: در اين روش برگ هايي كه خوب رشد كرده اند، را از گياه جدا كرده، سپس وزن مي شوند.آنگاه آنها را در آون قرار داده، خشك مي كنند، مجدداً وزن مي كنند، با استفاده از محاسبه رطوبت از دست رفته </a:t>
            </a:r>
            <a:r>
              <a:rPr lang="fa-IR" sz="2400" b="1">
                <a:latin typeface="Arial" panose="020B0604020202020204" pitchFamily="34" charset="0"/>
                <a:cs typeface="Arial" panose="020B0604020202020204" pitchFamily="34" charset="0"/>
              </a:rPr>
              <a:t>، </a:t>
            </a:r>
            <a:r>
              <a:rPr lang="ar-SA" sz="2400" b="1">
                <a:latin typeface="Arial" panose="020B0604020202020204" pitchFamily="34" charset="0"/>
                <a:cs typeface="Arial" panose="020B0604020202020204" pitchFamily="34" charset="0"/>
              </a:rPr>
              <a:t>گونه مقاوم را از گونه حساس شناسايي مي كنند كه مشخص مي شود گونه مقاوم آب كمتري نسبت به گونه حساس از دست داده است.</a:t>
            </a:r>
            <a:endParaRPr lang="en-GB" sz="2400" b="1">
              <a:latin typeface="Arial" panose="020B0604020202020204" pitchFamily="34" charset="0"/>
              <a:cs typeface="Arial" panose="020B0604020202020204" pitchFamily="34" charset="0"/>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fa-IR"/>
              <a:t>تعرق روزنه ها و مقاومت روزنه اي</a:t>
            </a:r>
            <a:endParaRPr lang="en-GB"/>
          </a:p>
        </p:txBody>
      </p:sp>
      <p:sp>
        <p:nvSpPr>
          <p:cNvPr id="76803" name="Rectangle 3"/>
          <p:cNvSpPr>
            <a:spLocks noGrp="1" noChangeArrowheads="1"/>
          </p:cNvSpPr>
          <p:nvPr>
            <p:ph type="body" idx="1"/>
          </p:nvPr>
        </p:nvSpPr>
        <p:spPr>
          <a:xfrm>
            <a:off x="0" y="1981200"/>
            <a:ext cx="9144000" cy="4876800"/>
          </a:xfrm>
        </p:spPr>
        <p:txBody>
          <a:bodyPr/>
          <a:lstStyle/>
          <a:p>
            <a:pPr algn="r" rtl="1">
              <a:lnSpc>
                <a:spcPct val="90000"/>
              </a:lnSpc>
            </a:pPr>
            <a:r>
              <a:rPr lang="fa-IR" sz="2800" b="1"/>
              <a:t>هدف از تعرق </a:t>
            </a:r>
            <a:r>
              <a:rPr lang="en-US" sz="2800" b="1"/>
              <a:t>CO2</a:t>
            </a:r>
            <a:r>
              <a:rPr lang="fa-IR" sz="2800" b="1"/>
              <a:t>است ولي بخار آب بدليل اختلاف پتانسيل بسهولت خارج مي شود.</a:t>
            </a:r>
          </a:p>
          <a:p>
            <a:pPr algn="r" rtl="1">
              <a:lnSpc>
                <a:spcPct val="90000"/>
              </a:lnSpc>
            </a:pPr>
            <a:r>
              <a:rPr lang="fa-IR" sz="2800" b="1"/>
              <a:t>در شرايط كمبود آب مقاومت روزنه اي مؤثر است</a:t>
            </a:r>
          </a:p>
          <a:p>
            <a:pPr>
              <a:lnSpc>
                <a:spcPct val="90000"/>
              </a:lnSpc>
            </a:pPr>
            <a:r>
              <a:rPr lang="en-US" sz="2800" b="1"/>
              <a:t>I=A</a:t>
            </a:r>
            <a:r>
              <a:rPr lang="en-US" sz="2800" b="1" baseline="-25000"/>
              <a:t>0</a:t>
            </a:r>
            <a:r>
              <a:rPr lang="en-US" sz="2800" b="1"/>
              <a:t>-(A/A</a:t>
            </a:r>
            <a:r>
              <a:rPr lang="en-US" sz="2800" b="1" baseline="-25000"/>
              <a:t>0</a:t>
            </a:r>
            <a:r>
              <a:rPr lang="en-US" sz="2800" b="1"/>
              <a:t>)</a:t>
            </a:r>
          </a:p>
          <a:p>
            <a:pPr algn="r" rtl="1">
              <a:lnSpc>
                <a:spcPct val="90000"/>
              </a:lnSpc>
              <a:buFont typeface="Wingdings" panose="05000000000000000000" pitchFamily="2" charset="2"/>
              <a:buNone/>
            </a:pPr>
            <a:r>
              <a:rPr lang="en-US" sz="2800" b="1"/>
              <a:t>I</a:t>
            </a:r>
            <a:r>
              <a:rPr lang="fa-IR" sz="2800" b="1"/>
              <a:t>= مقاومت روزنه اي، </a:t>
            </a:r>
            <a:r>
              <a:rPr lang="en-US" sz="2800" b="1"/>
              <a:t>A</a:t>
            </a:r>
            <a:r>
              <a:rPr lang="en-US" sz="2800" b="1" baseline="-25000"/>
              <a:t>0</a:t>
            </a:r>
            <a:r>
              <a:rPr lang="fa-IR" sz="2800" b="1" baseline="-25000"/>
              <a:t> </a:t>
            </a:r>
            <a:r>
              <a:rPr lang="fa-IR" sz="2800" b="1"/>
              <a:t> حداكثر فتوسنتز در مرحله باز بودن روزنه، </a:t>
            </a:r>
            <a:r>
              <a:rPr lang="en-US" sz="2800" b="1"/>
              <a:t>A</a:t>
            </a:r>
            <a:r>
              <a:rPr lang="fa-IR" sz="2800" b="1"/>
              <a:t> فتوسنتز در شرايط تنش</a:t>
            </a:r>
          </a:p>
          <a:p>
            <a:pPr algn="r" rtl="1">
              <a:lnSpc>
                <a:spcPct val="90000"/>
              </a:lnSpc>
              <a:buFont typeface="Wingdings" panose="05000000000000000000" pitchFamily="2" charset="2"/>
              <a:buNone/>
            </a:pPr>
            <a:endParaRPr lang="fa-IR" sz="2800" b="1"/>
          </a:p>
          <a:p>
            <a:pPr algn="ctr" rtl="1">
              <a:lnSpc>
                <a:spcPct val="90000"/>
              </a:lnSpc>
              <a:buFont typeface="Wingdings" panose="05000000000000000000" pitchFamily="2" charset="2"/>
              <a:buNone/>
            </a:pPr>
            <a:r>
              <a:rPr lang="fa-IR" sz="4000" b="1">
                <a:solidFill>
                  <a:schemeClr val="hlink"/>
                </a:solidFill>
              </a:rPr>
              <a:t>مكانيزم باز وبسته شدن روزنه ها:</a:t>
            </a:r>
          </a:p>
          <a:p>
            <a:pPr algn="ctr" rtl="1">
              <a:lnSpc>
                <a:spcPct val="90000"/>
              </a:lnSpc>
              <a:buFont typeface="Wingdings" panose="05000000000000000000" pitchFamily="2" charset="2"/>
              <a:buNone/>
            </a:pPr>
            <a:r>
              <a:rPr lang="fa-IR" sz="4000" b="1">
                <a:solidFill>
                  <a:schemeClr val="hlink"/>
                </a:solidFill>
              </a:rPr>
              <a:t> يون پتاسيم، هورمون </a:t>
            </a:r>
            <a:r>
              <a:rPr lang="en-US" sz="4000" b="1">
                <a:solidFill>
                  <a:schemeClr val="hlink"/>
                </a:solidFill>
              </a:rPr>
              <a:t>ABA</a:t>
            </a:r>
            <a:r>
              <a:rPr lang="fa-IR" sz="4000" b="1">
                <a:solidFill>
                  <a:schemeClr val="hlink"/>
                </a:solidFill>
              </a:rPr>
              <a:t> ، يون كلسيم</a:t>
            </a:r>
          </a:p>
          <a:p>
            <a:pPr algn="ctr" rtl="1">
              <a:lnSpc>
                <a:spcPct val="90000"/>
              </a:lnSpc>
              <a:buFont typeface="Wingdings" panose="05000000000000000000" pitchFamily="2" charset="2"/>
              <a:buNone/>
            </a:pPr>
            <a:endParaRPr lang="en-GB" sz="4000" baseline="-25000">
              <a:solidFill>
                <a:schemeClr val="hlink"/>
              </a:solidFill>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0" y="0"/>
            <a:ext cx="9144000" cy="1196975"/>
          </a:xfrm>
        </p:spPr>
        <p:txBody>
          <a:bodyPr/>
          <a:lstStyle/>
          <a:p>
            <a:r>
              <a:rPr lang="ar-SA" sz="2800" b="1">
                <a:cs typeface="Arial" panose="020B0604020202020204" pitchFamily="34" charset="0"/>
              </a:rPr>
              <a:t>6- رشد ريشه و نسبت رشد ريشه به ساقه و دماي </a:t>
            </a:r>
            <a:r>
              <a:rPr lang="fa-IR" sz="2800" b="1">
                <a:cs typeface="Arial" panose="020B0604020202020204" pitchFamily="34" charset="0"/>
              </a:rPr>
              <a:t>تاج  </a:t>
            </a:r>
            <a:r>
              <a:rPr lang="ar-SA" sz="2800" b="1">
                <a:cs typeface="Arial" panose="020B0604020202020204" pitchFamily="34" charset="0"/>
              </a:rPr>
              <a:t>چه ارتباطي با مقاومت به </a:t>
            </a:r>
            <a:r>
              <a:rPr lang="fa-IR" sz="2800" b="1">
                <a:cs typeface="Arial" panose="020B0604020202020204" pitchFamily="34" charset="0"/>
              </a:rPr>
              <a:t>  </a:t>
            </a:r>
            <a:r>
              <a:rPr lang="ar-SA" sz="2800" b="1">
                <a:cs typeface="Arial" panose="020B0604020202020204" pitchFamily="34" charset="0"/>
              </a:rPr>
              <a:t>خشكي دارد؟</a:t>
            </a:r>
            <a:r>
              <a:rPr lang="fa-IR" sz="2800" b="1">
                <a:cs typeface="Arial" panose="020B0604020202020204" pitchFamily="34" charset="0"/>
              </a:rPr>
              <a:t>  </a:t>
            </a:r>
            <a:endParaRPr lang="en-GB" sz="2800" b="1">
              <a:cs typeface="Arial" panose="020B0604020202020204" pitchFamily="34" charset="0"/>
            </a:endParaRPr>
          </a:p>
        </p:txBody>
      </p:sp>
      <p:sp>
        <p:nvSpPr>
          <p:cNvPr id="59395" name="Rectangle 3"/>
          <p:cNvSpPr>
            <a:spLocks noGrp="1" noChangeArrowheads="1"/>
          </p:cNvSpPr>
          <p:nvPr>
            <p:ph type="body" idx="1"/>
          </p:nvPr>
        </p:nvSpPr>
        <p:spPr>
          <a:xfrm>
            <a:off x="179388" y="1268413"/>
            <a:ext cx="8964612" cy="5400675"/>
          </a:xfrm>
        </p:spPr>
        <p:txBody>
          <a:bodyPr/>
          <a:lstStyle/>
          <a:p>
            <a:pPr>
              <a:lnSpc>
                <a:spcPct val="80000"/>
              </a:lnSpc>
            </a:pPr>
            <a:endParaRPr lang="ar-SA" sz="2000"/>
          </a:p>
          <a:p>
            <a:pPr algn="r" rtl="1">
              <a:lnSpc>
                <a:spcPct val="80000"/>
              </a:lnSpc>
            </a:pPr>
            <a:r>
              <a:rPr lang="ar-SA" sz="2400" b="1">
                <a:latin typeface="Arial" panose="020B0604020202020204" pitchFamily="34" charset="0"/>
                <a:cs typeface="Arial" panose="020B0604020202020204" pitchFamily="34" charset="0"/>
              </a:rPr>
              <a:t>در ارتباط با رشد ريشه و نسبت رشد ريشه به ساقه و اندازه گيري آن به اين صورت عمل مي شود كه در جعبه هاي ترنسپرنتي به ابعاد 20×115×240 كه رشد در آنها قابل مشاهده است، انتخاب كرده و در آن خاك مي ريزند و پس از كاشتن گياه و سبز شدن آن در زمان مناسب</a:t>
            </a:r>
            <a:r>
              <a:rPr lang="fa-IR" sz="2400" b="1">
                <a:latin typeface="Arial" panose="020B0604020202020204" pitchFamily="34" charset="0"/>
                <a:cs typeface="Arial" panose="020B0604020202020204" pitchFamily="34" charset="0"/>
              </a:rPr>
              <a:t> تيمار </a:t>
            </a:r>
            <a:r>
              <a:rPr lang="ar-SA" sz="2400" b="1">
                <a:latin typeface="Arial" panose="020B0604020202020204" pitchFamily="34" charset="0"/>
                <a:cs typeface="Arial" panose="020B0604020202020204" pitchFamily="34" charset="0"/>
              </a:rPr>
              <a:t> استرس</a:t>
            </a:r>
            <a:r>
              <a:rPr lang="fa-IR" sz="2400" b="1">
                <a:latin typeface="Arial" panose="020B0604020202020204" pitchFamily="34" charset="0"/>
                <a:cs typeface="Arial" panose="020B0604020202020204" pitchFamily="34" charset="0"/>
              </a:rPr>
              <a:t> آغاز می شود.</a:t>
            </a:r>
          </a:p>
          <a:p>
            <a:pPr algn="r" rtl="1">
              <a:lnSpc>
                <a:spcPct val="80000"/>
              </a:lnSpc>
              <a:buFont typeface="Wingdings" panose="05000000000000000000" pitchFamily="2" charset="2"/>
              <a:buNone/>
            </a:pPr>
            <a:r>
              <a:rPr lang="ar-SA" sz="2400" b="1">
                <a:latin typeface="Arial" panose="020B0604020202020204" pitchFamily="34" charset="0"/>
                <a:cs typeface="Arial" panose="020B0604020202020204" pitchFamily="34" charset="0"/>
              </a:rPr>
              <a:t> </a:t>
            </a:r>
          </a:p>
          <a:p>
            <a:pPr algn="r" rtl="1">
              <a:lnSpc>
                <a:spcPct val="80000"/>
              </a:lnSpc>
            </a:pPr>
            <a:r>
              <a:rPr lang="ar-SA" sz="2400" b="1">
                <a:latin typeface="Arial" panose="020B0604020202020204" pitchFamily="34" charset="0"/>
                <a:cs typeface="Arial" panose="020B0604020202020204" pitchFamily="34" charset="0"/>
              </a:rPr>
              <a:t>رطوبتي به آن وارد كرده و رشد ريشه را ملاحظه مي كنند در نتيجه مشاهده مي شود كه انشعاب ريشه هاي گندم كه در شرايط خشكي بودند نسبت به آنهايي كه تحت شرايط رطوبت قرار داشتند،‌ بيشتر بود.</a:t>
            </a:r>
            <a:endParaRPr lang="fa-IR" sz="2400" b="1">
              <a:latin typeface="Arial" panose="020B0604020202020204" pitchFamily="34" charset="0"/>
              <a:cs typeface="Arial" panose="020B0604020202020204" pitchFamily="34" charset="0"/>
            </a:endParaRPr>
          </a:p>
          <a:p>
            <a:pPr algn="r" rtl="1">
              <a:lnSpc>
                <a:spcPct val="80000"/>
              </a:lnSpc>
              <a:buFont typeface="Wingdings" panose="05000000000000000000" pitchFamily="2" charset="2"/>
              <a:buNone/>
            </a:pPr>
            <a:endParaRPr lang="ar-SA" sz="2400" b="1">
              <a:latin typeface="Arial" panose="020B0604020202020204" pitchFamily="34" charset="0"/>
              <a:cs typeface="Arial" panose="020B0604020202020204" pitchFamily="34" charset="0"/>
            </a:endParaRPr>
          </a:p>
          <a:p>
            <a:pPr algn="r" rtl="1">
              <a:lnSpc>
                <a:spcPct val="80000"/>
              </a:lnSpc>
            </a:pPr>
            <a:r>
              <a:rPr lang="ar-SA" sz="2400" b="1">
                <a:latin typeface="Arial" panose="020B0604020202020204" pitchFamily="34" charset="0"/>
                <a:cs typeface="Arial" panose="020B0604020202020204" pitchFamily="34" charset="0"/>
              </a:rPr>
              <a:t>دماي </a:t>
            </a:r>
            <a:r>
              <a:rPr lang="en-GB" sz="2400" b="1">
                <a:latin typeface="Arial" panose="020B0604020202020204" pitchFamily="34" charset="0"/>
                <a:cs typeface="Arial" panose="020B0604020202020204" pitchFamily="34" charset="0"/>
              </a:rPr>
              <a:t>Canopy</a:t>
            </a:r>
            <a:r>
              <a:rPr lang="ar-SA" sz="2400" b="1">
                <a:latin typeface="Arial" panose="020B0604020202020204" pitchFamily="34" charset="0"/>
                <a:cs typeface="Arial" panose="020B0604020202020204" pitchFamily="34" charset="0"/>
              </a:rPr>
              <a:t> : جهت شناسايي گونه هاي مقاوم به خشكي ترمومتر مادون قرمز دستي براي اندازه گيري دماي </a:t>
            </a:r>
            <a:r>
              <a:rPr lang="en-GB" sz="2400" b="1">
                <a:latin typeface="Arial" panose="020B0604020202020204" pitchFamily="34" charset="0"/>
                <a:cs typeface="Arial" panose="020B0604020202020204" pitchFamily="34" charset="0"/>
              </a:rPr>
              <a:t>Canopy</a:t>
            </a:r>
            <a:r>
              <a:rPr lang="ar-SA" sz="2400" b="1">
                <a:latin typeface="Arial" panose="020B0604020202020204" pitchFamily="34" charset="0"/>
                <a:cs typeface="Arial" panose="020B0604020202020204" pitchFamily="34" charset="0"/>
              </a:rPr>
              <a:t> مورد استفاده قرار </a:t>
            </a:r>
            <a:r>
              <a:rPr lang="fa-IR" sz="2400" b="1">
                <a:latin typeface="Arial" panose="020B0604020202020204" pitchFamily="34" charset="0"/>
                <a:cs typeface="Arial" panose="020B0604020202020204" pitchFamily="34" charset="0"/>
              </a:rPr>
              <a:t>می گيرد</a:t>
            </a:r>
            <a:r>
              <a:rPr lang="ar-SA" sz="2400" b="1">
                <a:latin typeface="Arial" panose="020B0604020202020204" pitchFamily="34" charset="0"/>
                <a:cs typeface="Arial" panose="020B0604020202020204" pitchFamily="34" charset="0"/>
              </a:rPr>
              <a:t>. براي اندازه گيري دماي </a:t>
            </a:r>
            <a:r>
              <a:rPr lang="en-GB" sz="2400" b="1">
                <a:latin typeface="Arial" panose="020B0604020202020204" pitchFamily="34" charset="0"/>
                <a:cs typeface="Arial" panose="020B0604020202020204" pitchFamily="34" charset="0"/>
              </a:rPr>
              <a:t>Canopy</a:t>
            </a:r>
            <a:r>
              <a:rPr lang="ar-SA" sz="2400" b="1">
                <a:latin typeface="Arial" panose="020B0604020202020204" pitchFamily="34" charset="0"/>
                <a:cs typeface="Arial" panose="020B0604020202020204" pitchFamily="34" charset="0"/>
              </a:rPr>
              <a:t> زمان مناسب وسط روز است،‌ يعني بين ساعت هاي 14-45/12 بعدازظهر كولتيوارهاي مقاوم درجه حرارت </a:t>
            </a:r>
            <a:r>
              <a:rPr lang="en-GB" sz="2400" b="1">
                <a:latin typeface="Arial" panose="020B0604020202020204" pitchFamily="34" charset="0"/>
                <a:cs typeface="Arial" panose="020B0604020202020204" pitchFamily="34" charset="0"/>
              </a:rPr>
              <a:t>Canopy</a:t>
            </a:r>
            <a:r>
              <a:rPr lang="ar-SA" sz="2400" b="1">
                <a:latin typeface="Arial" panose="020B0604020202020204" pitchFamily="34" charset="0"/>
                <a:cs typeface="Arial" panose="020B0604020202020204" pitchFamily="34" charset="0"/>
              </a:rPr>
              <a:t> بيشتر و تبخير روزنه اي كمتر، همچنين آب كمتري نيز استفاده</a:t>
            </a:r>
            <a:r>
              <a:rPr lang="fa-IR" sz="2400" b="1">
                <a:latin typeface="Arial" panose="020B0604020202020204" pitchFamily="34" charset="0"/>
                <a:cs typeface="Arial" panose="020B0604020202020204" pitchFamily="34" charset="0"/>
              </a:rPr>
              <a:t> می نمايند</a:t>
            </a:r>
            <a:r>
              <a:rPr lang="ar-SA" sz="2400" b="1">
                <a:latin typeface="Arial" panose="020B0604020202020204" pitchFamily="34" charset="0"/>
                <a:cs typeface="Arial" panose="020B0604020202020204" pitchFamily="34" charset="0"/>
              </a:rPr>
              <a:t>.</a:t>
            </a:r>
            <a:endParaRPr lang="en-GB" sz="2400" b="1">
              <a:latin typeface="Arial" panose="020B0604020202020204" pitchFamily="34" charset="0"/>
              <a:cs typeface="Arial" panose="020B0604020202020204" pitchFamily="34" charset="0"/>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anim calcmode="lin" valueType="num">
                                      <p:cBhvr>
                                        <p:cTn id="7" dur="2000" fill="hold"/>
                                        <p:tgtEl>
                                          <p:spTgt spid="59394"/>
                                        </p:tgtEl>
                                        <p:attrNameLst>
                                          <p:attrName>ppt_w</p:attrName>
                                        </p:attrNameLst>
                                      </p:cBhvr>
                                      <p:tavLst>
                                        <p:tav tm="0">
                                          <p:val>
                                            <p:strVal val="#ppt_w*2.5"/>
                                          </p:val>
                                        </p:tav>
                                        <p:tav tm="100000">
                                          <p:val>
                                            <p:strVal val="#ppt_w"/>
                                          </p:val>
                                        </p:tav>
                                      </p:tavLst>
                                    </p:anim>
                                    <p:anim calcmode="lin" valueType="num">
                                      <p:cBhvr>
                                        <p:cTn id="8" dur="2000" fill="hold"/>
                                        <p:tgtEl>
                                          <p:spTgt spid="59394"/>
                                        </p:tgtEl>
                                        <p:attrNameLst>
                                          <p:attrName>ppt_h</p:attrName>
                                        </p:attrNameLst>
                                      </p:cBhvr>
                                      <p:tavLst>
                                        <p:tav tm="0">
                                          <p:val>
                                            <p:strVal val="#ppt_h"/>
                                          </p:val>
                                        </p:tav>
                                        <p:tav tm="100000">
                                          <p:val>
                                            <p:strVal val="#ppt_h"/>
                                          </p:val>
                                        </p:tav>
                                      </p:tavLst>
                                    </p:anim>
                                    <p:anim calcmode="lin" valueType="num">
                                      <p:cBhvr>
                                        <p:cTn id="9" dur="2000" fill="hold"/>
                                        <p:tgtEl>
                                          <p:spTgt spid="59394"/>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59394"/>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5939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9395">
                                            <p:txEl>
                                              <p:pRg st="1" end="1"/>
                                            </p:txEl>
                                          </p:spTgt>
                                        </p:tgtEl>
                                        <p:attrNameLst>
                                          <p:attrName>style.visibility</p:attrName>
                                        </p:attrNameLst>
                                      </p:cBhvr>
                                      <p:to>
                                        <p:strVal val="visible"/>
                                      </p:to>
                                    </p:set>
                                    <p:animEffect transition="in" filter="wipe(left)">
                                      <p:cBhvr>
                                        <p:cTn id="16" dur="500"/>
                                        <p:tgtEl>
                                          <p:spTgt spid="5939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9395">
                                            <p:txEl>
                                              <p:pRg st="2" end="2"/>
                                            </p:txEl>
                                          </p:spTgt>
                                        </p:tgtEl>
                                        <p:attrNameLst>
                                          <p:attrName>style.visibility</p:attrName>
                                        </p:attrNameLst>
                                      </p:cBhvr>
                                      <p:to>
                                        <p:strVal val="visible"/>
                                      </p:to>
                                    </p:set>
                                    <p:animEffect transition="in" filter="wipe(left)">
                                      <p:cBhvr>
                                        <p:cTn id="21" dur="500"/>
                                        <p:tgtEl>
                                          <p:spTgt spid="59395">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9395">
                                            <p:txEl>
                                              <p:pRg st="3" end="3"/>
                                            </p:txEl>
                                          </p:spTgt>
                                        </p:tgtEl>
                                        <p:attrNameLst>
                                          <p:attrName>style.visibility</p:attrName>
                                        </p:attrNameLst>
                                      </p:cBhvr>
                                      <p:to>
                                        <p:strVal val="visible"/>
                                      </p:to>
                                    </p:set>
                                    <p:animEffect transition="in" filter="wipe(left)">
                                      <p:cBhvr>
                                        <p:cTn id="26" dur="500"/>
                                        <p:tgtEl>
                                          <p:spTgt spid="59395">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59395">
                                            <p:txEl>
                                              <p:pRg st="5" end="5"/>
                                            </p:txEl>
                                          </p:spTgt>
                                        </p:tgtEl>
                                        <p:attrNameLst>
                                          <p:attrName>style.visibility</p:attrName>
                                        </p:attrNameLst>
                                      </p:cBhvr>
                                      <p:to>
                                        <p:strVal val="visible"/>
                                      </p:to>
                                    </p:set>
                                    <p:animEffect transition="in" filter="wipe(left)">
                                      <p:cBhvr>
                                        <p:cTn id="31" dur="500"/>
                                        <p:tgtEl>
                                          <p:spTgt spid="593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build="p"/>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85800" y="188913"/>
            <a:ext cx="7772400" cy="936625"/>
          </a:xfrm>
        </p:spPr>
        <p:txBody>
          <a:bodyPr/>
          <a:lstStyle/>
          <a:p>
            <a:r>
              <a:rPr lang="ar-SA" sz="2800" b="1"/>
              <a:t>7- چگونگي رفتار برگ ها و ميزان فتوسنتز گياهان را در مواجه با خشكي شرح دهيد.</a:t>
            </a:r>
            <a:endParaRPr lang="en-GB" sz="2800" b="1"/>
          </a:p>
        </p:txBody>
      </p:sp>
      <p:sp>
        <p:nvSpPr>
          <p:cNvPr id="60419" name="Rectangle 3"/>
          <p:cNvSpPr>
            <a:spLocks noGrp="1" noChangeArrowheads="1"/>
          </p:cNvSpPr>
          <p:nvPr>
            <p:ph type="body" idx="1"/>
          </p:nvPr>
        </p:nvSpPr>
        <p:spPr>
          <a:xfrm>
            <a:off x="250825" y="1268413"/>
            <a:ext cx="8642350" cy="5329237"/>
          </a:xfrm>
        </p:spPr>
        <p:txBody>
          <a:bodyPr/>
          <a:lstStyle/>
          <a:p>
            <a:pPr algn="r" rtl="1">
              <a:lnSpc>
                <a:spcPct val="90000"/>
              </a:lnSpc>
            </a:pPr>
            <a:endParaRPr lang="ar-SA" sz="2800"/>
          </a:p>
          <a:p>
            <a:pPr algn="r" rtl="1">
              <a:lnSpc>
                <a:spcPct val="90000"/>
              </a:lnSpc>
            </a:pPr>
            <a:r>
              <a:rPr lang="ar-SA" sz="2800" b="1">
                <a:latin typeface="Arial" panose="020B0604020202020204" pitchFamily="34" charset="0"/>
                <a:cs typeface="Arial" panose="020B0604020202020204" pitchFamily="34" charset="0"/>
              </a:rPr>
              <a:t>برگ هاي بسياري از گياهان موقع انجام استرس خشكي جمع مي شوند كه اين امر باعث :</a:t>
            </a:r>
          </a:p>
          <a:p>
            <a:pPr algn="r" rtl="1">
              <a:lnSpc>
                <a:spcPct val="90000"/>
              </a:lnSpc>
            </a:pPr>
            <a:r>
              <a:rPr lang="ar-SA" sz="2800" b="1">
                <a:latin typeface="Arial" panose="020B0604020202020204" pitchFamily="34" charset="0"/>
                <a:cs typeface="Arial" panose="020B0604020202020204" pitchFamily="34" charset="0"/>
              </a:rPr>
              <a:t>الف- كاهش اثرات تشعشعي </a:t>
            </a:r>
          </a:p>
          <a:p>
            <a:pPr algn="r" rtl="1">
              <a:lnSpc>
                <a:spcPct val="90000"/>
              </a:lnSpc>
            </a:pPr>
            <a:r>
              <a:rPr lang="ar-SA" sz="2800" b="1">
                <a:latin typeface="Arial" panose="020B0604020202020204" pitchFamily="34" charset="0"/>
                <a:cs typeface="Arial" panose="020B0604020202020204" pitchFamily="34" charset="0"/>
              </a:rPr>
              <a:t>ب- عدم بالارفتن حرارت برگها</a:t>
            </a:r>
          </a:p>
          <a:p>
            <a:pPr algn="r" rtl="1">
              <a:lnSpc>
                <a:spcPct val="90000"/>
              </a:lnSpc>
            </a:pPr>
            <a:r>
              <a:rPr lang="ar-SA" sz="2800" b="1">
                <a:latin typeface="Arial" panose="020B0604020202020204" pitchFamily="34" charset="0"/>
                <a:cs typeface="Arial" panose="020B0604020202020204" pitchFamily="34" charset="0"/>
              </a:rPr>
              <a:t>ج- كاهش كمبود آب</a:t>
            </a:r>
          </a:p>
          <a:p>
            <a:pPr algn="r" rtl="1">
              <a:lnSpc>
                <a:spcPct val="90000"/>
              </a:lnSpc>
            </a:pPr>
            <a:r>
              <a:rPr lang="ar-SA" sz="2800" b="1">
                <a:latin typeface="Arial" panose="020B0604020202020204" pitchFamily="34" charset="0"/>
                <a:cs typeface="Arial" panose="020B0604020202020204" pitchFamily="34" charset="0"/>
              </a:rPr>
              <a:t>د- كاهش ميزان تعرق</a:t>
            </a:r>
          </a:p>
          <a:p>
            <a:pPr algn="r" rtl="1">
              <a:lnSpc>
                <a:spcPct val="90000"/>
              </a:lnSpc>
            </a:pPr>
            <a:r>
              <a:rPr lang="ar-SA" sz="2800" b="1">
                <a:latin typeface="Arial" panose="020B0604020202020204" pitchFamily="34" charset="0"/>
                <a:cs typeface="Arial" panose="020B0604020202020204" pitchFamily="34" charset="0"/>
              </a:rPr>
              <a:t>و در نتيجه مقاومت آنها به خشكي مي شود.</a:t>
            </a:r>
          </a:p>
          <a:p>
            <a:pPr algn="r" rtl="1">
              <a:lnSpc>
                <a:spcPct val="90000"/>
              </a:lnSpc>
            </a:pPr>
            <a:r>
              <a:rPr lang="ar-SA" sz="2800" b="1">
                <a:latin typeface="Arial" panose="020B0604020202020204" pitchFamily="34" charset="0"/>
                <a:cs typeface="Arial" panose="020B0604020202020204" pitchFamily="34" charset="0"/>
              </a:rPr>
              <a:t>ميزان فتوسنتز نيز به خاطر بسته شدن روزنه ها در اثر استرس خشكي به طور كلي كاهش مي يابد و در شرايط يكسان بعضي كولتيوارها نسبت به بعضي ديگر ميزان فتوسنتز بيشتري دارند كه نشان دهنده مقاومت بيشتر آنها به خشكي است.</a:t>
            </a:r>
            <a:endParaRPr lang="en-GB" sz="2800" b="1">
              <a:latin typeface="Arial" panose="020B0604020202020204" pitchFamily="34" charset="0"/>
              <a:cs typeface="Arial" panose="020B0604020202020204" pitchFamily="34" charset="0"/>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anim calcmode="lin" valueType="num">
                                      <p:cBhvr>
                                        <p:cTn id="7" dur="2000" fill="hold"/>
                                        <p:tgtEl>
                                          <p:spTgt spid="60418"/>
                                        </p:tgtEl>
                                        <p:attrNameLst>
                                          <p:attrName>ppt_w</p:attrName>
                                        </p:attrNameLst>
                                      </p:cBhvr>
                                      <p:tavLst>
                                        <p:tav tm="0">
                                          <p:val>
                                            <p:strVal val="#ppt_w*2.5"/>
                                          </p:val>
                                        </p:tav>
                                        <p:tav tm="100000">
                                          <p:val>
                                            <p:strVal val="#ppt_w"/>
                                          </p:val>
                                        </p:tav>
                                      </p:tavLst>
                                    </p:anim>
                                    <p:anim calcmode="lin" valueType="num">
                                      <p:cBhvr>
                                        <p:cTn id="8" dur="2000" fill="hold"/>
                                        <p:tgtEl>
                                          <p:spTgt spid="60418"/>
                                        </p:tgtEl>
                                        <p:attrNameLst>
                                          <p:attrName>ppt_h</p:attrName>
                                        </p:attrNameLst>
                                      </p:cBhvr>
                                      <p:tavLst>
                                        <p:tav tm="0">
                                          <p:val>
                                            <p:strVal val="#ppt_h"/>
                                          </p:val>
                                        </p:tav>
                                        <p:tav tm="100000">
                                          <p:val>
                                            <p:strVal val="#ppt_h"/>
                                          </p:val>
                                        </p:tav>
                                      </p:tavLst>
                                    </p:anim>
                                    <p:anim calcmode="lin" valueType="num">
                                      <p:cBhvr>
                                        <p:cTn id="9" dur="2000" fill="hold"/>
                                        <p:tgtEl>
                                          <p:spTgt spid="60418"/>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60418"/>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6041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60419">
                                            <p:txEl>
                                              <p:pRg st="1" end="1"/>
                                            </p:txEl>
                                          </p:spTgt>
                                        </p:tgtEl>
                                        <p:attrNameLst>
                                          <p:attrName>style.visibility</p:attrName>
                                        </p:attrNameLst>
                                      </p:cBhvr>
                                      <p:to>
                                        <p:strVal val="visible"/>
                                      </p:to>
                                    </p:set>
                                    <p:animEffect transition="in" filter="wipe(left)">
                                      <p:cBhvr>
                                        <p:cTn id="16" dur="500"/>
                                        <p:tgtEl>
                                          <p:spTgt spid="6041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60419">
                                            <p:txEl>
                                              <p:pRg st="2" end="2"/>
                                            </p:txEl>
                                          </p:spTgt>
                                        </p:tgtEl>
                                        <p:attrNameLst>
                                          <p:attrName>style.visibility</p:attrName>
                                        </p:attrNameLst>
                                      </p:cBhvr>
                                      <p:to>
                                        <p:strVal val="visible"/>
                                      </p:to>
                                    </p:set>
                                    <p:animEffect transition="in" filter="wipe(left)">
                                      <p:cBhvr>
                                        <p:cTn id="21" dur="500"/>
                                        <p:tgtEl>
                                          <p:spTgt spid="60419">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60419">
                                            <p:txEl>
                                              <p:pRg st="3" end="3"/>
                                            </p:txEl>
                                          </p:spTgt>
                                        </p:tgtEl>
                                        <p:attrNameLst>
                                          <p:attrName>style.visibility</p:attrName>
                                        </p:attrNameLst>
                                      </p:cBhvr>
                                      <p:to>
                                        <p:strVal val="visible"/>
                                      </p:to>
                                    </p:set>
                                    <p:animEffect transition="in" filter="wipe(left)">
                                      <p:cBhvr>
                                        <p:cTn id="26" dur="500"/>
                                        <p:tgtEl>
                                          <p:spTgt spid="60419">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60419">
                                            <p:txEl>
                                              <p:pRg st="4" end="4"/>
                                            </p:txEl>
                                          </p:spTgt>
                                        </p:tgtEl>
                                        <p:attrNameLst>
                                          <p:attrName>style.visibility</p:attrName>
                                        </p:attrNameLst>
                                      </p:cBhvr>
                                      <p:to>
                                        <p:strVal val="visible"/>
                                      </p:to>
                                    </p:set>
                                    <p:animEffect transition="in" filter="wipe(left)">
                                      <p:cBhvr>
                                        <p:cTn id="31" dur="500"/>
                                        <p:tgtEl>
                                          <p:spTgt spid="60419">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60419">
                                            <p:txEl>
                                              <p:pRg st="5" end="5"/>
                                            </p:txEl>
                                          </p:spTgt>
                                        </p:tgtEl>
                                        <p:attrNameLst>
                                          <p:attrName>style.visibility</p:attrName>
                                        </p:attrNameLst>
                                      </p:cBhvr>
                                      <p:to>
                                        <p:strVal val="visible"/>
                                      </p:to>
                                    </p:set>
                                    <p:animEffect transition="in" filter="wipe(left)">
                                      <p:cBhvr>
                                        <p:cTn id="36" dur="500"/>
                                        <p:tgtEl>
                                          <p:spTgt spid="60419">
                                            <p:txEl>
                                              <p:pRg st="5" end="5"/>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60419">
                                            <p:txEl>
                                              <p:pRg st="6" end="6"/>
                                            </p:txEl>
                                          </p:spTgt>
                                        </p:tgtEl>
                                        <p:attrNameLst>
                                          <p:attrName>style.visibility</p:attrName>
                                        </p:attrNameLst>
                                      </p:cBhvr>
                                      <p:to>
                                        <p:strVal val="visible"/>
                                      </p:to>
                                    </p:set>
                                    <p:animEffect transition="in" filter="wipe(left)">
                                      <p:cBhvr>
                                        <p:cTn id="41" dur="500"/>
                                        <p:tgtEl>
                                          <p:spTgt spid="60419">
                                            <p:txEl>
                                              <p:pRg st="6" end="6"/>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60419">
                                            <p:txEl>
                                              <p:pRg st="7" end="7"/>
                                            </p:txEl>
                                          </p:spTgt>
                                        </p:tgtEl>
                                        <p:attrNameLst>
                                          <p:attrName>style.visibility</p:attrName>
                                        </p:attrNameLst>
                                      </p:cBhvr>
                                      <p:to>
                                        <p:strVal val="visible"/>
                                      </p:to>
                                    </p:set>
                                    <p:animEffect transition="in" filter="wipe(left)">
                                      <p:cBhvr>
                                        <p:cTn id="46" dur="500"/>
                                        <p:tgtEl>
                                          <p:spTgt spid="604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4213" y="0"/>
            <a:ext cx="7772400" cy="1143000"/>
          </a:xfrm>
        </p:spPr>
        <p:txBody>
          <a:bodyPr/>
          <a:lstStyle/>
          <a:p>
            <a:r>
              <a:rPr lang="ar-SA" sz="2800" b="1"/>
              <a:t>تجمع پرولين و آداپته شدن گياهان به خشكي چه تاثيري بر مقاومت آنها به خشكي دارد؟</a:t>
            </a:r>
            <a:endParaRPr lang="en-GB" sz="2800" b="1"/>
          </a:p>
        </p:txBody>
      </p:sp>
      <p:sp>
        <p:nvSpPr>
          <p:cNvPr id="61443" name="Rectangle 3"/>
          <p:cNvSpPr>
            <a:spLocks noGrp="1" noChangeArrowheads="1"/>
          </p:cNvSpPr>
          <p:nvPr>
            <p:ph type="body" idx="1"/>
          </p:nvPr>
        </p:nvSpPr>
        <p:spPr>
          <a:xfrm>
            <a:off x="250825" y="1052513"/>
            <a:ext cx="8893175" cy="5616575"/>
          </a:xfrm>
        </p:spPr>
        <p:txBody>
          <a:bodyPr/>
          <a:lstStyle/>
          <a:p>
            <a:r>
              <a:rPr lang="ar-SA" b="1"/>
              <a:t>-</a:t>
            </a:r>
            <a:endParaRPr lang="ar-SA"/>
          </a:p>
          <a:p>
            <a:pPr algn="r" rtl="1"/>
            <a:r>
              <a:rPr lang="ar-SA" b="1"/>
              <a:t>افزايش مقدار پرولين در اثر خشكي و تعيين مقدار آن يك </a:t>
            </a:r>
            <a:r>
              <a:rPr lang="en-GB" b="1"/>
              <a:t>test</a:t>
            </a:r>
            <a:r>
              <a:rPr lang="ar-SA" b="1"/>
              <a:t> جهت سنجش مقاومت در مقابل استرس خشكي است هر چه مقدار پرولين افزايش يابد مقاومت به خشكي بيشتر است.آداپته شدن گياهان به خشكي از طريق مرطوب كردن و خشك كردن مكرر و متناوب دانه ها قبل از كاشت كه باعث افزايش ويسكوزيته پروتوپلاسم، افزايش درجه حرارت آستانه (بحراني)، كاهش انعقاد پروتئين، افزايش ظرفيت نگه داري آب در دانه مي شود، منجر به افزايش مقاومت گياه در مقابل خشكي مي شود.</a:t>
            </a:r>
            <a:endParaRPr lang="en-GB" b="1"/>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61442"/>
                                        </p:tgtEl>
                                        <p:attrNameLst>
                                          <p:attrName>style.visibility</p:attrName>
                                        </p:attrNameLst>
                                      </p:cBhvr>
                                      <p:to>
                                        <p:strVal val="visible"/>
                                      </p:to>
                                    </p:set>
                                    <p:anim calcmode="lin" valueType="num">
                                      <p:cBhvr>
                                        <p:cTn id="7" dur="2000" fill="hold"/>
                                        <p:tgtEl>
                                          <p:spTgt spid="61442"/>
                                        </p:tgtEl>
                                        <p:attrNameLst>
                                          <p:attrName>ppt_w</p:attrName>
                                        </p:attrNameLst>
                                      </p:cBhvr>
                                      <p:tavLst>
                                        <p:tav tm="0">
                                          <p:val>
                                            <p:strVal val="#ppt_w*2.5"/>
                                          </p:val>
                                        </p:tav>
                                        <p:tav tm="100000">
                                          <p:val>
                                            <p:strVal val="#ppt_w"/>
                                          </p:val>
                                        </p:tav>
                                      </p:tavLst>
                                    </p:anim>
                                    <p:anim calcmode="lin" valueType="num">
                                      <p:cBhvr>
                                        <p:cTn id="8" dur="2000" fill="hold"/>
                                        <p:tgtEl>
                                          <p:spTgt spid="61442"/>
                                        </p:tgtEl>
                                        <p:attrNameLst>
                                          <p:attrName>ppt_h</p:attrName>
                                        </p:attrNameLst>
                                      </p:cBhvr>
                                      <p:tavLst>
                                        <p:tav tm="0">
                                          <p:val>
                                            <p:strVal val="#ppt_h"/>
                                          </p:val>
                                        </p:tav>
                                        <p:tav tm="100000">
                                          <p:val>
                                            <p:strVal val="#ppt_h"/>
                                          </p:val>
                                        </p:tav>
                                      </p:tavLst>
                                    </p:anim>
                                    <p:anim calcmode="lin" valueType="num">
                                      <p:cBhvr>
                                        <p:cTn id="9" dur="2000" fill="hold"/>
                                        <p:tgtEl>
                                          <p:spTgt spid="61442"/>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61442"/>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6144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61443">
                                            <p:txEl>
                                              <p:pRg st="0" end="0"/>
                                            </p:txEl>
                                          </p:spTgt>
                                        </p:tgtEl>
                                        <p:attrNameLst>
                                          <p:attrName>style.visibility</p:attrName>
                                        </p:attrNameLst>
                                      </p:cBhvr>
                                      <p:to>
                                        <p:strVal val="visible"/>
                                      </p:to>
                                    </p:set>
                                    <p:animEffect transition="in" filter="wipe(left)">
                                      <p:cBhvr>
                                        <p:cTn id="16" dur="500"/>
                                        <p:tgtEl>
                                          <p:spTgt spid="61443">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61443">
                                            <p:txEl>
                                              <p:pRg st="1" end="1"/>
                                            </p:txEl>
                                          </p:spTgt>
                                        </p:tgtEl>
                                        <p:attrNameLst>
                                          <p:attrName>style.visibility</p:attrName>
                                        </p:attrNameLst>
                                      </p:cBhvr>
                                      <p:to>
                                        <p:strVal val="visible"/>
                                      </p:to>
                                    </p:set>
                                    <p:animEffect transition="in" filter="wipe(left)">
                                      <p:cBhvr>
                                        <p:cTn id="21" dur="500"/>
                                        <p:tgtEl>
                                          <p:spTgt spid="614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1443" grpId="0" build="p"/>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539750" y="333375"/>
            <a:ext cx="7772400" cy="1143000"/>
          </a:xfrm>
        </p:spPr>
        <p:txBody>
          <a:bodyPr/>
          <a:lstStyle/>
          <a:p>
            <a:r>
              <a:rPr lang="ar-SA" sz="2800" b="1">
                <a:cs typeface="Arial" panose="020B0604020202020204" pitchFamily="34" charset="0"/>
              </a:rPr>
              <a:t>- به طور كلي بهترين زمان براي تعيين حالت بحراني در گياه جهت</a:t>
            </a:r>
            <a:r>
              <a:rPr lang="fa-IR" sz="2800" b="1">
                <a:cs typeface="Arial" panose="020B0604020202020204" pitchFamily="34" charset="0"/>
              </a:rPr>
              <a:t> تعيين</a:t>
            </a:r>
            <a:r>
              <a:rPr lang="ar-SA" sz="2800" b="1">
                <a:cs typeface="Arial" panose="020B0604020202020204" pitchFamily="34" charset="0"/>
              </a:rPr>
              <a:t> مقاومت به خشكي چه زماني است و حالت بحراني را در چند محصول مهم بيان نماييد.</a:t>
            </a:r>
            <a:br>
              <a:rPr lang="ar-SA" sz="2800" b="1">
                <a:cs typeface="Arial" panose="020B0604020202020204" pitchFamily="34" charset="0"/>
              </a:rPr>
            </a:br>
            <a:endParaRPr lang="en-GB" sz="2800" b="1">
              <a:cs typeface="Arial" panose="020B0604020202020204" pitchFamily="34" charset="0"/>
            </a:endParaRPr>
          </a:p>
        </p:txBody>
      </p:sp>
      <p:sp>
        <p:nvSpPr>
          <p:cNvPr id="62467" name="Rectangle 3"/>
          <p:cNvSpPr>
            <a:spLocks noGrp="1" noChangeArrowheads="1"/>
          </p:cNvSpPr>
          <p:nvPr>
            <p:ph type="body" idx="1"/>
          </p:nvPr>
        </p:nvSpPr>
        <p:spPr>
          <a:xfrm>
            <a:off x="250825" y="1557338"/>
            <a:ext cx="8893175" cy="4967287"/>
          </a:xfrm>
        </p:spPr>
        <p:txBody>
          <a:bodyPr/>
          <a:lstStyle/>
          <a:p>
            <a:pPr algn="r" rtl="1"/>
            <a:r>
              <a:rPr lang="ar-SA" sz="2800" b="1">
                <a:latin typeface="Arial" panose="020B0604020202020204" pitchFamily="34" charset="0"/>
                <a:cs typeface="Arial" panose="020B0604020202020204" pitchFamily="34" charset="0"/>
              </a:rPr>
              <a:t>به طور كلي براي تعيين حالت بحراني در مقابل استرس خشكي بهترين حالت  زمان رشد و طويل شدن ساقه تا گلدهي مي باشد.</a:t>
            </a:r>
          </a:p>
          <a:p>
            <a:pPr algn="r" rtl="1"/>
            <a:r>
              <a:rPr lang="ar-SA" sz="2800" b="1">
                <a:latin typeface="Arial" panose="020B0604020202020204" pitchFamily="34" charset="0"/>
                <a:cs typeface="Arial" panose="020B0604020202020204" pitchFamily="34" charset="0"/>
              </a:rPr>
              <a:t>مراحل چگونگي مقاومت در طول رشد و نمو يك گياه به اين صورت است كه در مرحله جوانه زني بيشترين تحمل سپس كاهش يافته و در مرحله گلدهي به پايين ترين سطح خود مي رسد و بعد از دانه بستن مجدداً افزايش مي يابد.</a:t>
            </a:r>
          </a:p>
          <a:p>
            <a:pPr algn="r" rtl="1"/>
            <a:r>
              <a:rPr lang="ar-SA" sz="2800" b="1">
                <a:latin typeface="Arial" panose="020B0604020202020204" pitchFamily="34" charset="0"/>
                <a:cs typeface="Arial" panose="020B0604020202020204" pitchFamily="34" charset="0"/>
              </a:rPr>
              <a:t>در سورگوم: مرحله بحراني مرحله </a:t>
            </a:r>
            <a:r>
              <a:rPr lang="en-GB" sz="2800" b="1">
                <a:latin typeface="Arial" panose="020B0604020202020204" pitchFamily="34" charset="0"/>
                <a:cs typeface="Arial" panose="020B0604020202020204" pitchFamily="34" charset="0"/>
              </a:rPr>
              <a:t>Microsporgenesis </a:t>
            </a:r>
            <a:endParaRPr lang="ar-SA" sz="2800" b="1">
              <a:latin typeface="Arial" panose="020B0604020202020204" pitchFamily="34" charset="0"/>
              <a:cs typeface="Arial" panose="020B0604020202020204" pitchFamily="34" charset="0"/>
            </a:endParaRPr>
          </a:p>
          <a:p>
            <a:pPr algn="r" rtl="1"/>
            <a:r>
              <a:rPr lang="ar-SA" sz="2800" b="1">
                <a:latin typeface="Arial" panose="020B0604020202020204" pitchFamily="34" charset="0"/>
                <a:cs typeface="Arial" panose="020B0604020202020204" pitchFamily="34" charset="0"/>
              </a:rPr>
              <a:t>در گندم: مرحله بحراني مرحله گلدهي</a:t>
            </a:r>
          </a:p>
          <a:p>
            <a:pPr algn="r" rtl="1"/>
            <a:r>
              <a:rPr lang="ar-SA" sz="2800" b="1">
                <a:latin typeface="Arial" panose="020B0604020202020204" pitchFamily="34" charset="0"/>
                <a:cs typeface="Arial" panose="020B0604020202020204" pitchFamily="34" charset="0"/>
              </a:rPr>
              <a:t>در بادام زميني: مرحله بحراني مرحله دوره پرشدن دانه</a:t>
            </a:r>
          </a:p>
          <a:p>
            <a:pPr algn="r" rtl="1"/>
            <a:r>
              <a:rPr lang="ar-SA" sz="2800" b="1">
                <a:latin typeface="Arial" panose="020B0604020202020204" pitchFamily="34" charset="0"/>
                <a:cs typeface="Arial" panose="020B0604020202020204" pitchFamily="34" charset="0"/>
              </a:rPr>
              <a:t>در سويا: مرحله بحراني مرحله تشكيل دانه</a:t>
            </a:r>
            <a:endParaRPr lang="en-GB" sz="2800" b="1">
              <a:latin typeface="Arial" panose="020B0604020202020204" pitchFamily="34" charset="0"/>
              <a:cs typeface="Arial" panose="020B0604020202020204" pitchFamily="34" charset="0"/>
            </a:endParaRP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p:cTn id="7" dur="2000" fill="hold"/>
                                        <p:tgtEl>
                                          <p:spTgt spid="62466"/>
                                        </p:tgtEl>
                                        <p:attrNameLst>
                                          <p:attrName>ppt_w</p:attrName>
                                        </p:attrNameLst>
                                      </p:cBhvr>
                                      <p:tavLst>
                                        <p:tav tm="0">
                                          <p:val>
                                            <p:strVal val="#ppt_w*2.5"/>
                                          </p:val>
                                        </p:tav>
                                        <p:tav tm="100000">
                                          <p:val>
                                            <p:strVal val="#ppt_w"/>
                                          </p:val>
                                        </p:tav>
                                      </p:tavLst>
                                    </p:anim>
                                    <p:anim calcmode="lin" valueType="num">
                                      <p:cBhvr>
                                        <p:cTn id="8" dur="2000" fill="hold"/>
                                        <p:tgtEl>
                                          <p:spTgt spid="62466"/>
                                        </p:tgtEl>
                                        <p:attrNameLst>
                                          <p:attrName>ppt_h</p:attrName>
                                        </p:attrNameLst>
                                      </p:cBhvr>
                                      <p:tavLst>
                                        <p:tav tm="0">
                                          <p:val>
                                            <p:strVal val="#ppt_h"/>
                                          </p:val>
                                        </p:tav>
                                        <p:tav tm="100000">
                                          <p:val>
                                            <p:strVal val="#ppt_h"/>
                                          </p:val>
                                        </p:tav>
                                      </p:tavLst>
                                    </p:anim>
                                    <p:anim calcmode="lin" valueType="num">
                                      <p:cBhvr>
                                        <p:cTn id="9" dur="2000" fill="hold"/>
                                        <p:tgtEl>
                                          <p:spTgt spid="62466"/>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62466"/>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6246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62467">
                                            <p:txEl>
                                              <p:pRg st="0" end="0"/>
                                            </p:txEl>
                                          </p:spTgt>
                                        </p:tgtEl>
                                        <p:attrNameLst>
                                          <p:attrName>style.visibility</p:attrName>
                                        </p:attrNameLst>
                                      </p:cBhvr>
                                      <p:to>
                                        <p:strVal val="visible"/>
                                      </p:to>
                                    </p:set>
                                    <p:animEffect transition="in" filter="wipe(left)">
                                      <p:cBhvr>
                                        <p:cTn id="16" dur="500"/>
                                        <p:tgtEl>
                                          <p:spTgt spid="62467">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62467">
                                            <p:txEl>
                                              <p:pRg st="1" end="1"/>
                                            </p:txEl>
                                          </p:spTgt>
                                        </p:tgtEl>
                                        <p:attrNameLst>
                                          <p:attrName>style.visibility</p:attrName>
                                        </p:attrNameLst>
                                      </p:cBhvr>
                                      <p:to>
                                        <p:strVal val="visible"/>
                                      </p:to>
                                    </p:set>
                                    <p:animEffect transition="in" filter="wipe(left)">
                                      <p:cBhvr>
                                        <p:cTn id="21" dur="500"/>
                                        <p:tgtEl>
                                          <p:spTgt spid="62467">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62467">
                                            <p:txEl>
                                              <p:pRg st="2" end="2"/>
                                            </p:txEl>
                                          </p:spTgt>
                                        </p:tgtEl>
                                        <p:attrNameLst>
                                          <p:attrName>style.visibility</p:attrName>
                                        </p:attrNameLst>
                                      </p:cBhvr>
                                      <p:to>
                                        <p:strVal val="visible"/>
                                      </p:to>
                                    </p:set>
                                    <p:animEffect transition="in" filter="wipe(left)">
                                      <p:cBhvr>
                                        <p:cTn id="26" dur="500"/>
                                        <p:tgtEl>
                                          <p:spTgt spid="62467">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62467">
                                            <p:txEl>
                                              <p:pRg st="3" end="3"/>
                                            </p:txEl>
                                          </p:spTgt>
                                        </p:tgtEl>
                                        <p:attrNameLst>
                                          <p:attrName>style.visibility</p:attrName>
                                        </p:attrNameLst>
                                      </p:cBhvr>
                                      <p:to>
                                        <p:strVal val="visible"/>
                                      </p:to>
                                    </p:set>
                                    <p:animEffect transition="in" filter="wipe(left)">
                                      <p:cBhvr>
                                        <p:cTn id="31" dur="500"/>
                                        <p:tgtEl>
                                          <p:spTgt spid="62467">
                                            <p:txEl>
                                              <p:pRg st="3" end="3"/>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62467">
                                            <p:txEl>
                                              <p:pRg st="4" end="4"/>
                                            </p:txEl>
                                          </p:spTgt>
                                        </p:tgtEl>
                                        <p:attrNameLst>
                                          <p:attrName>style.visibility</p:attrName>
                                        </p:attrNameLst>
                                      </p:cBhvr>
                                      <p:to>
                                        <p:strVal val="visible"/>
                                      </p:to>
                                    </p:set>
                                    <p:animEffect transition="in" filter="wipe(left)">
                                      <p:cBhvr>
                                        <p:cTn id="36" dur="500"/>
                                        <p:tgtEl>
                                          <p:spTgt spid="62467">
                                            <p:txEl>
                                              <p:pRg st="4" end="4"/>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62467">
                                            <p:txEl>
                                              <p:pRg st="5" end="5"/>
                                            </p:txEl>
                                          </p:spTgt>
                                        </p:tgtEl>
                                        <p:attrNameLst>
                                          <p:attrName>style.visibility</p:attrName>
                                        </p:attrNameLst>
                                      </p:cBhvr>
                                      <p:to>
                                        <p:strVal val="visible"/>
                                      </p:to>
                                    </p:set>
                                    <p:animEffect transition="in" filter="wipe(left)">
                                      <p:cBhvr>
                                        <p:cTn id="41" dur="500"/>
                                        <p:tgtEl>
                                          <p:spTgt spid="624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P spid="62467"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0"/>
            <a:ext cx="7631113" cy="981075"/>
          </a:xfrm>
        </p:spPr>
        <p:txBody>
          <a:bodyPr/>
          <a:lstStyle/>
          <a:p>
            <a:r>
              <a:rPr lang="ar-SA" sz="2800" b="1"/>
              <a:t>- نحوه توارث پذيري صفت متحمل به خشكي را بيان داشته و دلائل عدم پيشرفت كارهاي اصلاحي را در اين زمينه بيان داريد.</a:t>
            </a:r>
            <a:endParaRPr lang="en-GB" sz="2800" b="1"/>
          </a:p>
        </p:txBody>
      </p:sp>
      <p:sp>
        <p:nvSpPr>
          <p:cNvPr id="63491" name="Rectangle 3"/>
          <p:cNvSpPr>
            <a:spLocks noGrp="1" noChangeArrowheads="1"/>
          </p:cNvSpPr>
          <p:nvPr>
            <p:ph type="body" idx="1"/>
          </p:nvPr>
        </p:nvSpPr>
        <p:spPr>
          <a:xfrm>
            <a:off x="0" y="1125538"/>
            <a:ext cx="9144000" cy="5472112"/>
          </a:xfrm>
        </p:spPr>
        <p:txBody>
          <a:bodyPr/>
          <a:lstStyle/>
          <a:p>
            <a:pPr algn="r" rtl="1">
              <a:lnSpc>
                <a:spcPct val="80000"/>
              </a:lnSpc>
            </a:pPr>
            <a:endParaRPr lang="ar-SA" sz="2800" b="1">
              <a:latin typeface="Arial" panose="020B0604020202020204" pitchFamily="34" charset="0"/>
              <a:cs typeface="Arial" panose="020B0604020202020204" pitchFamily="34" charset="0"/>
            </a:endParaRPr>
          </a:p>
          <a:p>
            <a:pPr algn="r" rtl="1">
              <a:lnSpc>
                <a:spcPct val="80000"/>
              </a:lnSpc>
            </a:pPr>
            <a:r>
              <a:rPr lang="ar-SA" sz="2800" b="1">
                <a:latin typeface="Arial" panose="020B0604020202020204" pitchFamily="34" charset="0"/>
                <a:cs typeface="Arial" panose="020B0604020202020204" pitchFamily="34" charset="0"/>
              </a:rPr>
              <a:t>در مورد توارث پذيري بايد گفت كه :</a:t>
            </a:r>
          </a:p>
          <a:p>
            <a:pPr algn="r" rtl="1">
              <a:lnSpc>
                <a:spcPct val="80000"/>
              </a:lnSpc>
            </a:pPr>
            <a:r>
              <a:rPr lang="ar-SA" sz="2800" b="1">
                <a:latin typeface="Arial" panose="020B0604020202020204" pitchFamily="34" charset="0"/>
                <a:cs typeface="Arial" panose="020B0604020202020204" pitchFamily="34" charset="0"/>
              </a:rPr>
              <a:t>اولاً- تحمل به خشكي ارثي بوده و ژن در اين مسئله به طور فعال دخيل است.</a:t>
            </a:r>
          </a:p>
          <a:p>
            <a:pPr algn="r" rtl="1">
              <a:lnSpc>
                <a:spcPct val="80000"/>
              </a:lnSpc>
            </a:pPr>
            <a:r>
              <a:rPr lang="ar-SA" sz="2800" b="1">
                <a:latin typeface="Arial" panose="020B0604020202020204" pitchFamily="34" charset="0"/>
                <a:cs typeface="Arial" panose="020B0604020202020204" pitchFamily="34" charset="0"/>
              </a:rPr>
              <a:t>ثانياً- مقاومت به خشكي از يك الگويي با غالبيت جزيي و توانايي اپيستازي كم متابعت مي كند.</a:t>
            </a:r>
          </a:p>
          <a:p>
            <a:pPr algn="r" rtl="1">
              <a:lnSpc>
                <a:spcPct val="80000"/>
              </a:lnSpc>
            </a:pPr>
            <a:r>
              <a:rPr lang="ar-SA" sz="2800" b="1">
                <a:latin typeface="Arial" panose="020B0604020202020204" pitchFamily="34" charset="0"/>
                <a:cs typeface="Arial" panose="020B0604020202020204" pitchFamily="34" charset="0"/>
              </a:rPr>
              <a:t>ثالثاً- مقاومت به خشكي به صورت </a:t>
            </a:r>
            <a:r>
              <a:rPr lang="en-GB" sz="2800" b="1">
                <a:latin typeface="Arial" panose="020B0604020202020204" pitchFamily="34" charset="0"/>
                <a:cs typeface="Arial" panose="020B0604020202020204" pitchFamily="34" charset="0"/>
              </a:rPr>
              <a:t>Polygenically</a:t>
            </a:r>
            <a:r>
              <a:rPr lang="ar-SA" sz="2800" b="1">
                <a:latin typeface="Arial" panose="020B0604020202020204" pitchFamily="34" charset="0"/>
                <a:cs typeface="Arial" panose="020B0604020202020204" pitchFamily="34" charset="0"/>
              </a:rPr>
              <a:t> (چند ژني) كنترل مي شود.</a:t>
            </a:r>
          </a:p>
          <a:p>
            <a:pPr algn="r" rtl="1">
              <a:lnSpc>
                <a:spcPct val="80000"/>
              </a:lnSpc>
            </a:pPr>
            <a:r>
              <a:rPr lang="ar-SA" sz="2800" b="1">
                <a:latin typeface="Arial" panose="020B0604020202020204" pitchFamily="34" charset="0"/>
                <a:cs typeface="Arial" panose="020B0604020202020204" pitchFamily="34" charset="0"/>
              </a:rPr>
              <a:t>رابعاً- در مورد وزن دانه ها و ارتفاع گياه ژن ها حالت غير افزايش</a:t>
            </a:r>
            <a:r>
              <a:rPr lang="fa-IR" sz="2800" b="1">
                <a:latin typeface="Arial" panose="020B0604020202020204" pitchFamily="34" charset="0"/>
                <a:cs typeface="Arial" panose="020B0604020202020204" pitchFamily="34" charset="0"/>
              </a:rPr>
              <a:t>ی</a:t>
            </a:r>
            <a:r>
              <a:rPr lang="ar-SA" sz="2800" b="1">
                <a:latin typeface="Arial" panose="020B0604020202020204" pitchFamily="34" charset="0"/>
                <a:cs typeface="Arial" panose="020B0604020202020204" pitchFamily="34" charset="0"/>
              </a:rPr>
              <a:t> داشته و توارث پذيري در اين دو صفت كم مي باشد.</a:t>
            </a:r>
          </a:p>
          <a:p>
            <a:pPr algn="r" rtl="1">
              <a:lnSpc>
                <a:spcPct val="80000"/>
              </a:lnSpc>
            </a:pPr>
            <a:r>
              <a:rPr lang="ar-SA" sz="2800" b="1">
                <a:latin typeface="Arial" panose="020B0604020202020204" pitchFamily="34" charset="0"/>
                <a:cs typeface="Arial" panose="020B0604020202020204" pitchFamily="34" charset="0"/>
              </a:rPr>
              <a:t>خامساً- موقعي كه چند ژن مقاومت به خشكي را كنترل مي كن</a:t>
            </a:r>
            <a:r>
              <a:rPr lang="fa-IR" sz="2800" b="1">
                <a:latin typeface="Arial" panose="020B0604020202020204" pitchFamily="34" charset="0"/>
                <a:cs typeface="Arial" panose="020B0604020202020204" pitchFamily="34" charset="0"/>
              </a:rPr>
              <a:t>ن</a:t>
            </a:r>
            <a:r>
              <a:rPr lang="ar-SA" sz="2800" b="1">
                <a:latin typeface="Arial" panose="020B0604020202020204" pitchFamily="34" charset="0"/>
                <a:cs typeface="Arial" panose="020B0604020202020204" pitchFamily="34" charset="0"/>
              </a:rPr>
              <a:t>د، به دليل متغير بودن ژنها شناسايي ژنها و انتقال آنها به كولتيوارهاي مطلوب امكان پذير </a:t>
            </a:r>
            <a:r>
              <a:rPr lang="fa-IR" sz="2800" b="1">
                <a:latin typeface="Arial" panose="020B0604020202020204" pitchFamily="34" charset="0"/>
                <a:cs typeface="Arial" panose="020B0604020202020204" pitchFamily="34" charset="0"/>
              </a:rPr>
              <a:t>نيُست</a:t>
            </a:r>
            <a:r>
              <a:rPr lang="en-GB" sz="2800"/>
              <a:t> </a:t>
            </a: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2000" fill="hold"/>
                                        <p:tgtEl>
                                          <p:spTgt spid="63490"/>
                                        </p:tgtEl>
                                        <p:attrNameLst>
                                          <p:attrName>ppt_w</p:attrName>
                                        </p:attrNameLst>
                                      </p:cBhvr>
                                      <p:tavLst>
                                        <p:tav tm="0">
                                          <p:val>
                                            <p:strVal val="#ppt_w*2.5"/>
                                          </p:val>
                                        </p:tav>
                                        <p:tav tm="100000">
                                          <p:val>
                                            <p:strVal val="#ppt_w"/>
                                          </p:val>
                                        </p:tav>
                                      </p:tavLst>
                                    </p:anim>
                                    <p:anim calcmode="lin" valueType="num">
                                      <p:cBhvr>
                                        <p:cTn id="8" dur="2000" fill="hold"/>
                                        <p:tgtEl>
                                          <p:spTgt spid="63490"/>
                                        </p:tgtEl>
                                        <p:attrNameLst>
                                          <p:attrName>ppt_h</p:attrName>
                                        </p:attrNameLst>
                                      </p:cBhvr>
                                      <p:tavLst>
                                        <p:tav tm="0">
                                          <p:val>
                                            <p:strVal val="#ppt_h"/>
                                          </p:val>
                                        </p:tav>
                                        <p:tav tm="100000">
                                          <p:val>
                                            <p:strVal val="#ppt_h"/>
                                          </p:val>
                                        </p:tav>
                                      </p:tavLst>
                                    </p:anim>
                                    <p:anim calcmode="lin" valueType="num">
                                      <p:cBhvr>
                                        <p:cTn id="9" dur="2000" fill="hold"/>
                                        <p:tgtEl>
                                          <p:spTgt spid="63490"/>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63490"/>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6349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63491">
                                            <p:txEl>
                                              <p:pRg st="1" end="1"/>
                                            </p:txEl>
                                          </p:spTgt>
                                        </p:tgtEl>
                                        <p:attrNameLst>
                                          <p:attrName>style.visibility</p:attrName>
                                        </p:attrNameLst>
                                      </p:cBhvr>
                                      <p:to>
                                        <p:strVal val="visible"/>
                                      </p:to>
                                    </p:set>
                                    <p:animEffect transition="in" filter="wipe(left)">
                                      <p:cBhvr>
                                        <p:cTn id="16" dur="500"/>
                                        <p:tgtEl>
                                          <p:spTgt spid="6349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63491">
                                            <p:txEl>
                                              <p:pRg st="2" end="2"/>
                                            </p:txEl>
                                          </p:spTgt>
                                        </p:tgtEl>
                                        <p:attrNameLst>
                                          <p:attrName>style.visibility</p:attrName>
                                        </p:attrNameLst>
                                      </p:cBhvr>
                                      <p:to>
                                        <p:strVal val="visible"/>
                                      </p:to>
                                    </p:set>
                                    <p:animEffect transition="in" filter="wipe(left)">
                                      <p:cBhvr>
                                        <p:cTn id="21" dur="500"/>
                                        <p:tgtEl>
                                          <p:spTgt spid="63491">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63491">
                                            <p:txEl>
                                              <p:pRg st="3" end="3"/>
                                            </p:txEl>
                                          </p:spTgt>
                                        </p:tgtEl>
                                        <p:attrNameLst>
                                          <p:attrName>style.visibility</p:attrName>
                                        </p:attrNameLst>
                                      </p:cBhvr>
                                      <p:to>
                                        <p:strVal val="visible"/>
                                      </p:to>
                                    </p:set>
                                    <p:animEffect transition="in" filter="wipe(left)">
                                      <p:cBhvr>
                                        <p:cTn id="26" dur="500"/>
                                        <p:tgtEl>
                                          <p:spTgt spid="63491">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63491">
                                            <p:txEl>
                                              <p:pRg st="4" end="4"/>
                                            </p:txEl>
                                          </p:spTgt>
                                        </p:tgtEl>
                                        <p:attrNameLst>
                                          <p:attrName>style.visibility</p:attrName>
                                        </p:attrNameLst>
                                      </p:cBhvr>
                                      <p:to>
                                        <p:strVal val="visible"/>
                                      </p:to>
                                    </p:set>
                                    <p:animEffect transition="in" filter="wipe(left)">
                                      <p:cBhvr>
                                        <p:cTn id="31" dur="500"/>
                                        <p:tgtEl>
                                          <p:spTgt spid="63491">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63491">
                                            <p:txEl>
                                              <p:pRg st="5" end="5"/>
                                            </p:txEl>
                                          </p:spTgt>
                                        </p:tgtEl>
                                        <p:attrNameLst>
                                          <p:attrName>style.visibility</p:attrName>
                                        </p:attrNameLst>
                                      </p:cBhvr>
                                      <p:to>
                                        <p:strVal val="visible"/>
                                      </p:to>
                                    </p:set>
                                    <p:animEffect transition="in" filter="wipe(left)">
                                      <p:cBhvr>
                                        <p:cTn id="36" dur="500"/>
                                        <p:tgtEl>
                                          <p:spTgt spid="63491">
                                            <p:txEl>
                                              <p:pRg st="5" end="5"/>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63491">
                                            <p:txEl>
                                              <p:pRg st="6" end="6"/>
                                            </p:txEl>
                                          </p:spTgt>
                                        </p:tgtEl>
                                        <p:attrNameLst>
                                          <p:attrName>style.visibility</p:attrName>
                                        </p:attrNameLst>
                                      </p:cBhvr>
                                      <p:to>
                                        <p:strVal val="visible"/>
                                      </p:to>
                                    </p:set>
                                    <p:animEffect transition="in" filter="wipe(left)">
                                      <p:cBhvr>
                                        <p:cTn id="41" dur="500"/>
                                        <p:tgtEl>
                                          <p:spTgt spid="6349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P spid="63491" grpId="0" build="p"/>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84213" y="0"/>
            <a:ext cx="7772400" cy="803275"/>
          </a:xfrm>
        </p:spPr>
        <p:txBody>
          <a:bodyPr/>
          <a:lstStyle/>
          <a:p>
            <a:r>
              <a:rPr lang="ar-SA" b="1"/>
              <a:t>دلائل عدم پيشرفت كارهاي اصلاحي:</a:t>
            </a:r>
            <a:endParaRPr lang="en-GB" b="1"/>
          </a:p>
        </p:txBody>
      </p:sp>
      <p:sp>
        <p:nvSpPr>
          <p:cNvPr id="64515" name="Rectangle 3"/>
          <p:cNvSpPr>
            <a:spLocks noGrp="1" noChangeArrowheads="1"/>
          </p:cNvSpPr>
          <p:nvPr>
            <p:ph type="body" idx="1"/>
          </p:nvPr>
        </p:nvSpPr>
        <p:spPr>
          <a:xfrm>
            <a:off x="685800" y="836613"/>
            <a:ext cx="7772400" cy="5259387"/>
          </a:xfrm>
        </p:spPr>
        <p:txBody>
          <a:bodyPr/>
          <a:lstStyle/>
          <a:p>
            <a:endParaRPr lang="ar-SA"/>
          </a:p>
          <a:p>
            <a:pPr algn="ctr" rtl="1"/>
            <a:r>
              <a:rPr lang="ar-SA" b="1">
                <a:latin typeface="Arial" panose="020B0604020202020204" pitchFamily="34" charset="0"/>
                <a:cs typeface="Arial" panose="020B0604020202020204" pitchFamily="34" charset="0"/>
              </a:rPr>
              <a:t>مقاومت به خشكي خود بوسيله چندين فاكتور مثل تعداد ريشه و مقاومت كششي آنها به جريان آب، اندازه روزنه ها و تعداد</a:t>
            </a:r>
            <a:r>
              <a:rPr lang="fa-IR" b="1">
                <a:latin typeface="Arial" panose="020B0604020202020204" pitchFamily="34" charset="0"/>
                <a:cs typeface="Arial" panose="020B0604020202020204" pitchFamily="34" charset="0"/>
              </a:rPr>
              <a:t>،</a:t>
            </a:r>
            <a:r>
              <a:rPr lang="ar-SA" b="1">
                <a:latin typeface="Arial" panose="020B0604020202020204" pitchFamily="34" charset="0"/>
                <a:cs typeface="Arial" panose="020B0604020202020204" pitchFamily="34" charset="0"/>
              </a:rPr>
              <a:t> تجمع </a:t>
            </a:r>
            <a:r>
              <a:rPr lang="en-GB" b="1">
                <a:latin typeface="Arial" panose="020B0604020202020204" pitchFamily="34" charset="0"/>
                <a:cs typeface="Arial" panose="020B0604020202020204" pitchFamily="34" charset="0"/>
              </a:rPr>
              <a:t>ABA </a:t>
            </a:r>
            <a:r>
              <a:rPr lang="ar-SA" b="1">
                <a:latin typeface="Arial" panose="020B0604020202020204" pitchFamily="34" charset="0"/>
                <a:cs typeface="Arial" panose="020B0604020202020204" pitchFamily="34" charset="0"/>
              </a:rPr>
              <a:t> و پرولين و</a:t>
            </a:r>
            <a:r>
              <a:rPr lang="en-GB" b="1">
                <a:latin typeface="Arial" panose="020B0604020202020204" pitchFamily="34" charset="0"/>
                <a:cs typeface="Arial" panose="020B0604020202020204" pitchFamily="34" charset="0"/>
              </a:rPr>
              <a:t>…</a:t>
            </a:r>
            <a:r>
              <a:rPr lang="ar-SA" b="1">
                <a:latin typeface="Arial" panose="020B0604020202020204" pitchFamily="34" charset="0"/>
                <a:cs typeface="Arial" panose="020B0604020202020204" pitchFamily="34" charset="0"/>
              </a:rPr>
              <a:t> بستگي دارد.</a:t>
            </a:r>
          </a:p>
          <a:p>
            <a:pPr algn="ctr" rtl="1"/>
            <a:r>
              <a:rPr lang="ar-SA" b="1">
                <a:latin typeface="Arial" panose="020B0604020202020204" pitchFamily="34" charset="0"/>
                <a:cs typeface="Arial" panose="020B0604020202020204" pitchFamily="34" charset="0"/>
              </a:rPr>
              <a:t>خود توليد نيز بوسيله فاكتورهايي مثل تعداد جوانه هاي بارور در گياه، تعداد خوشه چه در خوشه، تعداد دانه در خوشه چه،‌ وزن هزاردانه، الگوي رشد محدود يا نامحدود و غيره بستگي دارد</a:t>
            </a:r>
            <a:r>
              <a:rPr lang="en-GB"/>
              <a:t> </a:t>
            </a:r>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64514"/>
                                        </p:tgtEl>
                                        <p:attrNameLst>
                                          <p:attrName>style.visibility</p:attrName>
                                        </p:attrNameLst>
                                      </p:cBhvr>
                                      <p:to>
                                        <p:strVal val="visible"/>
                                      </p:to>
                                    </p:set>
                                    <p:anim calcmode="lin" valueType="num">
                                      <p:cBhvr>
                                        <p:cTn id="7" dur="2000" fill="hold"/>
                                        <p:tgtEl>
                                          <p:spTgt spid="64514"/>
                                        </p:tgtEl>
                                        <p:attrNameLst>
                                          <p:attrName>ppt_w</p:attrName>
                                        </p:attrNameLst>
                                      </p:cBhvr>
                                      <p:tavLst>
                                        <p:tav tm="0">
                                          <p:val>
                                            <p:strVal val="#ppt_w*2.5"/>
                                          </p:val>
                                        </p:tav>
                                        <p:tav tm="100000">
                                          <p:val>
                                            <p:strVal val="#ppt_w"/>
                                          </p:val>
                                        </p:tav>
                                      </p:tavLst>
                                    </p:anim>
                                    <p:anim calcmode="lin" valueType="num">
                                      <p:cBhvr>
                                        <p:cTn id="8" dur="2000" fill="hold"/>
                                        <p:tgtEl>
                                          <p:spTgt spid="64514"/>
                                        </p:tgtEl>
                                        <p:attrNameLst>
                                          <p:attrName>ppt_h</p:attrName>
                                        </p:attrNameLst>
                                      </p:cBhvr>
                                      <p:tavLst>
                                        <p:tav tm="0">
                                          <p:val>
                                            <p:strVal val="#ppt_h"/>
                                          </p:val>
                                        </p:tav>
                                        <p:tav tm="100000">
                                          <p:val>
                                            <p:strVal val="#ppt_h"/>
                                          </p:val>
                                        </p:tav>
                                      </p:tavLst>
                                    </p:anim>
                                    <p:anim calcmode="lin" valueType="num">
                                      <p:cBhvr>
                                        <p:cTn id="9" dur="2000" fill="hold"/>
                                        <p:tgtEl>
                                          <p:spTgt spid="64514"/>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64514"/>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6451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64515">
                                            <p:txEl>
                                              <p:pRg st="1" end="1"/>
                                            </p:txEl>
                                          </p:spTgt>
                                        </p:tgtEl>
                                        <p:attrNameLst>
                                          <p:attrName>style.visibility</p:attrName>
                                        </p:attrNameLst>
                                      </p:cBhvr>
                                      <p:to>
                                        <p:strVal val="visible"/>
                                      </p:to>
                                    </p:set>
                                    <p:animEffect transition="in" filter="wipe(left)">
                                      <p:cBhvr>
                                        <p:cTn id="16" dur="500"/>
                                        <p:tgtEl>
                                          <p:spTgt spid="6451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64515">
                                            <p:txEl>
                                              <p:pRg st="2" end="2"/>
                                            </p:txEl>
                                          </p:spTgt>
                                        </p:tgtEl>
                                        <p:attrNameLst>
                                          <p:attrName>style.visibility</p:attrName>
                                        </p:attrNameLst>
                                      </p:cBhvr>
                                      <p:to>
                                        <p:strVal val="visible"/>
                                      </p:to>
                                    </p:set>
                                    <p:animEffect transition="in" filter="wipe(left)">
                                      <p:cBhvr>
                                        <p:cTn id="21" dur="500"/>
                                        <p:tgtEl>
                                          <p:spTgt spid="645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P spid="6451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685800" y="836613"/>
            <a:ext cx="7772400" cy="5259387"/>
          </a:xfrm>
        </p:spPr>
        <p:txBody>
          <a:bodyPr/>
          <a:lstStyle/>
          <a:p>
            <a:pPr algn="r" rtl="1"/>
            <a:r>
              <a:rPr lang="fa-IR"/>
              <a:t>اثرات فيزيولوژی تنش آبی چِست؟</a:t>
            </a:r>
          </a:p>
          <a:p>
            <a:pPr algn="r" rtl="1">
              <a:buFont typeface="Wingdings" panose="05000000000000000000" pitchFamily="2" charset="2"/>
              <a:buNone/>
            </a:pPr>
            <a:r>
              <a:rPr lang="fa-IR"/>
              <a:t>		اثر روی رشد عمومی از چه طرقی رخ می دهد؟</a:t>
            </a:r>
          </a:p>
          <a:p>
            <a:pPr algn="r" rtl="1">
              <a:buFont typeface="Wingdings" panose="05000000000000000000" pitchFamily="2" charset="2"/>
              <a:buNone/>
            </a:pPr>
            <a:r>
              <a:rPr lang="fa-IR"/>
              <a:t>		اثر روی کدام اندامک ها دارد؟</a:t>
            </a:r>
          </a:p>
          <a:p>
            <a:pPr algn="r" rtl="1">
              <a:buFont typeface="Wingdings" panose="05000000000000000000" pitchFamily="2" charset="2"/>
              <a:buNone/>
            </a:pPr>
            <a:r>
              <a:rPr lang="fa-IR"/>
              <a:t>		اثر روی کدام فرايند ها دارد؟</a:t>
            </a:r>
            <a:endParaRPr lang="en-GB"/>
          </a:p>
        </p:txBody>
      </p:sp>
      <p:sp>
        <p:nvSpPr>
          <p:cNvPr id="5" name="TextBox 4"/>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0"/>
            <a:ext cx="7696200" cy="1447800"/>
          </a:xfrm>
        </p:spPr>
        <p:txBody>
          <a:bodyPr/>
          <a:lstStyle/>
          <a:p>
            <a:r>
              <a:rPr lang="fa-IR" b="1">
                <a:cs typeface="Zar" pitchFamily="2" charset="-78"/>
              </a:rPr>
              <a:t>الف-</a:t>
            </a:r>
            <a:r>
              <a:rPr lang="ar-SA" b="1">
                <a:cs typeface="Zar" pitchFamily="2" charset="-78"/>
              </a:rPr>
              <a:t>كاهش رشد عمومي از سه طريق</a:t>
            </a:r>
            <a:endParaRPr lang="en-US" b="1">
              <a:cs typeface="Zar" pitchFamily="2" charset="-78"/>
            </a:endParaRPr>
          </a:p>
        </p:txBody>
      </p:sp>
      <p:sp>
        <p:nvSpPr>
          <p:cNvPr id="3075" name="Rectangle 3"/>
          <p:cNvSpPr>
            <a:spLocks noGrp="1" noChangeArrowheads="1"/>
          </p:cNvSpPr>
          <p:nvPr>
            <p:ph type="body" idx="1"/>
          </p:nvPr>
        </p:nvSpPr>
        <p:spPr>
          <a:xfrm>
            <a:off x="684213" y="1196975"/>
            <a:ext cx="8077200" cy="4968875"/>
          </a:xfrm>
        </p:spPr>
        <p:txBody>
          <a:bodyPr/>
          <a:lstStyle/>
          <a:p>
            <a:pPr algn="just" rtl="1">
              <a:lnSpc>
                <a:spcPct val="90000"/>
              </a:lnSpc>
              <a:buFont typeface="Wingdings" panose="05000000000000000000" pitchFamily="2" charset="2"/>
              <a:buNone/>
            </a:pPr>
            <a:r>
              <a:rPr lang="fa-IR" b="1">
                <a:cs typeface="Zar" pitchFamily="2" charset="-78"/>
              </a:rPr>
              <a:t>1- </a:t>
            </a:r>
            <a:r>
              <a:rPr lang="ar-SA" b="1">
                <a:cs typeface="Zar" pitchFamily="2" charset="-78"/>
              </a:rPr>
              <a:t>جلوگيري از بزرگ شدن سلول:</a:t>
            </a:r>
          </a:p>
          <a:p>
            <a:pPr algn="just" rtl="1">
              <a:lnSpc>
                <a:spcPct val="90000"/>
              </a:lnSpc>
            </a:pPr>
            <a:r>
              <a:rPr lang="ar-SA" b="1">
                <a:cs typeface="Zar" pitchFamily="2" charset="-78"/>
              </a:rPr>
              <a:t>حجم سلول (بزرگ شدن سلول) به فشار تورگر (</a:t>
            </a:r>
            <a:r>
              <a:rPr lang="en-US" b="1">
                <a:cs typeface="Zar" pitchFamily="2" charset="-78"/>
              </a:rPr>
              <a:t>P</a:t>
            </a:r>
            <a:r>
              <a:rPr lang="ar-SA" b="1">
                <a:cs typeface="Zar" pitchFamily="2" charset="-78"/>
              </a:rPr>
              <a:t>) و نيز </a:t>
            </a:r>
            <a:r>
              <a:rPr lang="fa-IR" b="1">
                <a:cs typeface="Zar" pitchFamily="2" charset="-78"/>
              </a:rPr>
              <a:t>به </a:t>
            </a:r>
            <a:r>
              <a:rPr lang="ar-SA" b="1">
                <a:cs typeface="Zar" pitchFamily="2" charset="-78"/>
              </a:rPr>
              <a:t>حداقل فشاري كه پس از آن رشد آغاز مي شود ( </a:t>
            </a:r>
            <a:r>
              <a:rPr lang="en-US" b="1">
                <a:cs typeface="Zar" pitchFamily="2" charset="-78"/>
              </a:rPr>
              <a:t>Y</a:t>
            </a:r>
            <a:r>
              <a:rPr lang="ar-SA" b="1">
                <a:cs typeface="Zar" pitchFamily="2" charset="-78"/>
              </a:rPr>
              <a:t>)، بستگي دارد.</a:t>
            </a:r>
          </a:p>
          <a:p>
            <a:pPr algn="just" rtl="1">
              <a:lnSpc>
                <a:spcPct val="90000"/>
              </a:lnSpc>
            </a:pPr>
            <a:r>
              <a:rPr lang="ar-SA" b="1">
                <a:cs typeface="Zar" pitchFamily="2" charset="-78"/>
              </a:rPr>
              <a:t>محاسبه </a:t>
            </a:r>
            <a:r>
              <a:rPr lang="en-US" b="1">
                <a:cs typeface="Zar" pitchFamily="2" charset="-78"/>
              </a:rPr>
              <a:t> </a:t>
            </a:r>
            <a:r>
              <a:rPr lang="en-US" sz="4000" b="1" baseline="30000">
                <a:cs typeface="Zar" pitchFamily="2" charset="-78"/>
              </a:rPr>
              <a:t>DV</a:t>
            </a:r>
            <a:r>
              <a:rPr lang="en-US" sz="3600" b="1">
                <a:cs typeface="Zar" pitchFamily="2" charset="-78"/>
              </a:rPr>
              <a:t>/</a:t>
            </a:r>
            <a:r>
              <a:rPr lang="en-US" sz="4000" b="1" baseline="-25000">
                <a:cs typeface="Zar" pitchFamily="2" charset="-78"/>
              </a:rPr>
              <a:t>DT</a:t>
            </a:r>
            <a:r>
              <a:rPr lang="en-US" b="1">
                <a:cs typeface="Zar" pitchFamily="2" charset="-78"/>
              </a:rPr>
              <a:t> </a:t>
            </a:r>
            <a:r>
              <a:rPr lang="en-US" b="1">
                <a:cs typeface="Zar" pitchFamily="2" charset="-78"/>
                <a:sym typeface="Symbol" panose="05050102010706020507" pitchFamily="18" charset="2"/>
              </a:rPr>
              <a:t> </a:t>
            </a:r>
            <a:r>
              <a:rPr lang="en-US" sz="4000" b="1" baseline="30000">
                <a:cs typeface="Zar" pitchFamily="2" charset="-78"/>
                <a:sym typeface="Symbol" panose="05050102010706020507" pitchFamily="18" charset="2"/>
              </a:rPr>
              <a:t>1</a:t>
            </a:r>
            <a:r>
              <a:rPr lang="en-US" sz="4000" b="1">
                <a:cs typeface="Zar" pitchFamily="2" charset="-78"/>
                <a:sym typeface="Symbol" panose="05050102010706020507" pitchFamily="18" charset="2"/>
              </a:rPr>
              <a:t>/</a:t>
            </a:r>
            <a:r>
              <a:rPr lang="en-US" sz="4000" b="1" baseline="-25000">
                <a:cs typeface="Zar" pitchFamily="2" charset="-78"/>
                <a:sym typeface="Symbol" panose="05050102010706020507" pitchFamily="18" charset="2"/>
              </a:rPr>
              <a:t>V</a:t>
            </a:r>
            <a:r>
              <a:rPr lang="en-US" b="1">
                <a:cs typeface="Zar" pitchFamily="2" charset="-78"/>
                <a:sym typeface="Symbol" panose="05050102010706020507" pitchFamily="18" charset="2"/>
              </a:rPr>
              <a:t> = Q(P-Y)</a:t>
            </a:r>
            <a:endParaRPr lang="en-US" b="1">
              <a:cs typeface="Zar" pitchFamily="2" charset="-78"/>
            </a:endParaRPr>
          </a:p>
          <a:p>
            <a:pPr algn="just" rtl="1">
              <a:lnSpc>
                <a:spcPct val="90000"/>
              </a:lnSpc>
              <a:buFont typeface="Wingdings" panose="05000000000000000000" pitchFamily="2" charset="2"/>
              <a:buNone/>
            </a:pPr>
            <a:r>
              <a:rPr lang="en-US" b="1">
                <a:cs typeface="Zar" pitchFamily="2" charset="-78"/>
              </a:rPr>
              <a:t>   </a:t>
            </a:r>
            <a:r>
              <a:rPr lang="ar-SA" b="1">
                <a:cs typeface="Zar" pitchFamily="2" charset="-78"/>
              </a:rPr>
              <a:t> </a:t>
            </a:r>
            <a:r>
              <a:rPr lang="en-US" b="1">
                <a:cs typeface="Zar" pitchFamily="2" charset="-78"/>
              </a:rPr>
              <a:t>) DV</a:t>
            </a:r>
            <a:r>
              <a:rPr lang="ar-SA" b="1">
                <a:cs typeface="Zar" pitchFamily="2" charset="-78"/>
              </a:rPr>
              <a:t>اختلاف حجم سلول)،</a:t>
            </a:r>
            <a:r>
              <a:rPr lang="en-US" b="1">
                <a:cs typeface="Zar" pitchFamily="2" charset="-78"/>
              </a:rPr>
              <a:t> DT  </a:t>
            </a:r>
            <a:r>
              <a:rPr lang="ar-SA" b="1">
                <a:cs typeface="Zar" pitchFamily="2" charset="-78"/>
              </a:rPr>
              <a:t>(اختلاف زمان) ،</a:t>
            </a:r>
            <a:r>
              <a:rPr lang="en-US" b="1">
                <a:cs typeface="Zar" pitchFamily="2" charset="-78"/>
              </a:rPr>
              <a:t/>
            </a:r>
            <a:br>
              <a:rPr lang="en-US" b="1">
                <a:cs typeface="Zar" pitchFamily="2" charset="-78"/>
              </a:rPr>
            </a:br>
            <a:r>
              <a:rPr lang="ar-SA" b="1">
                <a:cs typeface="Zar" pitchFamily="2" charset="-78"/>
              </a:rPr>
              <a:t> </a:t>
            </a:r>
            <a:r>
              <a:rPr lang="en-US" b="1">
                <a:cs typeface="Zar" pitchFamily="2" charset="-78"/>
                <a:sym typeface="Symbol" panose="05050102010706020507" pitchFamily="18" charset="2"/>
              </a:rPr>
              <a:t>Q</a:t>
            </a:r>
            <a:r>
              <a:rPr lang="ar-SA" b="1">
                <a:cs typeface="Zar" pitchFamily="2" charset="-78"/>
                <a:sym typeface="Symbol" panose="05050102010706020507" pitchFamily="18" charset="2"/>
              </a:rPr>
              <a:t> (ضريب انبساط ديواره</a:t>
            </a:r>
            <a:r>
              <a:rPr lang="en-US" b="1">
                <a:cs typeface="Zar" pitchFamily="2" charset="-78"/>
                <a:sym typeface="Symbol" panose="05050102010706020507" pitchFamily="18" charset="2"/>
              </a:rPr>
              <a:t>(</a:t>
            </a:r>
            <a:r>
              <a:rPr lang="ar-SA" b="1">
                <a:cs typeface="Zar" pitchFamily="2" charset="-78"/>
                <a:sym typeface="Symbol" panose="05050102010706020507" pitchFamily="18" charset="2"/>
              </a:rPr>
              <a:t>، </a:t>
            </a:r>
            <a:r>
              <a:rPr lang="en-US" b="1">
                <a:cs typeface="Zar" pitchFamily="2" charset="-78"/>
                <a:sym typeface="Symbol" panose="05050102010706020507" pitchFamily="18" charset="2"/>
              </a:rPr>
              <a:t>P </a:t>
            </a:r>
            <a:r>
              <a:rPr lang="ar-SA" b="1">
                <a:cs typeface="Zar" pitchFamily="2" charset="-78"/>
                <a:sym typeface="Symbol" panose="05050102010706020507" pitchFamily="18" charset="2"/>
              </a:rPr>
              <a:t> (فشار تورگر) و </a:t>
            </a:r>
            <a:r>
              <a:rPr lang="en-US" b="1">
                <a:cs typeface="Zar" pitchFamily="2" charset="-78"/>
                <a:sym typeface="Symbol" panose="05050102010706020507" pitchFamily="18" charset="2"/>
              </a:rPr>
              <a:t>Y</a:t>
            </a:r>
            <a:r>
              <a:rPr lang="ar-SA" b="1">
                <a:cs typeface="Zar" pitchFamily="2" charset="-78"/>
                <a:sym typeface="Symbol" panose="05050102010706020507" pitchFamily="18" charset="2"/>
              </a:rPr>
              <a:t> (حداقل فشار تورگر كه پس ازآن رشد آغاز مي شود)</a:t>
            </a:r>
            <a:endParaRPr lang="ar-SA" b="1">
              <a:cs typeface="Zar" pitchFamily="2" charset="-78"/>
            </a:endParaRPr>
          </a:p>
          <a:p>
            <a:pPr algn="just" rtl="1">
              <a:lnSpc>
                <a:spcPct val="90000"/>
              </a:lnSpc>
              <a:buFont typeface="Wingdings" panose="05000000000000000000" pitchFamily="2" charset="2"/>
              <a:buNone/>
            </a:pPr>
            <a:r>
              <a:rPr lang="ar-SA" b="1">
                <a:cs typeface="Zar" pitchFamily="2" charset="-78"/>
              </a:rPr>
              <a:t> </a:t>
            </a:r>
            <a:r>
              <a:rPr lang="en-US" b="1">
                <a:cs typeface="Zar" pitchFamily="2" charset="-78"/>
              </a:rPr>
              <a:t>Y</a:t>
            </a:r>
            <a:r>
              <a:rPr lang="ar-SA" b="1">
                <a:cs typeface="Zar" pitchFamily="2" charset="-78"/>
              </a:rPr>
              <a:t> هر قدر كوچكتر و  </a:t>
            </a:r>
            <a:r>
              <a:rPr lang="en-US" b="1">
                <a:cs typeface="Zar" pitchFamily="2" charset="-78"/>
              </a:rPr>
              <a:t>P</a:t>
            </a:r>
            <a:r>
              <a:rPr lang="ar-SA" b="1">
                <a:cs typeface="Zar" pitchFamily="2" charset="-78"/>
              </a:rPr>
              <a:t>  هر قدر بيشتر، رشد بيشتر است.</a:t>
            </a:r>
          </a:p>
          <a:p>
            <a:pPr algn="just" rtl="1">
              <a:lnSpc>
                <a:spcPct val="90000"/>
              </a:lnSpc>
              <a:buFont typeface="Wingdings" panose="05000000000000000000" pitchFamily="2" charset="2"/>
              <a:buNone/>
            </a:pPr>
            <a:endParaRPr lang="ar-SA" b="1">
              <a:cs typeface="Zar" pitchFamily="2" charset="-78"/>
            </a:endParaRPr>
          </a:p>
          <a:p>
            <a:pPr algn="just" rtl="1">
              <a:lnSpc>
                <a:spcPct val="90000"/>
              </a:lnSpc>
              <a:buFont typeface="Wingdings" panose="05000000000000000000" pitchFamily="2" charset="2"/>
              <a:buNone/>
            </a:pPr>
            <a:endParaRPr lang="en-US" sz="2800" b="1"/>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768" decel="100000"/>
                                        <p:tgtEl>
                                          <p:spTgt spid="3074"/>
                                        </p:tgtEl>
                                      </p:cBhvr>
                                    </p:animEffect>
                                    <p:animScale>
                                      <p:cBhvr>
                                        <p:cTn id="8" dur="768" decel="100000"/>
                                        <p:tgtEl>
                                          <p:spTgt spid="3074"/>
                                        </p:tgtEl>
                                      </p:cBhvr>
                                      <p:from x="10000" y="10000"/>
                                      <p:to x="200000" y="450000"/>
                                    </p:animScale>
                                    <p:animScale>
                                      <p:cBhvr>
                                        <p:cTn id="9" dur="1230" accel="100000" fill="hold">
                                          <p:stCondLst>
                                            <p:cond delay="768"/>
                                          </p:stCondLst>
                                        </p:cTn>
                                        <p:tgtEl>
                                          <p:spTgt spid="3074"/>
                                        </p:tgtEl>
                                      </p:cBhvr>
                                      <p:from x="200000" y="450000"/>
                                      <p:to x="100000" y="100000"/>
                                    </p:animScale>
                                    <p:set>
                                      <p:cBhvr>
                                        <p:cTn id="10" dur="768" fill="hold"/>
                                        <p:tgtEl>
                                          <p:spTgt spid="3074"/>
                                        </p:tgtEl>
                                        <p:attrNameLst>
                                          <p:attrName>ppt_x</p:attrName>
                                        </p:attrNameLst>
                                      </p:cBhvr>
                                      <p:to>
                                        <p:strVal val="(0.5)"/>
                                      </p:to>
                                    </p:set>
                                    <p:anim from="(0.5)" to="(#ppt_x)" calcmode="lin" valueType="num">
                                      <p:cBhvr>
                                        <p:cTn id="11" dur="1230" accel="100000" fill="hold">
                                          <p:stCondLst>
                                            <p:cond delay="768"/>
                                          </p:stCondLst>
                                        </p:cTn>
                                        <p:tgtEl>
                                          <p:spTgt spid="3074"/>
                                        </p:tgtEl>
                                        <p:attrNameLst>
                                          <p:attrName>ppt_x</p:attrName>
                                        </p:attrNameLst>
                                      </p:cBhvr>
                                    </p:anim>
                                    <p:set>
                                      <p:cBhvr>
                                        <p:cTn id="12" dur="768" fill="hold"/>
                                        <p:tgtEl>
                                          <p:spTgt spid="3074"/>
                                        </p:tgtEl>
                                        <p:attrNameLst>
                                          <p:attrName>ppt_y</p:attrName>
                                        </p:attrNameLst>
                                      </p:cBhvr>
                                      <p:to>
                                        <p:strVal val="(#ppt_y+0.4)"/>
                                      </p:to>
                                    </p:set>
                                    <p:anim from="(#ppt_y+0.4)" to="(#ppt_y)" calcmode="lin" valueType="num">
                                      <p:cBhvr>
                                        <p:cTn id="13" dur="1230" accel="100000" fill="hold">
                                          <p:stCondLst>
                                            <p:cond delay="768"/>
                                          </p:stCondLst>
                                        </p:cTn>
                                        <p:tgtEl>
                                          <p:spTgt spid="3074"/>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3075">
                                            <p:txEl>
                                              <p:pRg st="0" end="0"/>
                                            </p:txEl>
                                          </p:spTgt>
                                        </p:tgtEl>
                                        <p:attrNameLst>
                                          <p:attrName>style.visibility</p:attrName>
                                        </p:attrNameLst>
                                      </p:cBhvr>
                                      <p:to>
                                        <p:strVal val="visible"/>
                                      </p:to>
                                    </p:set>
                                    <p:anim calcmode="lin" valueType="num">
                                      <p:cBhvr>
                                        <p:cTn id="18" dur="500" fill="hold"/>
                                        <p:tgtEl>
                                          <p:spTgt spid="3075">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075">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075">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3075">
                                            <p:txEl>
                                              <p:pRg st="1" end="1"/>
                                            </p:txEl>
                                          </p:spTgt>
                                        </p:tgtEl>
                                        <p:attrNameLst>
                                          <p:attrName>style.visibility</p:attrName>
                                        </p:attrNameLst>
                                      </p:cBhvr>
                                      <p:to>
                                        <p:strVal val="visible"/>
                                      </p:to>
                                    </p:set>
                                    <p:anim calcmode="lin" valueType="num">
                                      <p:cBhvr>
                                        <p:cTn id="25" dur="500" fill="hold"/>
                                        <p:tgtEl>
                                          <p:spTgt spid="307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3075">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3075">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3075">
                                            <p:txEl>
                                              <p:pRg st="2" end="2"/>
                                            </p:txEl>
                                          </p:spTgt>
                                        </p:tgtEl>
                                        <p:attrNameLst>
                                          <p:attrName>style.visibility</p:attrName>
                                        </p:attrNameLst>
                                      </p:cBhvr>
                                      <p:to>
                                        <p:strVal val="visible"/>
                                      </p:to>
                                    </p:set>
                                    <p:anim calcmode="lin" valueType="num">
                                      <p:cBhvr>
                                        <p:cTn id="32" dur="500" fill="hold"/>
                                        <p:tgtEl>
                                          <p:spTgt spid="3075">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3075">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3075">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3075">
                                            <p:txEl>
                                              <p:pRg st="3" end="3"/>
                                            </p:txEl>
                                          </p:spTgt>
                                        </p:tgtEl>
                                        <p:attrNameLst>
                                          <p:attrName>style.visibility</p:attrName>
                                        </p:attrNameLst>
                                      </p:cBhvr>
                                      <p:to>
                                        <p:strVal val="visible"/>
                                      </p:to>
                                    </p:set>
                                    <p:anim calcmode="lin" valueType="num">
                                      <p:cBhvr>
                                        <p:cTn id="39" dur="500" fill="hold"/>
                                        <p:tgtEl>
                                          <p:spTgt spid="3075">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3075">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3075">
                                            <p:txEl>
                                              <p:pRg st="3" end="3"/>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3075">
                                            <p:txEl>
                                              <p:pRg st="4" end="4"/>
                                            </p:txEl>
                                          </p:spTgt>
                                        </p:tgtEl>
                                        <p:attrNameLst>
                                          <p:attrName>style.visibility</p:attrName>
                                        </p:attrNameLst>
                                      </p:cBhvr>
                                      <p:to>
                                        <p:strVal val="visible"/>
                                      </p:to>
                                    </p:set>
                                    <p:anim calcmode="lin" valueType="num">
                                      <p:cBhvr>
                                        <p:cTn id="46" dur="500" fill="hold"/>
                                        <p:tgtEl>
                                          <p:spTgt spid="3075">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3075">
                                            <p:txEl>
                                              <p:pRg st="4" end="4"/>
                                            </p:txEl>
                                          </p:spTgt>
                                        </p:tgtEl>
                                        <p:attrNameLst>
                                          <p:attrName>ppt_h</p:attrName>
                                        </p:attrNameLst>
                                      </p:cBhvr>
                                      <p:tavLst>
                                        <p:tav tm="0">
                                          <p:val>
                                            <p:fltVal val="0"/>
                                          </p:val>
                                        </p:tav>
                                        <p:tav tm="100000">
                                          <p:val>
                                            <p:strVal val="#ppt_h"/>
                                          </p:val>
                                        </p:tav>
                                      </p:tavLst>
                                    </p:anim>
                                    <p:animEffect transition="in" filter="fade">
                                      <p:cBhvr>
                                        <p:cTn id="48"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5800" y="609600"/>
            <a:ext cx="7772400" cy="2027238"/>
          </a:xfrm>
        </p:spPr>
        <p:txBody>
          <a:bodyPr/>
          <a:lstStyle/>
          <a:p>
            <a:r>
              <a:rPr lang="fa-IR" b="1"/>
              <a:t>حد اقل فشار تورگر در ريشه؟ در برگ؟</a:t>
            </a:r>
            <a:endParaRPr lang="en-GB" b="1"/>
          </a:p>
        </p:txBody>
      </p:sp>
      <p:sp>
        <p:nvSpPr>
          <p:cNvPr id="50179" name="Rectangle 3"/>
          <p:cNvSpPr>
            <a:spLocks noGrp="1" noChangeArrowheads="1"/>
          </p:cNvSpPr>
          <p:nvPr>
            <p:ph type="body" idx="1"/>
          </p:nvPr>
        </p:nvSpPr>
        <p:spPr>
          <a:xfrm>
            <a:off x="685800" y="3068638"/>
            <a:ext cx="7772400" cy="3027362"/>
          </a:xfrm>
        </p:spPr>
        <p:txBody>
          <a:bodyPr/>
          <a:lstStyle/>
          <a:p>
            <a:pPr algn="ctr" rtl="1"/>
            <a:r>
              <a:rPr lang="en-US" sz="4400" b="1">
                <a:cs typeface="Zar" pitchFamily="2" charset="-78"/>
              </a:rPr>
              <a:t>Y</a:t>
            </a:r>
            <a:r>
              <a:rPr lang="ar-SA" sz="4400" b="1">
                <a:cs typeface="Zar" pitchFamily="2" charset="-78"/>
              </a:rPr>
              <a:t> در ريشه خيلي كوچك، ولي در برگ بزرگ است.</a:t>
            </a:r>
          </a:p>
          <a:p>
            <a:pPr algn="just" rtl="1">
              <a:buFont typeface="Wingdings" panose="05000000000000000000" pitchFamily="2" charset="2"/>
              <a:buNone/>
            </a:pPr>
            <a:endParaRPr lang="en-US" sz="4400" b="1"/>
          </a:p>
          <a:p>
            <a:endParaRPr lang="en-US"/>
          </a:p>
        </p:txBody>
      </p:sp>
      <p:sp>
        <p:nvSpPr>
          <p:cNvPr id="6" name="TextBox 5"/>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Oval 4"/>
          <p:cNvSpPr>
            <a:spLocks noChangeArrowheads="1"/>
          </p:cNvSpPr>
          <p:nvPr/>
        </p:nvSpPr>
        <p:spPr bwMode="auto">
          <a:xfrm>
            <a:off x="684213" y="692150"/>
            <a:ext cx="7632700" cy="489585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ar-SA" sz="3200" b="1">
                <a:solidFill>
                  <a:schemeClr val="bg2"/>
                </a:solidFill>
              </a:rPr>
              <a:t>2-اختلال در بيو</a:t>
            </a:r>
            <a:r>
              <a:rPr lang="fa-IR" sz="3200" b="1">
                <a:solidFill>
                  <a:schemeClr val="bg2"/>
                </a:solidFill>
              </a:rPr>
              <a:t> </a:t>
            </a:r>
            <a:r>
              <a:rPr lang="ar-SA" sz="3200" b="1">
                <a:solidFill>
                  <a:schemeClr val="bg2"/>
                </a:solidFill>
              </a:rPr>
              <a:t>سنتز مواد ديواره اي</a:t>
            </a:r>
            <a:endParaRPr lang="fa-IR" sz="3200" b="1">
              <a:solidFill>
                <a:schemeClr val="bg2"/>
              </a:solidFill>
            </a:endParaRPr>
          </a:p>
          <a:p>
            <a:pPr algn="ctr"/>
            <a:r>
              <a:rPr lang="ar-SA" sz="3200" b="1">
                <a:solidFill>
                  <a:schemeClr val="bg2"/>
                </a:solidFill>
              </a:rPr>
              <a:t> </a:t>
            </a:r>
          </a:p>
          <a:p>
            <a:pPr algn="ctr"/>
            <a:r>
              <a:rPr lang="ar-SA" sz="3200" b="1">
                <a:solidFill>
                  <a:schemeClr val="bg2"/>
                </a:solidFill>
              </a:rPr>
              <a:t>تنش در بيو</a:t>
            </a:r>
            <a:r>
              <a:rPr lang="fa-IR" sz="3200" b="1">
                <a:solidFill>
                  <a:schemeClr val="bg2"/>
                </a:solidFill>
              </a:rPr>
              <a:t> </a:t>
            </a:r>
            <a:r>
              <a:rPr lang="ar-SA" sz="3200" b="1">
                <a:solidFill>
                  <a:schemeClr val="bg2"/>
                </a:solidFill>
              </a:rPr>
              <a:t>سنتز مواد ديواره اي مهم است </a:t>
            </a:r>
            <a:endParaRPr lang="fa-IR" sz="3200" b="1">
              <a:solidFill>
                <a:schemeClr val="bg2"/>
              </a:solidFill>
            </a:endParaRPr>
          </a:p>
          <a:p>
            <a:pPr algn="ctr"/>
            <a:r>
              <a:rPr lang="ar-SA" sz="3200" b="1">
                <a:solidFill>
                  <a:schemeClr val="bg2"/>
                </a:solidFill>
              </a:rPr>
              <a:t>اين مواد توسط دستگاه گل</a:t>
            </a:r>
            <a:r>
              <a:rPr lang="fa-IR" sz="3200" b="1">
                <a:solidFill>
                  <a:schemeClr val="bg2"/>
                </a:solidFill>
              </a:rPr>
              <a:t>ژ</a:t>
            </a:r>
            <a:r>
              <a:rPr lang="ar-SA" sz="3200" b="1">
                <a:solidFill>
                  <a:schemeClr val="bg2"/>
                </a:solidFill>
              </a:rPr>
              <a:t>ي ساخته شده</a:t>
            </a:r>
            <a:endParaRPr lang="fa-IR" sz="3200" b="1">
              <a:solidFill>
                <a:schemeClr val="bg2"/>
              </a:solidFill>
            </a:endParaRPr>
          </a:p>
          <a:p>
            <a:pPr algn="ctr"/>
            <a:r>
              <a:rPr lang="ar-SA" sz="3200" b="1">
                <a:solidFill>
                  <a:schemeClr val="bg2"/>
                </a:solidFill>
              </a:rPr>
              <a:t> و سبب افزايش ضخامت</a:t>
            </a:r>
            <a:r>
              <a:rPr lang="fa-IR" sz="3200" b="1">
                <a:solidFill>
                  <a:schemeClr val="bg2"/>
                </a:solidFill>
              </a:rPr>
              <a:t> می گردد</a:t>
            </a:r>
            <a:r>
              <a:rPr lang="ar-SA" b="1"/>
              <a:t>.</a:t>
            </a:r>
            <a:endParaRPr lang="en-US"/>
          </a:p>
          <a:p>
            <a:pPr algn="ctr"/>
            <a:endParaRPr lang="en-US"/>
          </a:p>
        </p:txBody>
      </p:sp>
      <p:sp>
        <p:nvSpPr>
          <p:cNvPr id="5" name="TextBox 4"/>
          <p:cNvSpPr txBox="1"/>
          <p:nvPr/>
        </p:nvSpPr>
        <p:spPr>
          <a:xfrm>
            <a:off x="19592" y="6519446"/>
            <a:ext cx="1332416" cy="338554"/>
          </a:xfrm>
          <a:prstGeom prst="rect">
            <a:avLst/>
          </a:prstGeom>
          <a:noFill/>
        </p:spPr>
        <p:txBody>
          <a:bodyPr wrap="none" rtlCol="1">
            <a:spAutoFit/>
          </a:bodyPr>
          <a:lstStyle/>
          <a:p>
            <a:r>
              <a:rPr lang="en-US" sz="1600" dirty="0" smtClean="0"/>
              <a:t>Golsaran.com</a:t>
            </a:r>
            <a:endParaRPr lang="fa-IR" sz="1600"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oaring">
  <a:themeElements>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Soaring">
      <a:majorFont>
        <a:latin typeface="Arial"/>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Designs\Soaring.pot</Template>
  <TotalTime>1199</TotalTime>
  <Words>3325</Words>
  <Application>Microsoft Office PowerPoint</Application>
  <PresentationFormat>On-screen Show (4:3)</PresentationFormat>
  <Paragraphs>369</Paragraphs>
  <Slides>55</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6" baseType="lpstr">
      <vt:lpstr>Times New Roman</vt:lpstr>
      <vt:lpstr>Arial</vt:lpstr>
      <vt:lpstr>Wingdings</vt:lpstr>
      <vt:lpstr>B Zar</vt:lpstr>
      <vt:lpstr>Zar</vt:lpstr>
      <vt:lpstr>Zr</vt:lpstr>
      <vt:lpstr>B Lotus</vt:lpstr>
      <vt:lpstr>Lotus</vt:lpstr>
      <vt:lpstr>Symbol</vt:lpstr>
      <vt:lpstr>Soaring</vt:lpstr>
      <vt:lpstr>Microsoft Equation 3.0</vt:lpstr>
      <vt:lpstr>تاثير تنش كمبود آب (خشكي) بر اعمال فيزيولوژيك رشد, محصول </vt:lpstr>
      <vt:lpstr>نقش آب؟  آب در حيات نقش هاي فراوان دارد</vt:lpstr>
      <vt:lpstr>روش هاي اندازه گيري پتانسيل گياه</vt:lpstr>
      <vt:lpstr>رطوبت نسبي</vt:lpstr>
      <vt:lpstr>تعرق روزنه ها و مقاومت روزنه اي</vt:lpstr>
      <vt:lpstr>PowerPoint Presentation</vt:lpstr>
      <vt:lpstr>الف-كاهش رشد عمومي از سه طريق</vt:lpstr>
      <vt:lpstr>حد اقل فشار تورگر در ريشه؟ در برگ؟</vt:lpstr>
      <vt:lpstr>PowerPoint Presentation</vt:lpstr>
      <vt:lpstr>کيفيت علوفه در مناطق ديم چگونه است؟</vt:lpstr>
      <vt:lpstr>ب-گسستگي در غشاء هاي اندامكهاي   سلول  </vt:lpstr>
      <vt:lpstr>ج-كاهش توليد پلاست ها </vt:lpstr>
      <vt:lpstr>د- اثر روي فتوسنتز  چگونه است؟</vt:lpstr>
      <vt:lpstr>PowerPoint Presentation</vt:lpstr>
      <vt:lpstr>PowerPoint Presentation</vt:lpstr>
      <vt:lpstr>ه-متابوليسم ازت تحت تاثير خشکی چگونه است؟</vt:lpstr>
      <vt:lpstr>و-كاهش هدايت روزنه ها و افزايش مقاومت آنها؟  از چه طريق؟ </vt:lpstr>
      <vt:lpstr>ز-افزايش سطح گلوكز و پرولين </vt:lpstr>
      <vt:lpstr>PowerPoint Presentation</vt:lpstr>
      <vt:lpstr>تنظيم اسمزي</vt:lpstr>
      <vt:lpstr>تخريب پروتئين ها و عارضه آن؟</vt:lpstr>
      <vt:lpstr>نقش پر ولين؟ </vt:lpstr>
      <vt:lpstr>غيرفعال شدن برخي آنزيم ها  </vt:lpstr>
      <vt:lpstr>اثر روي ريبوزوم ها</vt:lpstr>
      <vt:lpstr>تغيير در غشاء سيتوپلاسمي </vt:lpstr>
      <vt:lpstr>آبياري غرقابي و شرايط بي هوازي </vt:lpstr>
      <vt:lpstr>انتقال پيام ممكن است به يكي از سه حالت باشد  </vt:lpstr>
      <vt:lpstr>عوارض ناشي از آبياري غرقابي</vt:lpstr>
      <vt:lpstr>PowerPoint Presentation</vt:lpstr>
      <vt:lpstr>مقاومت گياهان در برابر خشكي</vt:lpstr>
      <vt:lpstr>گياهان خشكي دوست  </vt:lpstr>
      <vt:lpstr>گياهان خشكي دوست اجتناب كننده از خشكي يا Avoidance  </vt:lpstr>
      <vt:lpstr>PowerPoint Presentation</vt:lpstr>
      <vt:lpstr>مقاومت به خشكي از طريق تنظيم اسمزي (حفظ حالت تورژسانس) </vt:lpstr>
      <vt:lpstr>عوامل مؤثر </vt:lpstr>
      <vt:lpstr>تحمل خشكي  </vt:lpstr>
      <vt:lpstr>      2- تحمل در پتانسيل پايين  </vt:lpstr>
      <vt:lpstr>تحمل به خشکی (گياهان برگشت پذير)</vt:lpstr>
      <vt:lpstr>PowerPoint Presentation</vt:lpstr>
      <vt:lpstr>برای اندازه گيري استرس ناشي از خشكي  انتخاب روش مناسب بر چه مبنايی است؟ </vt:lpstr>
      <vt:lpstr>كدام فرآيند فيزيولوژيكي منعكس كننده استرس خشكي است؟  </vt:lpstr>
      <vt:lpstr>اندازه گيري درجه استرس  </vt:lpstr>
      <vt:lpstr>شاخص هاي مقاومت خشكي براي انتخاب گياهان مقاوم (برای غربال کردن؟( </vt:lpstr>
      <vt:lpstr>PowerPoint Presentation</vt:lpstr>
      <vt:lpstr>1-خصوصيات ژنوتيپ هاي مقاوم به خشكي را در چند محصول مختلف بيان نماييد.</vt:lpstr>
      <vt:lpstr>در انتخاب والدين مقاوم به خشكي جهت تلاقي چه ويژگي هايي مدنظر قرار گرفته  مي شود و وجود اين ويژگي ها چه محاسني دارد؟ </vt:lpstr>
      <vt:lpstr>چه معيارهايي براي انتخاب گونه هاي مقاوم به خشكي در نظر گرفته مي شود؟ </vt:lpstr>
      <vt:lpstr>- يك تكنيك كه براي ارزيابي لاين هاي مقاوم به خشكي مورد استفاده قرار مي گيرد را شرح دهيد.</vt:lpstr>
      <vt:lpstr>5- چگونگي استفاده از اسمز، گرما و تحمل به خشكي را در تعيين گونه هاي مقاوم به خشكي شرح دهيد.</vt:lpstr>
      <vt:lpstr>6- رشد ريشه و نسبت رشد ريشه به ساقه و دماي تاج  چه ارتباطي با مقاومت به   خشكي دارد؟  </vt:lpstr>
      <vt:lpstr>7- چگونگي رفتار برگ ها و ميزان فتوسنتز گياهان را در مواجه با خشكي شرح دهيد.</vt:lpstr>
      <vt:lpstr>تجمع پرولين و آداپته شدن گياهان به خشكي چه تاثيري بر مقاومت آنها به خشكي دارد؟</vt:lpstr>
      <vt:lpstr>- به طور كلي بهترين زمان براي تعيين حالت بحراني در گياه جهت تعيين مقاومت به خشكي چه زماني است و حالت بحراني را در چند محصول مهم بيان نماييد. </vt:lpstr>
      <vt:lpstr>- نحوه توارث پذيري صفت متحمل به خشكي را بيان داشته و دلائل عدم پيشرفت كارهاي اصلاحي را در اين زمينه بيان داريد.</vt:lpstr>
      <vt:lpstr>دلائل عدم پيشرفت كارهاي اصلاحي:</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تاثير تنش كمبود آب (خشكي) بر اعمال فيزيولوژيك رشد, محصول</dc:title>
  <dc:creator>golsaran.com</dc:creator>
  <cp:lastModifiedBy>MSI</cp:lastModifiedBy>
  <cp:revision>116</cp:revision>
  <dcterms:created xsi:type="dcterms:W3CDTF">2003-05-03T17:27:15Z</dcterms:created>
  <dcterms:modified xsi:type="dcterms:W3CDTF">2015-12-24T11:54:22Z</dcterms:modified>
</cp:coreProperties>
</file>