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7" r:id="rId1"/>
  </p:sldMasterIdLst>
  <p:sldIdLst>
    <p:sldId id="27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80808"/>
    <a:srgbClr val="663300"/>
    <a:srgbClr val="000066"/>
    <a:srgbClr val="CC0000"/>
    <a:srgbClr val="000000"/>
    <a:srgbClr val="00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94683" autoAdjust="0"/>
  </p:normalViewPr>
  <p:slideViewPr>
    <p:cSldViewPr>
      <p:cViewPr varScale="1">
        <p:scale>
          <a:sx n="70" d="100"/>
          <a:sy n="70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14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36362C4-B614-4CC2-B957-625217E3D438}" type="slidenum">
              <a:rPr lang="ar-SA"/>
              <a:pPr/>
              <a:t>‹#›</a:t>
            </a:fld>
            <a:endParaRPr lang="en-GB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133B8-3E82-47A2-915D-FB297304C235}" type="slidenum">
              <a:rPr lang="ar-SA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3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43778-243D-468A-974A-30B786DD4E50}" type="slidenum">
              <a:rPr lang="ar-SA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236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D3F92F-6672-42DA-90DC-970D19461230}" type="slidenum">
              <a:rPr lang="ar-SA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74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ACADC-9DEC-4C18-BBCC-9C3AD100D031}" type="slidenum">
              <a:rPr lang="ar-SA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39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B363B-3A7E-4FBF-B5F3-060DFE96D0C5}" type="slidenum">
              <a:rPr lang="ar-SA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32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2864A-935D-4B95-8C8F-1C0BD496EE6C}" type="slidenum">
              <a:rPr lang="ar-SA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6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E86F4-6BCF-40CA-8873-C2D52C7C0454}" type="slidenum">
              <a:rPr lang="ar-SA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08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790E5-1987-4C95-BB07-A5C947F15432}" type="slidenum">
              <a:rPr lang="ar-SA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19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77841-A18C-4814-8F39-76577E1CA628}" type="slidenum">
              <a:rPr lang="ar-SA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59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0D2A4-3BF3-4523-97D4-3E37028E54AB}" type="slidenum">
              <a:rPr lang="ar-SA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56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55485-0DE2-4C01-BAAB-F7A3C98373ED}" type="slidenum">
              <a:rPr lang="ar-SA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74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F63B6F31-11D0-434C-8B7B-47AD2CA82039}" type="slidenum">
              <a:rPr lang="ar-SA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700338" y="2997200"/>
            <a:ext cx="362743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9600">
                <a:cs typeface="B Zar" panose="00000400000000000000" pitchFamily="2" charset="-78"/>
              </a:rPr>
              <a:t>به نام خدا</a:t>
            </a:r>
            <a:endParaRPr lang="en-GB" sz="9600">
              <a:cs typeface="B Zar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1920" y="5805264"/>
            <a:ext cx="1595309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 dirty="0" smtClean="0"/>
              <a:t>Golsaran.com</a:t>
            </a:r>
            <a:endParaRPr lang="fa-I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9144000" cy="680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716463" y="1125538"/>
            <a:ext cx="3216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400" b="1">
                <a:solidFill>
                  <a:srgbClr val="CC0000"/>
                </a:solidFill>
                <a:cs typeface="B Zar" panose="00000400000000000000" pitchFamily="2" charset="-78"/>
              </a:rPr>
              <a:t>سال دوم:</a:t>
            </a:r>
          </a:p>
          <a:p>
            <a:r>
              <a:rPr lang="fa-IR" sz="2400" b="1">
                <a:solidFill>
                  <a:srgbClr val="CC0000"/>
                </a:solidFill>
                <a:cs typeface="B Zar" panose="00000400000000000000" pitchFamily="2" charset="-78"/>
              </a:rPr>
              <a:t>بررسی خصوصیات رویش قلمه ها</a:t>
            </a:r>
            <a:endParaRPr lang="en-GB" sz="2400" b="1">
              <a:solidFill>
                <a:srgbClr val="CC0000"/>
              </a:solidFill>
              <a:cs typeface="B Zar" panose="00000400000000000000" pitchFamily="2" charset="-78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510213" y="1870075"/>
            <a:ext cx="2393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400" b="1">
                <a:cs typeface="B Zar" panose="00000400000000000000" pitchFamily="2" charset="-78"/>
              </a:rPr>
              <a:t>سال سوم:</a:t>
            </a:r>
          </a:p>
          <a:p>
            <a:r>
              <a:rPr lang="fa-IR" sz="2400" b="1">
                <a:cs typeface="B Zar" panose="00000400000000000000" pitchFamily="2" charset="-78"/>
              </a:rPr>
              <a:t>ادامه بررسی های رویشی</a:t>
            </a:r>
            <a:endParaRPr lang="en-GB" sz="2400" b="1">
              <a:cs typeface="B Zar" panose="00000400000000000000" pitchFamily="2" charset="-78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824288" y="2733675"/>
            <a:ext cx="4008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400" b="1">
                <a:cs typeface="B Zar" panose="00000400000000000000" pitchFamily="2" charset="-78"/>
              </a:rPr>
              <a:t>سال چهارم:</a:t>
            </a:r>
          </a:p>
          <a:p>
            <a:r>
              <a:rPr lang="fa-IR" sz="2400" b="1">
                <a:cs typeface="B Zar" panose="00000400000000000000" pitchFamily="2" charset="-78"/>
              </a:rPr>
              <a:t>در صورت باردهی شروع بررسی روی میوه</a:t>
            </a:r>
            <a:endParaRPr lang="en-GB" sz="2400" b="1">
              <a:cs typeface="B Zar" panose="00000400000000000000" pitchFamily="2" charset="-78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356100" y="3581400"/>
            <a:ext cx="3430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400">
                <a:cs typeface="B Zar" panose="00000400000000000000" pitchFamily="2" charset="-78"/>
              </a:rPr>
              <a:t>سال پنجم:</a:t>
            </a:r>
          </a:p>
          <a:p>
            <a:r>
              <a:rPr lang="fa-IR" sz="2400">
                <a:cs typeface="B Zar" panose="00000400000000000000" pitchFamily="2" charset="-78"/>
              </a:rPr>
              <a:t>بررسی روی صفات رویشی - زایشی</a:t>
            </a:r>
            <a:endParaRPr lang="en-GB" sz="2400">
              <a:cs typeface="B Zar" panose="00000400000000000000" pitchFamily="2" charset="-78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932363" y="4724400"/>
            <a:ext cx="27908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cs typeface="B Zar" panose="00000400000000000000" pitchFamily="2" charset="-78"/>
              </a:rPr>
              <a:t>سال ششم، هفتم و هشتم:</a:t>
            </a:r>
          </a:p>
          <a:p>
            <a:pPr>
              <a:spcBef>
                <a:spcPct val="50000"/>
              </a:spcBef>
            </a:pPr>
            <a:r>
              <a:rPr lang="fa-IR" sz="2400">
                <a:cs typeface="B Zar" panose="00000400000000000000" pitchFamily="2" charset="-78"/>
              </a:rPr>
              <a:t>انتخاب بهترین ارقام</a:t>
            </a:r>
          </a:p>
          <a:p>
            <a:pPr>
              <a:spcBef>
                <a:spcPct val="50000"/>
              </a:spcBef>
            </a:pPr>
            <a:endParaRPr lang="en-GB" sz="2400">
              <a:cs typeface="B Zar" panose="00000400000000000000" pitchFamily="2" charset="-78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23850" y="6035675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400">
                <a:solidFill>
                  <a:srgbClr val="FFFFFF"/>
                </a:solidFill>
                <a:cs typeface="B Zar" panose="00000400000000000000" pitchFamily="2" charset="-78"/>
              </a:rPr>
              <a:t>مثال:جمع آوری 30رقم خوب در طرح کاملا تصادفی در 4 تکرار- هر رقم 8 اصله درخت</a:t>
            </a:r>
          </a:p>
          <a:p>
            <a:r>
              <a:rPr lang="fa-IR" sz="2400">
                <a:solidFill>
                  <a:srgbClr val="FFFFFF"/>
                </a:solidFill>
                <a:cs typeface="B Zar" panose="00000400000000000000" pitchFamily="2" charset="-78"/>
              </a:rPr>
              <a:t>برای هر کرت،مساحت مورد نیاز برای هر کرت :80=8×2.5×4</a:t>
            </a:r>
            <a:endParaRPr lang="en-GB" sz="2400">
              <a:solidFill>
                <a:srgbClr val="FFFFFF"/>
              </a:solidFill>
              <a:cs typeface="B Zar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41541"/>
            <a:ext cx="1260409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Golsaran.com</a:t>
            </a:r>
            <a:endParaRPr lang="fa-IR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  <p:bldP spid="37894" grpId="0"/>
      <p:bldP spid="37895" grpId="0"/>
      <p:bldP spid="37897" grpId="0"/>
      <p:bldP spid="378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84213" y="836613"/>
            <a:ext cx="7704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/>
              <a:t>9600=4×30×80</a:t>
            </a:r>
            <a:endParaRPr lang="en-GB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68313" y="188913"/>
            <a:ext cx="7993062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Low">
              <a:spcBef>
                <a:spcPct val="50000"/>
              </a:spcBef>
            </a:pPr>
            <a:r>
              <a:rPr lang="fa-IR" sz="2800" b="1">
                <a:solidFill>
                  <a:schemeClr val="bg1"/>
                </a:solidFill>
                <a:cs typeface="B Zar" panose="00000400000000000000" pitchFamily="2" charset="-78"/>
              </a:rPr>
              <a:t>2- اصلاح ژنتیکی:</a:t>
            </a:r>
          </a:p>
          <a:p>
            <a:pPr algn="justLow">
              <a:spcBef>
                <a:spcPct val="50000"/>
              </a:spcBef>
            </a:pPr>
            <a:r>
              <a:rPr lang="fa-IR" sz="2400" b="1">
                <a:solidFill>
                  <a:schemeClr val="bg1"/>
                </a:solidFill>
                <a:cs typeface="B Zar" panose="00000400000000000000" pitchFamily="2" charset="-78"/>
              </a:rPr>
              <a:t>برای این روش هم باید دانش تئوری در ژنتیک و اصلاح نباتات و هم هنر و مهارت برای کشف و استفاده از اختلافات کوچک ولی اساس در گیاهان را داشت.</a:t>
            </a:r>
          </a:p>
          <a:p>
            <a:pPr algn="justLow">
              <a:spcBef>
                <a:spcPct val="50000"/>
              </a:spcBef>
            </a:pPr>
            <a:r>
              <a:rPr lang="fa-IR" sz="2400" b="1">
                <a:solidFill>
                  <a:schemeClr val="bg1"/>
                </a:solidFill>
                <a:cs typeface="B Zar" panose="00000400000000000000" pitchFamily="2" charset="-78"/>
              </a:rPr>
              <a:t>چون برای اجرای برنامه اصلاح نیاز به تنوع ژنتیکی می باشد،لذا باید تمام ژنوتیپ های موجود جمع اوری و حد اقل در یک کلکسیون بصورت بانک ژن نگهداری و تمام خصوصیات آنها دقیقاً ثبت گردد.</a:t>
            </a:r>
          </a:p>
          <a:p>
            <a:pPr algn="justLow">
              <a:spcBef>
                <a:spcPct val="50000"/>
              </a:spcBef>
            </a:pPr>
            <a:r>
              <a:rPr lang="fa-IR" sz="2400" b="1">
                <a:solidFill>
                  <a:schemeClr val="bg1"/>
                </a:solidFill>
                <a:cs typeface="B Zar" panose="00000400000000000000" pitchFamily="2" charset="-78"/>
              </a:rPr>
              <a:t>محل ایستگاه کلکسیون باید مساعدترین شرایط را برای کشت انار داشته باشد.</a:t>
            </a:r>
            <a:r>
              <a:rPr lang="fa-IR" sz="2400">
                <a:solidFill>
                  <a:schemeClr val="bg1"/>
                </a:solidFill>
                <a:cs typeface="B Zar" panose="00000400000000000000" pitchFamily="2" charset="-78"/>
              </a:rPr>
              <a:t> </a:t>
            </a:r>
            <a:endParaRPr lang="en-GB" sz="240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39750" y="3429000"/>
            <a:ext cx="8137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b="1">
                <a:solidFill>
                  <a:schemeClr val="bg1"/>
                </a:solidFill>
                <a:cs typeface="B Zar" panose="00000400000000000000" pitchFamily="2" charset="-78"/>
              </a:rPr>
              <a:t>در اصلاح گیاهان که در ااصل از طریقه دورگیری صورت می گیرد باید اطلاعات کامل نسبت به خصوصیات گل و تلقیح آن و ساختمان ژنتیکی گیاه داشت.</a:t>
            </a:r>
            <a:endParaRPr lang="en-GB" sz="2400" b="1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195513" y="4221163"/>
            <a:ext cx="54721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b="1">
                <a:solidFill>
                  <a:srgbClr val="FFFF00"/>
                </a:solidFill>
                <a:cs typeface="B Zar" panose="00000400000000000000" pitchFamily="2" charset="-78"/>
              </a:rPr>
              <a:t>ساختمان گل و گرده افشانی در انار:</a:t>
            </a:r>
          </a:p>
          <a:p>
            <a:pPr>
              <a:spcBef>
                <a:spcPct val="50000"/>
              </a:spcBef>
            </a:pPr>
            <a:r>
              <a:rPr lang="fa-IR" sz="2400" b="1">
                <a:solidFill>
                  <a:srgbClr val="FFFF00"/>
                </a:solidFill>
                <a:cs typeface="B Zar" panose="00000400000000000000" pitchFamily="2" charset="-78"/>
              </a:rPr>
              <a:t>کامل،6- 8 کاسبرگ و گلبرگ، 500پرچم</a:t>
            </a:r>
            <a:endParaRPr lang="en-GB" sz="2400" b="1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836738" y="5589588"/>
            <a:ext cx="575945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b="1">
                <a:solidFill>
                  <a:srgbClr val="FFFF00"/>
                </a:solidFill>
                <a:cs typeface="B Zar" panose="00000400000000000000" pitchFamily="2" charset="-78"/>
              </a:rPr>
              <a:t>نوع گل : الف: گل ثمری</a:t>
            </a:r>
            <a:r>
              <a:rPr lang="en-US" sz="2400" b="1">
                <a:solidFill>
                  <a:srgbClr val="FFFF00"/>
                </a:solidFill>
                <a:cs typeface="B Zar" panose="00000400000000000000" pitchFamily="2" charset="-78"/>
              </a:rPr>
              <a:t>fertile</a:t>
            </a:r>
            <a:r>
              <a:rPr lang="fa-IR" sz="2400" b="1">
                <a:solidFill>
                  <a:srgbClr val="FFFF00"/>
                </a:solidFill>
                <a:cs typeface="B Zar" panose="00000400000000000000" pitchFamily="2" charset="-78"/>
              </a:rPr>
              <a:t>  بطری شکل،</a:t>
            </a:r>
          </a:p>
          <a:p>
            <a:pPr>
              <a:spcBef>
                <a:spcPct val="50000"/>
              </a:spcBef>
            </a:pPr>
            <a:r>
              <a:rPr lang="fa-IR" sz="2400" b="1">
                <a:solidFill>
                  <a:srgbClr val="FFFF00"/>
                </a:solidFill>
                <a:cs typeface="B Zar" panose="00000400000000000000" pitchFamily="2" charset="-78"/>
              </a:rPr>
              <a:t>               ب : گل علفی </a:t>
            </a:r>
            <a:r>
              <a:rPr lang="en-US" sz="2400" b="1">
                <a:solidFill>
                  <a:srgbClr val="FFFF00"/>
                </a:solidFill>
                <a:cs typeface="B Zar" panose="00000400000000000000" pitchFamily="2" charset="-78"/>
              </a:rPr>
              <a:t>infertile </a:t>
            </a:r>
            <a:r>
              <a:rPr lang="fa-IR" sz="2400" b="1">
                <a:solidFill>
                  <a:srgbClr val="FFFF00"/>
                </a:solidFill>
                <a:cs typeface="B Zar" panose="00000400000000000000" pitchFamily="2" charset="-78"/>
              </a:rPr>
              <a:t> زنگوله ای شکل</a:t>
            </a:r>
            <a:endParaRPr lang="en-GB" sz="2400" b="1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41541"/>
            <a:ext cx="1260409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Golsaran.com</a:t>
            </a:r>
            <a:endParaRPr lang="fa-IR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331913" y="333375"/>
            <a:ext cx="7272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b="1">
                <a:cs typeface="B Zar" panose="00000400000000000000" pitchFamily="2" charset="-78"/>
              </a:rPr>
              <a:t>گلها  بصورت تکی روی اسپور و بصورت مجتمع برروی سر شاخه ها</a:t>
            </a:r>
            <a:endParaRPr lang="en-GB" sz="2400" b="1">
              <a:cs typeface="B Zar" panose="00000400000000000000" pitchFamily="2" charset="-78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924300" y="908050"/>
            <a:ext cx="446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>
                <a:cs typeface="B Zar" panose="00000400000000000000" pitchFamily="2" charset="-78"/>
              </a:rPr>
              <a:t>گرده افشانی ؟</a:t>
            </a:r>
            <a:endParaRPr lang="en-GB" sz="2800">
              <a:cs typeface="B Zar" panose="00000400000000000000" pitchFamily="2" charset="-78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0" y="1484313"/>
            <a:ext cx="8748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b="1">
                <a:cs typeface="B Zar" panose="00000400000000000000" pitchFamily="2" charset="-78"/>
              </a:rPr>
              <a:t>گرده افشانی مصنوعی: انتقال دانه گرده از والد  پد ری توسط انسان به کلاله گل والد مادری</a:t>
            </a:r>
            <a:endParaRPr lang="en-GB" sz="2400" b="1">
              <a:cs typeface="B Zar" panose="00000400000000000000" pitchFamily="2" charset="-78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987675" y="2133600"/>
            <a:ext cx="5688013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cs typeface="B Zar" panose="00000400000000000000" pitchFamily="2" charset="-78"/>
              </a:rPr>
              <a:t>عقیم سازی</a:t>
            </a:r>
            <a:r>
              <a:rPr lang="fa-IR" sz="2000">
                <a:cs typeface="B Zar" panose="00000400000000000000" pitchFamily="2" charset="-78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fa-IR" sz="2400" b="1">
                <a:cs typeface="B Zar" panose="00000400000000000000" pitchFamily="2" charset="-78"/>
              </a:rPr>
              <a:t>حذف پرچمهای گل مادری   </a:t>
            </a:r>
            <a:r>
              <a:rPr lang="en-US" sz="2400" b="1">
                <a:cs typeface="B Zar" panose="00000400000000000000" pitchFamily="2" charset="-78"/>
              </a:rPr>
              <a:t>emasculation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700338" y="3284538"/>
            <a:ext cx="6049962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cs typeface="B Zar" panose="00000400000000000000" pitchFamily="2" charset="-78"/>
              </a:rPr>
              <a:t>جمع آوری و کشت بذر:</a:t>
            </a:r>
          </a:p>
          <a:p>
            <a:pPr>
              <a:spcBef>
                <a:spcPct val="50000"/>
              </a:spcBef>
            </a:pPr>
            <a:r>
              <a:rPr lang="fa-IR" sz="2400" b="1">
                <a:cs typeface="B Zar" panose="00000400000000000000" pitchFamily="2" charset="-78"/>
              </a:rPr>
              <a:t>در برنامه اصلاحی نیاز به تعداد زیادی بذر است.</a:t>
            </a:r>
            <a:endParaRPr lang="en-GB" sz="2400" b="1">
              <a:cs typeface="B Zar" panose="00000400000000000000" pitchFamily="2" charset="-78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0" y="4581525"/>
            <a:ext cx="87487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cs typeface="B Zar" panose="00000400000000000000" pitchFamily="2" charset="-78"/>
              </a:rPr>
              <a:t>شروع سلکسیون در نتایج:</a:t>
            </a:r>
          </a:p>
          <a:p>
            <a:pPr>
              <a:spcBef>
                <a:spcPct val="50000"/>
              </a:spcBef>
            </a:pPr>
            <a:r>
              <a:rPr lang="fa-IR" sz="2400" b="1">
                <a:cs typeface="B Zar" panose="00000400000000000000" pitchFamily="2" charset="-78"/>
              </a:rPr>
              <a:t>متداولترین روش در اصلاح درختان بدست آوردن گیاه مطلوب در نسل اول میباشد.</a:t>
            </a:r>
          </a:p>
          <a:p>
            <a:pPr>
              <a:spcBef>
                <a:spcPct val="50000"/>
              </a:spcBef>
            </a:pPr>
            <a:r>
              <a:rPr lang="fa-IR" sz="2400" b="1">
                <a:cs typeface="B Zar" panose="00000400000000000000" pitchFamily="2" charset="-78"/>
              </a:rPr>
              <a:t>با توجه به هتروزیگوت بودن درختان میوه و تفرق صفات ناشی از ان در نسل اول،برای بدست اوردن گیاه مطلوب نیاز به جمعیت زیاد در نسل اول میباشد.</a:t>
            </a:r>
            <a:endParaRPr lang="en-GB" sz="2400" b="1">
              <a:cs typeface="B Zar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-28736"/>
            <a:ext cx="1260409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90000"/>
                  </a:schemeClr>
                </a:solidFill>
              </a:rPr>
              <a:t>Golsaran.com</a:t>
            </a:r>
            <a:endParaRPr lang="fa-IR" sz="1400" dirty="0">
              <a:solidFill>
                <a:schemeClr val="accent4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/>
      <p:bldP spid="39942" grpId="0"/>
      <p:bldP spid="39943" grpId="0"/>
      <p:bldP spid="39944" grpId="0"/>
      <p:bldP spid="399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39750" y="188913"/>
            <a:ext cx="82073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Low">
              <a:spcBef>
                <a:spcPct val="50000"/>
              </a:spcBef>
            </a:pPr>
            <a:r>
              <a:rPr lang="fa-IR" sz="2400" b="1">
                <a:solidFill>
                  <a:schemeClr val="bg1"/>
                </a:solidFill>
                <a:cs typeface="B Zar" panose="00000400000000000000" pitchFamily="2" charset="-78"/>
              </a:rPr>
              <a:t>در انار میزان بذر تولیدی بالا است</a:t>
            </a:r>
          </a:p>
          <a:p>
            <a:pPr algn="justLow">
              <a:spcBef>
                <a:spcPct val="50000"/>
              </a:spcBef>
            </a:pPr>
            <a:r>
              <a:rPr lang="fa-IR" sz="2400" b="1">
                <a:solidFill>
                  <a:schemeClr val="bg1"/>
                </a:solidFill>
                <a:cs typeface="B Zar" panose="00000400000000000000" pitchFamily="2" charset="-78"/>
              </a:rPr>
              <a:t>در اصلاح درختان میوه والدین انتخابی برای برنامه هیبریداسیون،باید دارای حداکثر صفات مطلوب باشند و هر یک بتوانند نقطه ضعف دیگری را جبران نمایند.</a:t>
            </a:r>
          </a:p>
          <a:p>
            <a:pPr algn="justLow">
              <a:spcBef>
                <a:spcPct val="50000"/>
              </a:spcBef>
            </a:pPr>
            <a:r>
              <a:rPr lang="fa-IR" sz="2400" b="1">
                <a:solidFill>
                  <a:schemeClr val="bg1"/>
                </a:solidFill>
                <a:cs typeface="B Zar" panose="00000400000000000000" pitchFamily="2" charset="-78"/>
              </a:rPr>
              <a:t>پس از کاشت بذور و سبز شدن انها، حذف و سلکسیون ژنو تیپهای نامطلوب انجام میشود.بر اساس صفات رویشی</a:t>
            </a:r>
            <a:r>
              <a:rPr lang="fa-IR" sz="2400">
                <a:solidFill>
                  <a:schemeClr val="bg1"/>
                </a:solidFill>
                <a:cs typeface="B Zar" panose="00000400000000000000" pitchFamily="2" charset="-78"/>
              </a:rPr>
              <a:t>.</a:t>
            </a:r>
            <a:endParaRPr lang="en-GB" sz="240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68313" y="2420938"/>
            <a:ext cx="8208962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b="1">
                <a:solidFill>
                  <a:schemeClr val="bg1"/>
                </a:solidFill>
                <a:cs typeface="B Zar" panose="00000400000000000000" pitchFamily="2" charset="-78"/>
              </a:rPr>
              <a:t>ارزیابی میوه :</a:t>
            </a:r>
          </a:p>
          <a:p>
            <a:pPr>
              <a:spcBef>
                <a:spcPct val="50000"/>
              </a:spcBef>
            </a:pPr>
            <a:r>
              <a:rPr lang="fa-IR" sz="2400" b="1">
                <a:solidFill>
                  <a:schemeClr val="bg1"/>
                </a:solidFill>
                <a:cs typeface="B Zar" panose="00000400000000000000" pitchFamily="2" charset="-78"/>
              </a:rPr>
              <a:t>پس از شروع باردهی،میوه ابتدا از نظر کیفی مورد بررسی قرار میگیرد و بعد از ان درختان مورد قبول وارد مرحله بعدی یعنی مقایسه از نظر میزان محصول و صفات کمی میشوند.</a:t>
            </a:r>
            <a:endParaRPr lang="en-GB" sz="2400" b="1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484438" y="4005263"/>
            <a:ext cx="61198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b="1">
                <a:solidFill>
                  <a:schemeClr val="bg1"/>
                </a:solidFill>
                <a:cs typeface="B Zar" panose="00000400000000000000" pitchFamily="2" charset="-78"/>
              </a:rPr>
              <a:t>مدت زمان لازم در برنامه هیبریداسیون</a:t>
            </a:r>
            <a:r>
              <a:rPr lang="fa-IR" sz="3200" b="1">
                <a:solidFill>
                  <a:schemeClr val="bg1"/>
                </a:solidFill>
              </a:rPr>
              <a:t>:</a:t>
            </a:r>
            <a:endParaRPr lang="en-GB" sz="3200" b="1">
              <a:solidFill>
                <a:schemeClr val="bg1"/>
              </a:solidFill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151563" y="4581525"/>
            <a:ext cx="2171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400" b="1">
                <a:solidFill>
                  <a:schemeClr val="bg1"/>
                </a:solidFill>
                <a:cs typeface="B Zar" panose="00000400000000000000" pitchFamily="2" charset="-78"/>
              </a:rPr>
              <a:t>سال اول:</a:t>
            </a:r>
          </a:p>
          <a:p>
            <a:r>
              <a:rPr lang="fa-IR" sz="2400" b="1">
                <a:solidFill>
                  <a:schemeClr val="bg1"/>
                </a:solidFill>
                <a:cs typeface="B Zar" panose="00000400000000000000" pitchFamily="2" charset="-78"/>
              </a:rPr>
              <a:t>دو رگیری و تولید بذر</a:t>
            </a:r>
            <a:endParaRPr lang="en-GB" sz="2400" b="1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84213" y="5487988"/>
            <a:ext cx="7812087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b="1">
                <a:solidFill>
                  <a:schemeClr val="bg1"/>
                </a:solidFill>
                <a:cs typeface="B Zar" panose="00000400000000000000" pitchFamily="2" charset="-78"/>
              </a:rPr>
              <a:t>سال دوم:</a:t>
            </a:r>
          </a:p>
          <a:p>
            <a:pPr>
              <a:spcBef>
                <a:spcPct val="50000"/>
              </a:spcBef>
            </a:pPr>
            <a:r>
              <a:rPr lang="fa-IR" sz="2400" b="1">
                <a:solidFill>
                  <a:schemeClr val="bg1"/>
                </a:solidFill>
                <a:cs typeface="B Zar" panose="00000400000000000000" pitchFamily="2" charset="-78"/>
              </a:rPr>
              <a:t>کشت بذور در خزانه و شروع سلکسیون شدید نسبت به نهالهای جوان(نصف نهال ها باید حذف شوند</a:t>
            </a:r>
            <a:r>
              <a:rPr lang="fa-IR" sz="2400">
                <a:solidFill>
                  <a:schemeClr val="bg1"/>
                </a:solidFill>
                <a:cs typeface="B Zar" panose="00000400000000000000" pitchFamily="2" charset="-78"/>
              </a:rPr>
              <a:t>)</a:t>
            </a:r>
            <a:endParaRPr lang="en-GB" sz="240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8447088" y="4964113"/>
            <a:ext cx="261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/>
              <a:t>م</a:t>
            </a: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0" y="6541541"/>
            <a:ext cx="1260409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Golsaran.com</a:t>
            </a:r>
            <a:endParaRPr lang="fa-IR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771775" y="0"/>
            <a:ext cx="5584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400" b="1">
                <a:cs typeface="B Zar" panose="00000400000000000000" pitchFamily="2" charset="-78"/>
              </a:rPr>
              <a:t>سال سوم: </a:t>
            </a:r>
          </a:p>
          <a:p>
            <a:r>
              <a:rPr lang="fa-IR" sz="2400" b="1">
                <a:cs typeface="B Zar" panose="00000400000000000000" pitchFamily="2" charset="-78"/>
              </a:rPr>
              <a:t>کشت نهال های باقیمانده در فواصل مناسبتر و ادامه سلکسیون</a:t>
            </a:r>
            <a:endParaRPr lang="en-GB" sz="2400" b="1">
              <a:cs typeface="B Zar" panose="00000400000000000000" pitchFamily="2" charset="-78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042988" y="765175"/>
            <a:ext cx="748982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b="1">
                <a:cs typeface="B Zar" panose="00000400000000000000" pitchFamily="2" charset="-78"/>
              </a:rPr>
              <a:t>سال چهارم و پنجم : </a:t>
            </a:r>
          </a:p>
          <a:p>
            <a:pPr>
              <a:spcBef>
                <a:spcPct val="50000"/>
              </a:spcBef>
            </a:pPr>
            <a:r>
              <a:rPr lang="fa-IR" sz="2400" b="1">
                <a:cs typeface="B Zar" panose="00000400000000000000" pitchFamily="2" charset="-78"/>
              </a:rPr>
              <a:t>رشد نهال ها و ادامه سلکسیون (در اخر این سال تعداد نهال ها20% نهال های اولیه)</a:t>
            </a:r>
            <a:endParaRPr lang="en-GB" sz="2400" b="1">
              <a:cs typeface="B Zar" panose="00000400000000000000" pitchFamily="2" charset="-78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908175" y="1628775"/>
            <a:ext cx="6443663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b="1">
                <a:cs typeface="B Zar" panose="00000400000000000000" pitchFamily="2" charset="-78"/>
              </a:rPr>
              <a:t>سال ششم: </a:t>
            </a:r>
          </a:p>
          <a:p>
            <a:pPr>
              <a:spcBef>
                <a:spcPct val="50000"/>
              </a:spcBef>
            </a:pPr>
            <a:r>
              <a:rPr lang="fa-IR" sz="2400" b="1">
                <a:cs typeface="B Zar" panose="00000400000000000000" pitchFamily="2" charset="-78"/>
              </a:rPr>
              <a:t>احتمال تولید گل در نتیجه اغاز بررسیهای مربوط به میوه</a:t>
            </a:r>
            <a:endParaRPr lang="en-GB" sz="2400" b="1">
              <a:cs typeface="B Zar" panose="00000400000000000000" pitchFamily="2" charset="-78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11188" y="2636838"/>
            <a:ext cx="79216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b="1">
                <a:cs typeface="B Zar" panose="00000400000000000000" pitchFamily="2" charset="-78"/>
              </a:rPr>
              <a:t>سال هفتم:</a:t>
            </a:r>
          </a:p>
          <a:p>
            <a:pPr>
              <a:spcBef>
                <a:spcPct val="50000"/>
              </a:spcBef>
            </a:pPr>
            <a:r>
              <a:rPr lang="fa-IR" sz="2400" b="1">
                <a:cs typeface="B Zar" panose="00000400000000000000" pitchFamily="2" charset="-78"/>
              </a:rPr>
              <a:t>سلکسیون بر اساس خصوصیات میوه و ادامه سلکسیون صفات رویشی</a:t>
            </a:r>
            <a:endParaRPr lang="en-GB" sz="2400" b="1">
              <a:cs typeface="B Zar" panose="00000400000000000000" pitchFamily="2" charset="-78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-468313" y="3500438"/>
            <a:ext cx="8964613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b="1">
                <a:latin typeface="Times New Roman" panose="02020603050405020304" pitchFamily="18" charset="0"/>
                <a:cs typeface="B Zar" panose="00000400000000000000" pitchFamily="2" charset="-78"/>
              </a:rPr>
              <a:t>سال هشتم و نهم:</a:t>
            </a:r>
          </a:p>
          <a:p>
            <a:pPr>
              <a:spcBef>
                <a:spcPct val="50000"/>
              </a:spcBef>
            </a:pPr>
            <a:r>
              <a:rPr lang="fa-IR" sz="2400" b="1">
                <a:latin typeface="Times New Roman" panose="02020603050405020304" pitchFamily="18" charset="0"/>
                <a:cs typeface="B Zar" panose="00000400000000000000" pitchFamily="2" charset="-78"/>
              </a:rPr>
              <a:t>به علت چند سال باردهی تمام خصوصیات انها مشخص شده و میتوان در پایان این سال نسبت به انتخاب ارقام مرغوب اقدام کرد.در زمستان این سال قلمه گرفتهو به ایستگاههای مختلف ارسال میشود.</a:t>
            </a:r>
            <a:endParaRPr lang="en-GB" sz="2400" b="1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3708400" y="5516563"/>
            <a:ext cx="4608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b="1">
                <a:cs typeface="B Zar" panose="00000400000000000000" pitchFamily="2" charset="-78"/>
              </a:rPr>
              <a:t>سال دهم:کشت قلمه ها</a:t>
            </a:r>
            <a:endParaRPr lang="en-GB" sz="2400" b="1">
              <a:cs typeface="B Zar" panose="00000400000000000000" pitchFamily="2" charset="-78"/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1979613" y="6021388"/>
            <a:ext cx="6481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b="1">
                <a:cs typeface="B Zar" panose="00000400000000000000" pitchFamily="2" charset="-78"/>
              </a:rPr>
              <a:t>سال یازدهم و دوازدهم: رشد رویشی قلمه ها و انجام بررسیهای لازم</a:t>
            </a:r>
            <a:endParaRPr lang="en-GB" sz="2400" b="1">
              <a:cs typeface="B Zar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41541"/>
            <a:ext cx="1260409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Golsaran.com</a:t>
            </a:r>
            <a:endParaRPr lang="fa-IR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195513" y="333375"/>
            <a:ext cx="6697662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b="1">
                <a:cs typeface="B Zar" panose="00000400000000000000" pitchFamily="2" charset="-78"/>
              </a:rPr>
              <a:t>سال سیزدهم:</a:t>
            </a:r>
          </a:p>
          <a:p>
            <a:pPr>
              <a:spcBef>
                <a:spcPct val="50000"/>
              </a:spcBef>
            </a:pPr>
            <a:r>
              <a:rPr lang="fa-IR" sz="2400" b="1">
                <a:cs typeface="B Zar" panose="00000400000000000000" pitchFamily="2" charset="-78"/>
              </a:rPr>
              <a:t>شروع گلدهی در بعضی ارقام و اغاز مقایسه خصوصیات میوه و عملکرد</a:t>
            </a:r>
            <a:endParaRPr lang="en-GB" sz="2400" b="1">
              <a:cs typeface="B Zar" panose="00000400000000000000" pitchFamily="2" charset="-78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11188" y="1628775"/>
            <a:ext cx="8281987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b="1">
                <a:cs typeface="B Zar" panose="00000400000000000000" pitchFamily="2" charset="-78"/>
              </a:rPr>
              <a:t>سال چهاردهم و پانزدهم: </a:t>
            </a:r>
          </a:p>
          <a:p>
            <a:pPr>
              <a:spcBef>
                <a:spcPct val="50000"/>
              </a:spcBef>
            </a:pPr>
            <a:r>
              <a:rPr lang="fa-IR" sz="2400" b="1">
                <a:cs typeface="B Zar" panose="00000400000000000000" pitchFamily="2" charset="-78"/>
              </a:rPr>
              <a:t>ادامه مقایسه بین ارقام. در اخر سال پانزدهم ارقام برتر از نظر کمی و کیفی برای هر منطقه مشخص می گردند.</a:t>
            </a:r>
            <a:endParaRPr lang="en-GB" sz="2400" b="1">
              <a:cs typeface="B Zar" panose="00000400000000000000" pitchFamily="2" charset="-78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643438" y="3357563"/>
            <a:ext cx="3598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cs typeface="B Zar" panose="00000400000000000000" pitchFamily="2" charset="-78"/>
              </a:rPr>
              <a:t>پس:</a:t>
            </a:r>
            <a:endParaRPr lang="en-GB" sz="2400">
              <a:cs typeface="B Zar" panose="00000400000000000000" pitchFamily="2" charset="-78"/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84213" y="4005263"/>
            <a:ext cx="7993062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cs typeface="B Zar" panose="00000400000000000000" pitchFamily="2" charset="-78"/>
              </a:rPr>
              <a:t>ملاحظه میشود که یک برنامه اصلاح درختان میوه بخصوص از طریق هیبریداسیون علاوه بر دانش و تخصص لازم،نیازمندمدت زمان طولانی و بودجه و پرسنل کافی نیز میباشد.</a:t>
            </a:r>
            <a:endParaRPr lang="en-GB" sz="3200">
              <a:cs typeface="B Zar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41541"/>
            <a:ext cx="1260409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Golsaran.com</a:t>
            </a:r>
            <a:endParaRPr lang="fa-IR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/>
      <p:bldP spid="43014" grpId="0"/>
      <p:bldP spid="430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042988" y="2708275"/>
            <a:ext cx="708183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9600">
                <a:solidFill>
                  <a:srgbClr val="FFFF00"/>
                </a:solidFill>
                <a:cs typeface="B Zar" panose="00000400000000000000" pitchFamily="2" charset="-78"/>
              </a:rPr>
              <a:t>اصلاح انار در ایران</a:t>
            </a:r>
            <a:endParaRPr lang="en-GB" sz="960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1541"/>
            <a:ext cx="1260409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Golsaran.com</a:t>
            </a:r>
            <a:endParaRPr lang="fa-IR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877050" y="260350"/>
            <a:ext cx="1527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 b="1">
                <a:solidFill>
                  <a:srgbClr val="000066"/>
                </a:solidFill>
                <a:cs typeface="B Zar" panose="00000400000000000000" pitchFamily="2" charset="-78"/>
              </a:rPr>
              <a:t>مقدمه</a:t>
            </a:r>
            <a:endParaRPr lang="en-GB" sz="3600" b="1">
              <a:solidFill>
                <a:srgbClr val="000066"/>
              </a:solidFill>
              <a:cs typeface="B Zar" panose="00000400000000000000" pitchFamily="2" charset="-78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900113" y="0"/>
            <a:ext cx="74882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a-IR" sz="4000"/>
          </a:p>
          <a:p>
            <a:endParaRPr lang="en-GB" sz="4400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619250" y="2781300"/>
            <a:ext cx="626427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Low"/>
            <a:r>
              <a:rPr lang="fa-IR" sz="2800">
                <a:solidFill>
                  <a:srgbClr val="FFFF00"/>
                </a:solidFill>
                <a:cs typeface="B Zar" panose="00000400000000000000" pitchFamily="2" charset="-78"/>
              </a:rPr>
              <a:t>شواهد تاریخی و نظر اکثر دانشمندان دال بر این نکته است که ایران مبدا و جایگاه اصلی انار بوده واز این منطقه به سایر نقاط دنیا پراکندهشده است.</a:t>
            </a:r>
            <a:endParaRPr lang="en-GB" sz="2800">
              <a:solidFill>
                <a:srgbClr val="FFFF00"/>
              </a:solidFill>
              <a:cs typeface="B Zar" panose="00000400000000000000" pitchFamily="2" charset="-78"/>
            </a:endParaRPr>
          </a:p>
          <a:p>
            <a:pPr>
              <a:spcBef>
                <a:spcPct val="50000"/>
              </a:spcBef>
            </a:pPr>
            <a:endParaRPr lang="en-GB" sz="280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900113" y="4221163"/>
            <a:ext cx="69119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Low">
              <a:spcBef>
                <a:spcPct val="50000"/>
              </a:spcBef>
            </a:pPr>
            <a:r>
              <a:rPr lang="fa-IR" sz="2800">
                <a:solidFill>
                  <a:srgbClr val="FFFF00"/>
                </a:solidFill>
                <a:cs typeface="B Zar" panose="00000400000000000000" pitchFamily="2" charset="-78"/>
              </a:rPr>
              <a:t>با توجه به اینکه خصوصیات ظاهری گیاه ومیوه(</a:t>
            </a:r>
            <a:r>
              <a:rPr lang="en-US" sz="2800">
                <a:solidFill>
                  <a:srgbClr val="FFFF00"/>
                </a:solidFill>
                <a:cs typeface="B Zar" panose="00000400000000000000" pitchFamily="2" charset="-78"/>
              </a:rPr>
              <a:t>phenotype</a:t>
            </a:r>
            <a:r>
              <a:rPr lang="fa-IR" sz="2800">
                <a:solidFill>
                  <a:srgbClr val="FFFF00"/>
                </a:solidFill>
                <a:cs typeface="B Zar" panose="00000400000000000000" pitchFamily="2" charset="-78"/>
              </a:rPr>
              <a:t>)نتیجه برایندی از خصوصیات ژنی(</a:t>
            </a:r>
            <a:r>
              <a:rPr lang="en-US" sz="2800">
                <a:solidFill>
                  <a:srgbClr val="FFFF00"/>
                </a:solidFill>
                <a:cs typeface="B Zar" panose="00000400000000000000" pitchFamily="2" charset="-78"/>
              </a:rPr>
              <a:t>genotype</a:t>
            </a:r>
            <a:r>
              <a:rPr lang="fa-IR" sz="2800">
                <a:solidFill>
                  <a:srgbClr val="FFFF00"/>
                </a:solidFill>
                <a:cs typeface="B Zar" panose="00000400000000000000" pitchFamily="2" charset="-78"/>
              </a:rPr>
              <a:t>) و محیط می باشد می توان ادعا کرد ژنوتیپهای مطلوب بسیاری در ایران وجود دارد.پس:</a:t>
            </a:r>
            <a:r>
              <a:rPr lang="fa-IR" sz="2400">
                <a:solidFill>
                  <a:srgbClr val="FFFF00"/>
                </a:solidFill>
                <a:cs typeface="B Zar" panose="00000400000000000000" pitchFamily="2" charset="-78"/>
              </a:rPr>
              <a:t>  </a:t>
            </a:r>
            <a:endParaRPr lang="en-GB" sz="240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539750" y="1268413"/>
            <a:ext cx="7416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800">
                <a:cs typeface="B Zar" panose="00000400000000000000" pitchFamily="2" charset="-78"/>
              </a:rPr>
              <a:t>انار میوه ای به ارث رسیده از تمدن کهن</a:t>
            </a:r>
            <a:endParaRPr lang="en-GB" sz="4800">
              <a:cs typeface="B Zar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41541"/>
            <a:ext cx="1260409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Golsaran.com</a:t>
            </a:r>
            <a:endParaRPr lang="fa-IR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55" decel="100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155" decel="100000"/>
                                        <p:tgtEl>
                                          <p:spTgt spid="297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4" grpId="0"/>
      <p:bldP spid="29705" grpId="0"/>
      <p:bldP spid="297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975" y="0"/>
            <a:ext cx="9324975" cy="6858000"/>
          </a:xfrm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042988" y="2060575"/>
            <a:ext cx="6985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Low">
              <a:spcBef>
                <a:spcPct val="50000"/>
              </a:spcBef>
            </a:pPr>
            <a:r>
              <a:rPr lang="fa-IR" sz="2800">
                <a:solidFill>
                  <a:srgbClr val="FFFF00"/>
                </a:solidFill>
                <a:cs typeface="B Zar" panose="00000400000000000000" pitchFamily="2" charset="-78"/>
              </a:rPr>
              <a:t>ایران هم مرکز تنوع انار (</a:t>
            </a:r>
            <a:r>
              <a:rPr lang="en-US" sz="2800">
                <a:solidFill>
                  <a:srgbClr val="FFFF00"/>
                </a:solidFill>
                <a:cs typeface="B Zar" panose="00000400000000000000" pitchFamily="2" charset="-78"/>
              </a:rPr>
              <a:t>center of diversity</a:t>
            </a:r>
            <a:r>
              <a:rPr lang="fa-IR" sz="2800">
                <a:solidFill>
                  <a:srgbClr val="FFFF00"/>
                </a:solidFill>
                <a:cs typeface="B Zar" panose="00000400000000000000" pitchFamily="2" charset="-78"/>
              </a:rPr>
              <a:t>) و هم مرکز پیدایش (</a:t>
            </a:r>
            <a:r>
              <a:rPr lang="en-US" sz="2800">
                <a:solidFill>
                  <a:srgbClr val="FFFF00"/>
                </a:solidFill>
                <a:cs typeface="B Zar" panose="00000400000000000000" pitchFamily="2" charset="-78"/>
              </a:rPr>
              <a:t>center of origin</a:t>
            </a:r>
            <a:r>
              <a:rPr lang="fa-IR" sz="2800">
                <a:solidFill>
                  <a:srgbClr val="FFFF00"/>
                </a:solidFill>
                <a:cs typeface="B Zar" panose="00000400000000000000" pitchFamily="2" charset="-78"/>
              </a:rPr>
              <a:t>) آن میباشد و دارای غنیترین تنوع ژنتیکی یا ذخیره ژنی(</a:t>
            </a:r>
            <a:r>
              <a:rPr lang="en-US" sz="2800">
                <a:solidFill>
                  <a:srgbClr val="FFFF00"/>
                </a:solidFill>
                <a:cs typeface="B Zar" panose="00000400000000000000" pitchFamily="2" charset="-78"/>
              </a:rPr>
              <a:t>gene pool</a:t>
            </a:r>
            <a:r>
              <a:rPr lang="fa-IR" sz="2800">
                <a:solidFill>
                  <a:srgbClr val="FFFF00"/>
                </a:solidFill>
                <a:cs typeface="B Zar" panose="00000400000000000000" pitchFamily="2" charset="-78"/>
              </a:rPr>
              <a:t> ) برای استفاده در کارهای اصلاحی است.</a:t>
            </a:r>
            <a:endParaRPr lang="en-GB" sz="280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1541"/>
            <a:ext cx="1260409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Golsaran.com</a:t>
            </a:r>
            <a:endParaRPr lang="fa-IR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09588" y="1341438"/>
            <a:ext cx="86344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>
                <a:solidFill>
                  <a:srgbClr val="080808"/>
                </a:solidFill>
                <a:cs typeface="B Zar" panose="00000400000000000000" pitchFamily="2" charset="-78"/>
              </a:rPr>
              <a:t>در برنامه اصلاحی انارچه خصوصیاتی در نظر گرفته میشود؟</a:t>
            </a:r>
            <a:endParaRPr lang="en-GB" sz="3600">
              <a:solidFill>
                <a:srgbClr val="080808"/>
              </a:solidFill>
              <a:cs typeface="B Zar" panose="00000400000000000000" pitchFamily="2" charset="-78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051050" y="2420938"/>
            <a:ext cx="61214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Low">
              <a:spcBef>
                <a:spcPct val="50000"/>
              </a:spcBef>
            </a:pPr>
            <a:r>
              <a:rPr lang="fa-IR" sz="2800"/>
              <a:t>مهمترین هدف در یک باغ میوه و یا تولید هر نوع محصول؛تولید زیاد با کیفیت عالی و بازار پسند و با دربرداشتن حداقل هزینه است وبنابراین:</a:t>
            </a:r>
            <a:endParaRPr lang="en-GB" sz="2800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419475" y="4221163"/>
            <a:ext cx="5472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/>
              <a:t>1- مقدار تولید در واحد سطح بالا باشد .</a:t>
            </a:r>
            <a:endParaRPr lang="en-GB" sz="3200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268538" y="4941888"/>
            <a:ext cx="59039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Low">
              <a:spcBef>
                <a:spcPct val="50000"/>
              </a:spcBef>
            </a:pPr>
            <a:r>
              <a:rPr lang="fa-IR" sz="2400"/>
              <a:t>تولید در هر درخت بستگی به تعداد گلهایی که تبدیل به میوه می شوند-وزن متوسط میوه هاو در نهایت تعداد مناسب درختان در واحد سطح داردومشخص کننده مقدار تولید میباشند.</a:t>
            </a:r>
            <a:endParaRPr lang="en-GB" sz="2400"/>
          </a:p>
        </p:txBody>
      </p:sp>
      <p:sp>
        <p:nvSpPr>
          <p:cNvPr id="9" name="TextBox 8"/>
          <p:cNvSpPr txBox="1"/>
          <p:nvPr/>
        </p:nvSpPr>
        <p:spPr>
          <a:xfrm>
            <a:off x="0" y="6541541"/>
            <a:ext cx="1260409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Golsaran.com</a:t>
            </a:r>
            <a:endParaRPr lang="fa-IR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  <p:bldP spid="31752" grpId="3"/>
      <p:bldP spid="317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588125" y="404813"/>
            <a:ext cx="16335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cs typeface="B Zar" panose="00000400000000000000" pitchFamily="2" charset="-78"/>
              </a:rPr>
              <a:t>2- </a:t>
            </a:r>
            <a:r>
              <a:rPr lang="fa-IR" sz="2800">
                <a:cs typeface="B Zar" panose="00000400000000000000" pitchFamily="2" charset="-78"/>
              </a:rPr>
              <a:t>کیفیت میوه</a:t>
            </a:r>
            <a:endParaRPr lang="en-GB" sz="2800">
              <a:cs typeface="B Zar" panose="00000400000000000000" pitchFamily="2" charset="-78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-252413" y="981075"/>
            <a:ext cx="8713788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>
                <a:solidFill>
                  <a:srgbClr val="000000"/>
                </a:solidFill>
                <a:cs typeface="B Zar" panose="00000400000000000000" pitchFamily="2" charset="-78"/>
              </a:rPr>
              <a:t>الف- اندازه میوه: 250-350 </a:t>
            </a:r>
            <a:r>
              <a:rPr lang="en-US" sz="2800">
                <a:solidFill>
                  <a:srgbClr val="000000"/>
                </a:solidFill>
                <a:cs typeface="B Zar" panose="00000400000000000000" pitchFamily="2" charset="-78"/>
              </a:rPr>
              <a:t>gr</a:t>
            </a:r>
            <a:r>
              <a:rPr lang="fa-IR" sz="2800">
                <a:solidFill>
                  <a:srgbClr val="000000"/>
                </a:solidFill>
                <a:cs typeface="B Zar" panose="00000400000000000000" pitchFamily="2" charset="-78"/>
              </a:rPr>
              <a:t>           ب- رنگ پوست و شکل کلی میوه</a:t>
            </a:r>
          </a:p>
          <a:p>
            <a:pPr>
              <a:spcBef>
                <a:spcPct val="50000"/>
              </a:spcBef>
            </a:pPr>
            <a:r>
              <a:rPr lang="fa-IR" sz="2800">
                <a:solidFill>
                  <a:srgbClr val="000000"/>
                </a:solidFill>
                <a:cs typeface="B Zar" panose="00000400000000000000" pitchFamily="2" charset="-78"/>
              </a:rPr>
              <a:t>ج- رنگ دانه                                 د- ضخامت پوست</a:t>
            </a:r>
          </a:p>
          <a:p>
            <a:pPr>
              <a:spcBef>
                <a:spcPct val="50000"/>
              </a:spcBef>
            </a:pPr>
            <a:r>
              <a:rPr lang="fa-IR" sz="2800">
                <a:solidFill>
                  <a:srgbClr val="000000"/>
                </a:solidFill>
                <a:cs typeface="B Zar" panose="00000400000000000000" pitchFamily="2" charset="-78"/>
              </a:rPr>
              <a:t>ه- مقدار آب دانه ها                           و- مزه و طعم دانه انار</a:t>
            </a:r>
          </a:p>
          <a:p>
            <a:pPr>
              <a:spcBef>
                <a:spcPct val="50000"/>
              </a:spcBef>
            </a:pPr>
            <a:r>
              <a:rPr lang="fa-IR" sz="2800">
                <a:solidFill>
                  <a:srgbClr val="000000"/>
                </a:solidFill>
                <a:cs typeface="B Zar" panose="00000400000000000000" pitchFamily="2" charset="-78"/>
              </a:rPr>
              <a:t>ز- اندازه و نرمی دانه ها</a:t>
            </a:r>
            <a:endParaRPr lang="en-GB" sz="2800">
              <a:solidFill>
                <a:srgbClr val="000000"/>
              </a:solidFill>
              <a:cs typeface="B Zar" panose="00000400000000000000" pitchFamily="2" charset="-78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521450" y="4268788"/>
            <a:ext cx="197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rgbClr val="000000"/>
                </a:solidFill>
                <a:cs typeface="B Zar" panose="00000400000000000000" pitchFamily="2" charset="-78"/>
              </a:rPr>
              <a:t>برداشت با دست</a:t>
            </a:r>
            <a:r>
              <a:rPr lang="fa-IR" sz="2800"/>
              <a:t> </a:t>
            </a:r>
            <a:endParaRPr lang="en-GB" sz="2800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2916238" y="4221163"/>
            <a:ext cx="2678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rgbClr val="000000"/>
                </a:solidFill>
                <a:cs typeface="B Zar" panose="00000400000000000000" pitchFamily="2" charset="-78"/>
              </a:rPr>
              <a:t>ارتفاع درخت مهم است</a:t>
            </a:r>
            <a:endParaRPr lang="en-GB" sz="2800">
              <a:solidFill>
                <a:srgbClr val="000000"/>
              </a:solidFill>
              <a:cs typeface="B Zar" panose="00000400000000000000" pitchFamily="2" charset="-78"/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5364163" y="5013325"/>
            <a:ext cx="2979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/>
              <a:t>4- خار دار بودن درخت</a:t>
            </a:r>
            <a:endParaRPr lang="en-GB" sz="2800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-3060700" y="5661025"/>
            <a:ext cx="117363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800">
                <a:solidFill>
                  <a:srgbClr val="000000"/>
                </a:solidFill>
                <a:cs typeface="B Zar" panose="00000400000000000000" pitchFamily="2" charset="-78"/>
              </a:rPr>
              <a:t>درختان وحشی و ترش  خار بیشتر دارند و درختان اهلی تعداد خار کمتر و طول</a:t>
            </a:r>
          </a:p>
          <a:p>
            <a:r>
              <a:rPr lang="fa-IR" sz="2800">
                <a:solidFill>
                  <a:srgbClr val="000000"/>
                </a:solidFill>
                <a:cs typeface="B Zar" panose="00000400000000000000" pitchFamily="2" charset="-78"/>
              </a:rPr>
              <a:t> خار کوتاهتری دارند</a:t>
            </a:r>
            <a:endParaRPr lang="en-GB" sz="2800">
              <a:solidFill>
                <a:srgbClr val="000000"/>
              </a:solidFill>
              <a:cs typeface="B Zar" panose="00000400000000000000" pitchFamily="2" charset="-78"/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5453063" y="3400425"/>
            <a:ext cx="2778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rgbClr val="FFFFFF"/>
                </a:solidFill>
                <a:cs typeface="B Zar" panose="00000400000000000000" pitchFamily="2" charset="-78"/>
              </a:rPr>
              <a:t>3- سیستم رشدی درخت</a:t>
            </a:r>
            <a:endParaRPr lang="en-GB" sz="2800">
              <a:solidFill>
                <a:srgbClr val="FFFFFF"/>
              </a:solidFill>
              <a:cs typeface="B Zar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41541"/>
            <a:ext cx="1260409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Golsaran.com</a:t>
            </a:r>
            <a:endParaRPr lang="fa-IR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1"/>
      <p:bldP spid="32775" grpId="1"/>
      <p:bldP spid="32777" grpId="0"/>
      <p:bldP spid="32780" grpId="0"/>
      <p:bldP spid="32781" grpId="0"/>
      <p:bldP spid="32782" grpId="0"/>
      <p:bldP spid="327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27" name="Picture 35" descr="pomegranat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9144000" cy="71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795963" y="692150"/>
            <a:ext cx="2536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 b="1">
                <a:cs typeface="B Zar" panose="00000400000000000000" pitchFamily="2" charset="-78"/>
              </a:rPr>
              <a:t>5- تولید کمتر پاجوش</a:t>
            </a:r>
            <a:endParaRPr lang="en-GB" sz="2800" b="1">
              <a:cs typeface="B Zar" panose="00000400000000000000" pitchFamily="2" charset="-78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141913" y="1400175"/>
            <a:ext cx="3267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 b="1">
                <a:cs typeface="B Zar" panose="00000400000000000000" pitchFamily="2" charset="-78"/>
              </a:rPr>
              <a:t>6- مقاومت به آفات و امراض</a:t>
            </a:r>
            <a:endParaRPr lang="en-GB" sz="2800" b="1">
              <a:cs typeface="B Zar" panose="00000400000000000000" pitchFamily="2" charset="-78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8440738" y="2147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a-IR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79450" y="836613"/>
            <a:ext cx="29686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400" b="1">
                <a:cs typeface="B Zar" panose="00000400000000000000" pitchFamily="2" charset="-78"/>
              </a:rPr>
              <a:t>1- کرم گلو گاه</a:t>
            </a:r>
          </a:p>
          <a:p>
            <a:r>
              <a:rPr lang="fa-IR" sz="2400" b="1">
                <a:cs typeface="B Zar" panose="00000400000000000000" pitchFamily="2" charset="-78"/>
              </a:rPr>
              <a:t>2-شته انار </a:t>
            </a:r>
          </a:p>
          <a:p>
            <a:r>
              <a:rPr lang="fa-IR" sz="2400" b="1">
                <a:cs typeface="B Zar" panose="00000400000000000000" pitchFamily="2" charset="-78"/>
              </a:rPr>
              <a:t>3- کنه قرمز انار</a:t>
            </a:r>
          </a:p>
          <a:p>
            <a:r>
              <a:rPr lang="fa-IR" sz="2400" b="1">
                <a:cs typeface="B Zar" panose="00000400000000000000" pitchFamily="2" charset="-78"/>
              </a:rPr>
              <a:t>4- نماتد مولد غده در ریشه انار</a:t>
            </a:r>
          </a:p>
          <a:p>
            <a:r>
              <a:rPr lang="fa-IR" sz="2400" b="1">
                <a:cs typeface="B Zar" panose="00000400000000000000" pitchFamily="2" charset="-78"/>
              </a:rPr>
              <a:t>5- ترشیدگی</a:t>
            </a:r>
            <a:endParaRPr lang="en-GB" sz="2400" b="1">
              <a:cs typeface="B Zar" panose="00000400000000000000" pitchFamily="2" charset="-78"/>
            </a:endParaRP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4356100" y="2708275"/>
            <a:ext cx="4000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b="1">
                <a:cs typeface="B Zar" panose="00000400000000000000" pitchFamily="2" charset="-78"/>
              </a:rPr>
              <a:t>7- مقاومت به شوری و خشکی</a:t>
            </a:r>
            <a:endParaRPr lang="en-GB" sz="2800" b="1">
              <a:cs typeface="B Zar" panose="00000400000000000000" pitchFamily="2" charset="-78"/>
            </a:endParaRP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6146800" y="3716338"/>
            <a:ext cx="2190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 b="1">
                <a:cs typeface="B Zar" panose="00000400000000000000" pitchFamily="2" charset="-78"/>
              </a:rPr>
              <a:t>8- مقاومت به سرما</a:t>
            </a:r>
            <a:endParaRPr lang="en-GB" sz="2800" b="1">
              <a:cs typeface="B Zar" panose="00000400000000000000" pitchFamily="2" charset="-78"/>
            </a:endParaRP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5651500" y="47974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3419475" y="3357563"/>
            <a:ext cx="77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400" b="1">
                <a:cs typeface="B Zar" panose="00000400000000000000" pitchFamily="2" charset="-78"/>
              </a:rPr>
              <a:t>وراثت</a:t>
            </a:r>
            <a:endParaRPr lang="en-GB" sz="2400" b="1">
              <a:cs typeface="B Zar" panose="00000400000000000000" pitchFamily="2" charset="-78"/>
            </a:endParaRPr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2555875" y="4005263"/>
            <a:ext cx="1836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400" b="1">
                <a:cs typeface="B Zar" panose="00000400000000000000" pitchFamily="2" charset="-78"/>
              </a:rPr>
              <a:t>شرایط داخلی گیاه</a:t>
            </a:r>
            <a:endParaRPr lang="en-GB" sz="2400" b="1">
              <a:cs typeface="B Zar" panose="00000400000000000000" pitchFamily="2" charset="-78"/>
            </a:endParaRPr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5353050" y="4581525"/>
            <a:ext cx="3025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 b="1">
                <a:cs typeface="B Zar" panose="00000400000000000000" pitchFamily="2" charset="-78"/>
              </a:rPr>
              <a:t>9- مقاومت به شدت آفتاب</a:t>
            </a:r>
            <a:endParaRPr lang="en-GB" sz="2800" b="1">
              <a:cs typeface="B Zar" panose="00000400000000000000" pitchFamily="2" charset="-78"/>
            </a:endParaRPr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5287963" y="5229225"/>
            <a:ext cx="305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 b="1">
                <a:cs typeface="B Zar" panose="00000400000000000000" pitchFamily="2" charset="-78"/>
              </a:rPr>
              <a:t>10- خواص انباری میوه انار</a:t>
            </a:r>
            <a:endParaRPr lang="en-GB" sz="2800" b="1">
              <a:cs typeface="B Zar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541541"/>
            <a:ext cx="1260409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90000"/>
                  </a:schemeClr>
                </a:solidFill>
              </a:rPr>
              <a:t>Golsaran.com</a:t>
            </a:r>
            <a:endParaRPr lang="fa-IR" sz="1400" dirty="0">
              <a:solidFill>
                <a:schemeClr val="accent4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/>
      <p:bldP spid="33803" grpId="0"/>
      <p:bldP spid="33814" grpId="0"/>
      <p:bldP spid="33815" grpId="0"/>
      <p:bldP spid="33823" grpId="0"/>
      <p:bldP spid="33824" grpId="0"/>
      <p:bldP spid="338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79" name="Picture 63" descr="pomegranat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9396413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77" name="Text Box 61"/>
          <p:cNvSpPr txBox="1">
            <a:spLocks noChangeArrowheads="1"/>
          </p:cNvSpPr>
          <p:nvPr/>
        </p:nvSpPr>
        <p:spPr bwMode="auto">
          <a:xfrm>
            <a:off x="3425825" y="368300"/>
            <a:ext cx="4706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3200" b="1">
                <a:cs typeface="B Zar" panose="00000400000000000000" pitchFamily="2" charset="-78"/>
              </a:rPr>
              <a:t>روشهای تهیه و معرفی یک کولتیواتور</a:t>
            </a:r>
            <a:endParaRPr lang="en-GB" sz="3200" b="1">
              <a:cs typeface="B Zar" panose="00000400000000000000" pitchFamily="2" charset="-78"/>
            </a:endParaRPr>
          </a:p>
        </p:txBody>
      </p:sp>
      <p:sp>
        <p:nvSpPr>
          <p:cNvPr id="34878" name="Text Box 62"/>
          <p:cNvSpPr txBox="1">
            <a:spLocks noChangeArrowheads="1"/>
          </p:cNvSpPr>
          <p:nvPr/>
        </p:nvSpPr>
        <p:spPr bwMode="auto">
          <a:xfrm>
            <a:off x="0" y="1125538"/>
            <a:ext cx="8936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400" b="1">
                <a:cs typeface="B Zar" panose="00000400000000000000" pitchFamily="2" charset="-78"/>
              </a:rPr>
              <a:t>بر حسب نوع سیستم گرده افشانی و روش تکثیر گیاه برنامه تهیه و یا  اصلاح یک رقم فرق می کند</a:t>
            </a:r>
            <a:r>
              <a:rPr lang="fa-IR" sz="2000">
                <a:cs typeface="B Zar" panose="00000400000000000000" pitchFamily="2" charset="-78"/>
              </a:rPr>
              <a:t>.</a:t>
            </a:r>
            <a:endParaRPr lang="en-GB" sz="2000">
              <a:cs typeface="B Zar" panose="00000400000000000000" pitchFamily="2" charset="-78"/>
            </a:endParaRPr>
          </a:p>
        </p:txBody>
      </p:sp>
      <p:sp>
        <p:nvSpPr>
          <p:cNvPr id="34880" name="Text Box 64"/>
          <p:cNvSpPr txBox="1">
            <a:spLocks noChangeArrowheads="1"/>
          </p:cNvSpPr>
          <p:nvPr/>
        </p:nvSpPr>
        <p:spPr bwMode="auto">
          <a:xfrm>
            <a:off x="0" y="1916113"/>
            <a:ext cx="8640763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b="1">
                <a:cs typeface="B Zar" panose="00000400000000000000" pitchFamily="2" charset="-78"/>
              </a:rPr>
              <a:t>تکثیر جنسی :  </a:t>
            </a:r>
          </a:p>
          <a:p>
            <a:pPr>
              <a:spcBef>
                <a:spcPct val="50000"/>
              </a:spcBef>
            </a:pPr>
            <a:r>
              <a:rPr lang="fa-IR" sz="2400" b="1">
                <a:cs typeface="B Zar" panose="00000400000000000000" pitchFamily="2" charset="-78"/>
              </a:rPr>
              <a:t> الف-خود گشن (</a:t>
            </a:r>
            <a:r>
              <a:rPr lang="en-US" sz="2400" b="1">
                <a:cs typeface="B Zar" panose="00000400000000000000" pitchFamily="2" charset="-78"/>
              </a:rPr>
              <a:t>self-pollinatoin</a:t>
            </a:r>
            <a:r>
              <a:rPr lang="fa-IR" sz="2400" b="1">
                <a:cs typeface="B Zar" panose="00000400000000000000" pitchFamily="2" charset="-78"/>
              </a:rPr>
              <a:t>) :هدف پیدا کردن گیاهان با ژنوتیپ مشخص وخالص                   ب- دگر گشن (</a:t>
            </a:r>
            <a:r>
              <a:rPr lang="en-US" sz="2400" b="1">
                <a:cs typeface="B Zar" panose="00000400000000000000" pitchFamily="2" charset="-78"/>
              </a:rPr>
              <a:t>cros-pollination</a:t>
            </a:r>
            <a:r>
              <a:rPr lang="fa-IR" sz="2400" b="1">
                <a:cs typeface="B Zar" panose="00000400000000000000" pitchFamily="2" charset="-78"/>
              </a:rPr>
              <a:t> )</a:t>
            </a:r>
            <a:r>
              <a:rPr lang="en-US" sz="2400" b="1">
                <a:cs typeface="B Zar" panose="00000400000000000000" pitchFamily="2" charset="-78"/>
              </a:rPr>
              <a:t> </a:t>
            </a:r>
            <a:r>
              <a:rPr lang="fa-IR" sz="2400" b="1">
                <a:cs typeface="B Zar" panose="00000400000000000000" pitchFamily="2" charset="-78"/>
              </a:rPr>
              <a:t>هدف بدست اوردن جمعیتی از گیاهان که مجموعه ای از ژنهای خوب و مورد نظر را داشته باشد</a:t>
            </a:r>
            <a:r>
              <a:rPr lang="fa-IR" sz="2000" b="1">
                <a:cs typeface="B Zar" panose="00000400000000000000" pitchFamily="2" charset="-78"/>
              </a:rPr>
              <a:t>.</a:t>
            </a:r>
            <a:endParaRPr lang="en-GB" sz="2000" b="1">
              <a:cs typeface="B Zar" panose="00000400000000000000" pitchFamily="2" charset="-78"/>
            </a:endParaRPr>
          </a:p>
        </p:txBody>
      </p:sp>
      <p:sp>
        <p:nvSpPr>
          <p:cNvPr id="34881" name="Text Box 65"/>
          <p:cNvSpPr txBox="1">
            <a:spLocks noChangeArrowheads="1"/>
          </p:cNvSpPr>
          <p:nvPr/>
        </p:nvSpPr>
        <p:spPr bwMode="auto">
          <a:xfrm>
            <a:off x="1042988" y="3860800"/>
            <a:ext cx="77755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b="1">
                <a:cs typeface="B Zar" panose="00000400000000000000" pitchFamily="2" charset="-78"/>
              </a:rPr>
              <a:t>بنابراین در اصلاح گیاهان خود گشن مشکل بد ست اوردن یک گیاه هموزیگوس مطلوب است و در گیاهان دگر گشن مشکل در نگهداری یکنواختی توده و در عین حال اجتناب از کاهش قدرت گیاهان که در رابطه با هموزیگوتی میباشد است.</a:t>
            </a:r>
            <a:endParaRPr lang="en-GB" sz="2400" b="1">
              <a:cs typeface="B Zar" panose="00000400000000000000" pitchFamily="2" charset="-78"/>
            </a:endParaRPr>
          </a:p>
        </p:txBody>
      </p:sp>
      <p:sp>
        <p:nvSpPr>
          <p:cNvPr id="34882" name="Text Box 66"/>
          <p:cNvSpPr txBox="1">
            <a:spLocks noChangeArrowheads="1"/>
          </p:cNvSpPr>
          <p:nvPr/>
        </p:nvSpPr>
        <p:spPr bwMode="auto">
          <a:xfrm>
            <a:off x="1403350" y="5305425"/>
            <a:ext cx="73437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cs typeface="B Zar" panose="00000400000000000000" pitchFamily="2" charset="-78"/>
              </a:rPr>
              <a:t>در انار روش تکثیر غیر جنسی است(قلمه)در نتیجه ساده ترین و سریعترین و کم هزینه ترین روش برای تهیه و معرفی یک کلتیوار مطلوب ان؛انتخاب از میان توده موجود میباشد بخصوص در ایران بدلیل تنوع زیاد ارقام و توده های محلی پیدا کردن ژنوتیپ مورد نظر زیاد مشکل نمیباشد.</a:t>
            </a:r>
            <a:endParaRPr lang="en-GB" sz="2400">
              <a:cs typeface="B Zar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52413" y="6704111"/>
            <a:ext cx="1260409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90000"/>
                  </a:schemeClr>
                </a:solidFill>
              </a:rPr>
              <a:t>Golsaran.com</a:t>
            </a:r>
            <a:endParaRPr lang="fa-IR" sz="1400" dirty="0">
              <a:solidFill>
                <a:schemeClr val="accent4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4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4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48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4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4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4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4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4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4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77" grpId="0"/>
      <p:bldP spid="34878" grpId="0"/>
      <p:bldP spid="34880" grpId="0"/>
      <p:bldP spid="34881" grpId="0"/>
      <p:bldP spid="348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892425" y="152400"/>
            <a:ext cx="59245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 b="1">
                <a:cs typeface="B Zar" panose="00000400000000000000" pitchFamily="2" charset="-78"/>
              </a:rPr>
              <a:t>1- در برنامه سلکسیون باید به این نکات توجه کرد که</a:t>
            </a:r>
            <a:r>
              <a:rPr lang="fa-IR" sz="2800">
                <a:cs typeface="B Zar" panose="00000400000000000000" pitchFamily="2" charset="-78"/>
              </a:rPr>
              <a:t> :</a:t>
            </a:r>
          </a:p>
          <a:p>
            <a:endParaRPr lang="en-GB" sz="2800">
              <a:cs typeface="B Zar" panose="00000400000000000000" pitchFamily="2" charset="-78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203575" y="2852738"/>
            <a:ext cx="5040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-1025525" y="765175"/>
            <a:ext cx="10169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000" b="1">
                <a:cs typeface="B Zar" panose="00000400000000000000" pitchFamily="2" charset="-78"/>
              </a:rPr>
              <a:t>چون فنوتیپ برایندی از ژنوتیپ گیاه و محیط اطراف ان میباشد لذا در صورتیکه د ریک منطقه یک درخت ویا حتی</a:t>
            </a:r>
          </a:p>
          <a:p>
            <a:r>
              <a:rPr lang="fa-IR" sz="2000" b="1">
                <a:cs typeface="B Zar" panose="00000400000000000000" pitchFamily="2" charset="-78"/>
              </a:rPr>
              <a:t>یک شاخه از یک درخت را که دارای خصوصیات مورد نظر باشد پیدا نماییم و تکثیر کنیم لزوماً در سایر مناطق به علت</a:t>
            </a:r>
          </a:p>
          <a:p>
            <a:r>
              <a:rPr lang="fa-IR" sz="2000" b="1">
                <a:cs typeface="B Zar" panose="00000400000000000000" pitchFamily="2" charset="-78"/>
              </a:rPr>
              <a:t>تغییر در شرایط محیطی،فنوتیپ قبلی بروز نخواهد داد.</a:t>
            </a:r>
            <a:endParaRPr lang="en-GB" sz="2000" b="1">
              <a:cs typeface="B Zar" panose="00000400000000000000" pitchFamily="2" charset="-78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95288" y="2276475"/>
            <a:ext cx="85693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b="1">
                <a:cs typeface="B Zar" panose="00000400000000000000" pitchFamily="2" charset="-78"/>
              </a:rPr>
              <a:t>اگر یک کلون در مناطق مختلف با شرایط آب و هوایی مختلف دارای ثبات در صفات باشد(</a:t>
            </a:r>
            <a:r>
              <a:rPr lang="en-US" sz="2400" b="1">
                <a:cs typeface="B Zar" panose="00000400000000000000" pitchFamily="2" charset="-78"/>
              </a:rPr>
              <a:t>stability</a:t>
            </a:r>
            <a:r>
              <a:rPr lang="fa-IR" sz="2400" b="1">
                <a:cs typeface="B Zar" panose="00000400000000000000" pitchFamily="2" charset="-78"/>
              </a:rPr>
              <a:t>) بهترین حالت است.لذا در ایستگاههای آزمایشی که هر کدام نماینده یک منطقه آب و هوایی مورد کشت انار میباشد،لازم است در این ایستگاهها بهترین ارقام محلی در کنار ارقام وارد شده از سایر مناطق قرار گرفته و با هم مقایسه شوند</a:t>
            </a:r>
            <a:r>
              <a:rPr lang="fa-IR" sz="2400" b="1"/>
              <a:t>.</a:t>
            </a:r>
            <a:endParaRPr lang="en-GB" sz="2400" b="1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95288" y="4005263"/>
            <a:ext cx="84978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b="1">
                <a:solidFill>
                  <a:srgbClr val="FFFFFF"/>
                </a:solidFill>
                <a:cs typeface="B Zar" panose="00000400000000000000" pitchFamily="2" charset="-78"/>
              </a:rPr>
              <a:t>پس از اینکه بهترین رقم بعد از آزمایشات کمی کیفی برای هر منطقه مشخص گردید شروع به تکثیر و سپس توزیع آنها میکنیم.</a:t>
            </a:r>
            <a:endParaRPr lang="en-GB" sz="2400" b="1">
              <a:solidFill>
                <a:srgbClr val="FFFFFF"/>
              </a:solidFill>
              <a:cs typeface="B Zar" panose="00000400000000000000" pitchFamily="2" charset="-78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619250" y="5013325"/>
            <a:ext cx="720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b="1">
                <a:cs typeface="B Zar" panose="00000400000000000000" pitchFamily="2" charset="-78"/>
              </a:rPr>
              <a:t>زمان تقریبی لازم برای اجرای چنین برنامه ای به شرح زیر است:</a:t>
            </a:r>
            <a:endParaRPr lang="en-GB" sz="2400" b="1">
              <a:cs typeface="B Zar" panose="00000400000000000000" pitchFamily="2" charset="-78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79388" y="5589588"/>
            <a:ext cx="79930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b="1">
                <a:cs typeface="B Zar" panose="00000400000000000000" pitchFamily="2" charset="-78"/>
              </a:rPr>
              <a:t>سال اول: جستجو در مناطق مختلف انارکاری و مشخص کردن درختان با صفات مطلوب و مرغوب(در زمان رسیدن میوه)،سپس تهیه قلمه و کشت آنها در ایستگاههای مختلف.</a:t>
            </a:r>
            <a:endParaRPr lang="en-GB" sz="2400" b="1">
              <a:cs typeface="B Zar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41541"/>
            <a:ext cx="1260409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90000"/>
                  </a:schemeClr>
                </a:solidFill>
              </a:rPr>
              <a:t>Golsaran.com</a:t>
            </a:r>
            <a:endParaRPr lang="fa-IR" sz="1400" dirty="0">
              <a:solidFill>
                <a:schemeClr val="accent4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1" grpId="0"/>
      <p:bldP spid="36872" grpId="0"/>
      <p:bldP spid="36873" grpId="0"/>
      <p:bldP spid="36874" grpId="0"/>
      <p:bldP spid="36875" grpId="0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505</TotalTime>
  <Words>1333</Words>
  <Application>Microsoft Office PowerPoint</Application>
  <PresentationFormat>On-screen Show (4:3)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Tahoma</vt:lpstr>
      <vt:lpstr>Wingdings</vt:lpstr>
      <vt:lpstr>B Zar</vt:lpstr>
      <vt:lpstr>Times New Roman</vt:lpstr>
      <vt:lpstr>Simplified Arabic</vt:lpstr>
      <vt:lpstr>Comic Sans MS</vt:lpstr>
      <vt:lpstr>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agri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Golsaran.com</dc:creator>
  <cp:lastModifiedBy>MSI</cp:lastModifiedBy>
  <cp:revision>66</cp:revision>
  <dcterms:created xsi:type="dcterms:W3CDTF">1997-05-29T23:05:38Z</dcterms:created>
  <dcterms:modified xsi:type="dcterms:W3CDTF">2015-12-22T15:33:18Z</dcterms:modified>
</cp:coreProperties>
</file>