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0C9"/>
    <a:srgbClr val="DBE4BA"/>
    <a:srgbClr val="FF99FF"/>
    <a:srgbClr val="CC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C7120-D60C-4E9D-8C42-5A8359CD62F4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6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C0830-FEB5-4DB8-9BE2-EDBF595D8430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2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944F1-55C3-4445-909E-A9F51ABADE79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909B9-4098-4E94-AD67-DBE9E74CA1DA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2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A55DF-6ADB-47A1-A6F9-5ABC8DCB2F8B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BC22B-EBD9-4A09-878C-1D0281409FDE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63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66A4-8C52-42D6-A2FC-847ED17FF453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15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5967C-C8B3-4DA0-AB60-DD4A81CFB277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2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ED5CF-7C22-4693-858F-54F89788AE38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2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B55EB-DCFE-420E-865E-26B26901629B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2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A68F5-BAA2-483A-AB18-C659F5C76B69}" type="slidenum">
              <a:rPr lang="ar-SA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0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12869C2-9EC2-4C0C-8EFA-2970B8AF1DDE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125538"/>
            <a:ext cx="7772400" cy="1470025"/>
          </a:xfrm>
          <a:solidFill>
            <a:schemeClr val="accent1"/>
          </a:solidFill>
        </p:spPr>
        <p:txBody>
          <a:bodyPr anchor="ctr"/>
          <a:lstStyle/>
          <a:p>
            <a:r>
              <a:rPr lang="fa-IR" sz="4400" b="1" dirty="0">
                <a:cs typeface="Lotus" pitchFamily="2" charset="-78"/>
              </a:rPr>
              <a:t>مكانيزم مقاومت با تنش غرقابــي توسط سازگاري متابوليكي</a:t>
            </a:r>
            <a:endParaRPr lang="en-GB" sz="4400" b="1" dirty="0">
              <a:cs typeface="Lotus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6400800" cy="1752600"/>
          </a:xfrm>
        </p:spPr>
        <p:txBody>
          <a:bodyPr/>
          <a:lstStyle/>
          <a:p>
            <a:r>
              <a:rPr lang="fa-IR" sz="3600" b="1" dirty="0">
                <a:solidFill>
                  <a:srgbClr val="CC3300"/>
                </a:solidFill>
                <a:cs typeface="Lotus" pitchFamily="2" charset="-78"/>
              </a:rPr>
              <a:t>محلول قند توسط آنزيم هاي تخميري (مخمرها)، تخمير مي شود يكي از فراورده هاي نهايي اتانول است</a:t>
            </a:r>
            <a:endParaRPr lang="en-GB" sz="3600" b="1" dirty="0">
              <a:solidFill>
                <a:srgbClr val="CC3300"/>
              </a:solidFill>
              <a:cs typeface="Lotus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fa-IR" b="1">
                <a:cs typeface="Lotus" pitchFamily="2" charset="-78"/>
              </a:rPr>
              <a:t>تنفس غير هوازي در بافتهاي گياهان عالي</a:t>
            </a:r>
            <a:endParaRPr lang="en-GB" b="1">
              <a:cs typeface="Lotus" pitchFamily="2" charset="-7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b="1">
                <a:solidFill>
                  <a:srgbClr val="CC3300"/>
                </a:solidFill>
              </a:rPr>
              <a:t>دو حالت در گياهان محتمل است</a:t>
            </a:r>
          </a:p>
          <a:p>
            <a:pPr>
              <a:buFontTx/>
              <a:buNone/>
            </a:pPr>
            <a:r>
              <a:rPr lang="fa-IR" b="1">
                <a:solidFill>
                  <a:srgbClr val="CC3300"/>
                </a:solidFill>
              </a:rPr>
              <a:t>			1-اتانول فراورده تنفس غير هوازي نباشد و مواد سمي ديگر در آنها جمع شود</a:t>
            </a:r>
          </a:p>
          <a:p>
            <a:pPr>
              <a:buFontTx/>
              <a:buNone/>
            </a:pPr>
            <a:r>
              <a:rPr lang="fa-IR" b="1">
                <a:solidFill>
                  <a:srgbClr val="CC3300"/>
                </a:solidFill>
              </a:rPr>
              <a:t>			2-اتانول باشد ولي با ميزان قند تجزيه شده مطابق نباشد و اسيد هاي ديگري مثل اسيد لاكتيك، اسيد سيتريك، اسيد تارتاريك فراورده هاي نهايي باشند</a:t>
            </a:r>
            <a:r>
              <a:rPr lang="fa-IR"/>
              <a:t>.</a:t>
            </a:r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CC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a-IR" b="1">
                <a:cs typeface="Lotus" pitchFamily="2" charset="-78"/>
              </a:rPr>
              <a:t>گليكوليزه شدن در شرايط غرقابي</a:t>
            </a:r>
            <a:endParaRPr lang="en-GB" b="1">
              <a:cs typeface="Lotus" pitchFamily="2" charset="-7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a-IR"/>
              <a:t>دو مسير اصلي محتمل است</a:t>
            </a:r>
          </a:p>
          <a:p>
            <a:pPr>
              <a:buFontTx/>
              <a:buNone/>
            </a:pPr>
            <a:r>
              <a:rPr lang="fa-IR"/>
              <a:t>			1-اكسيداسيون كربوهيدراتها به اسيد پيرويك (اين مرحله در حضور يا غياب اكسيژن انجام مي گيرد.</a:t>
            </a:r>
          </a:p>
          <a:p>
            <a:pPr>
              <a:buFontTx/>
              <a:buNone/>
            </a:pPr>
            <a:r>
              <a:rPr lang="fa-IR"/>
              <a:t>			2-اكسيداسيون اسيد پيرويك (تعدادي مسير كوناگون از اين مرحله ممكن است طي شود.</a:t>
            </a:r>
          </a:p>
          <a:p>
            <a:pPr>
              <a:buFontTx/>
              <a:buNone/>
            </a:pPr>
            <a:r>
              <a:rPr lang="fa-IR" sz="3600" b="1" u="sng">
                <a:solidFill>
                  <a:srgbClr val="CC3300"/>
                </a:solidFill>
              </a:rPr>
              <a:t>گلوكز فسفاته مي شود و سپس طي واكنش هاي ده گانه به اسيد پيرويك تبديل مي گردد (گليكوليز)</a:t>
            </a:r>
            <a:endParaRPr lang="en-GB" sz="3600" b="1" u="sng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FF"/>
          </a:solidFill>
          <a:ln>
            <a:solidFill>
              <a:srgbClr val="FF99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a-IR" b="1">
                <a:cs typeface="Lotus" pitchFamily="2" charset="-78"/>
              </a:rPr>
              <a:t>واكنش هاي تخميري</a:t>
            </a:r>
            <a:endParaRPr lang="en-GB" b="1">
              <a:cs typeface="Lotus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068888"/>
          </a:xfrm>
        </p:spPr>
        <p:txBody>
          <a:bodyPr/>
          <a:lstStyle/>
          <a:p>
            <a:pPr>
              <a:buFontTx/>
              <a:buNone/>
            </a:pPr>
            <a:endParaRPr lang="fa-IR" b="1">
              <a:solidFill>
                <a:schemeClr val="hlink"/>
              </a:solidFill>
              <a:cs typeface="Lotus" pitchFamily="2" charset="-78"/>
            </a:endParaRPr>
          </a:p>
          <a:p>
            <a:pPr>
              <a:buFontTx/>
              <a:buNone/>
            </a:pPr>
            <a:endParaRPr lang="fa-IR" b="1">
              <a:solidFill>
                <a:schemeClr val="hlink"/>
              </a:solidFill>
              <a:cs typeface="Lotus" pitchFamily="2" charset="-78"/>
            </a:endParaRPr>
          </a:p>
          <a:p>
            <a:r>
              <a:rPr lang="fa-IR" b="1">
                <a:solidFill>
                  <a:srgbClr val="CC3300"/>
                </a:solidFill>
                <a:cs typeface="Lotus" pitchFamily="2" charset="-78"/>
              </a:rPr>
              <a:t>1- پيروات دي كربوكسيلاز در حالت بي هوازي تر سبب دي كربوكسيلاسيون اسيد پيرويك مي شود و استالدييد كه پيش ماده اتانول است بوجود مي آورد.</a:t>
            </a:r>
          </a:p>
          <a:p>
            <a:pPr>
              <a:buFontTx/>
              <a:buNone/>
            </a:pPr>
            <a:r>
              <a:rPr lang="fa-IR" b="1">
                <a:solidFill>
                  <a:srgbClr val="CC3300"/>
                </a:solidFill>
                <a:cs typeface="Lotus" pitchFamily="2" charset="-78"/>
              </a:rPr>
              <a:t>       	 اسيد پيرويك            	 استالدييد+</a:t>
            </a:r>
            <a:r>
              <a:rPr lang="en-US" b="1">
                <a:solidFill>
                  <a:srgbClr val="CC3300"/>
                </a:solidFill>
                <a:cs typeface="Lotus" pitchFamily="2" charset="-78"/>
              </a:rPr>
              <a:t>CO2</a:t>
            </a:r>
            <a:r>
              <a:rPr lang="fa-IR" b="1">
                <a:solidFill>
                  <a:srgbClr val="CC3300"/>
                </a:solidFill>
                <a:cs typeface="Lotus" pitchFamily="2" charset="-78"/>
              </a:rPr>
              <a:t> 		    </a:t>
            </a:r>
          </a:p>
          <a:p>
            <a:pPr>
              <a:buFontTx/>
              <a:buNone/>
            </a:pPr>
            <a:endParaRPr lang="fa-IR" b="1">
              <a:solidFill>
                <a:srgbClr val="CC3300"/>
              </a:solidFill>
              <a:cs typeface="Lotus" pitchFamily="2" charset="-78"/>
            </a:endParaRPr>
          </a:p>
          <a:p>
            <a:pPr>
              <a:buFontTx/>
              <a:buNone/>
            </a:pPr>
            <a:r>
              <a:rPr lang="fa-IR" b="1">
                <a:solidFill>
                  <a:srgbClr val="CC3300"/>
                </a:solidFill>
                <a:cs typeface="Lotus" pitchFamily="2" charset="-78"/>
              </a:rPr>
              <a:t>اسيد اكسال استيك	اسيد لاكتيك		      اتانول</a:t>
            </a:r>
          </a:p>
          <a:p>
            <a:pPr>
              <a:buFontTx/>
              <a:buNone/>
            </a:pPr>
            <a:r>
              <a:rPr lang="fa-IR" b="1">
                <a:solidFill>
                  <a:srgbClr val="CC3300"/>
                </a:solidFill>
                <a:cs typeface="Lotus" pitchFamily="2" charset="-78"/>
              </a:rPr>
              <a:t>اسيد ماليك</a:t>
            </a:r>
            <a:endParaRPr lang="en-GB" b="1">
              <a:solidFill>
                <a:srgbClr val="CC3300"/>
              </a:solidFill>
              <a:cs typeface="Lotus" pitchFamily="2" charset="-78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4572000" y="4581525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2916238" y="4724400"/>
            <a:ext cx="719137" cy="6492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5508625" y="4797425"/>
            <a:ext cx="4318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7164388" y="4797425"/>
            <a:ext cx="5762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956550" y="5876925"/>
            <a:ext cx="0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1" name="TextBox 10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r>
              <a:rPr lang="fa-IR" b="1">
                <a:solidFill>
                  <a:schemeClr val="hlink"/>
                </a:solidFill>
                <a:cs typeface="Lotus" pitchFamily="2" charset="-78"/>
              </a:rPr>
              <a:t>نحوه انجام واكنش هاي تخميري</a:t>
            </a:r>
            <a:endParaRPr lang="en-GB" b="1">
              <a:solidFill>
                <a:schemeClr val="hlink"/>
              </a:solidFill>
              <a:cs typeface="Lotus" pitchFamily="2" charset="-7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  <a:gradFill rotWithShape="1">
            <a:gsLst>
              <a:gs pos="0">
                <a:srgbClr val="DBE4BA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	اسيد پيرويك	   		استالدييد</a:t>
            </a:r>
          </a:p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			كربوكسيلاز پيرويك</a:t>
            </a:r>
          </a:p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استالدييد 			 	 اتانول</a:t>
            </a:r>
          </a:p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			الكل دهيدروژناز</a:t>
            </a:r>
          </a:p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اسيد پيرويك				اسيد لاكتيك</a:t>
            </a:r>
          </a:p>
          <a:p>
            <a:pPr>
              <a:buFontTx/>
              <a:buNone/>
            </a:pPr>
            <a:r>
              <a:rPr lang="fa-IR" b="1">
                <a:cs typeface="Lotus" pitchFamily="2" charset="-78"/>
              </a:rPr>
              <a:t>			اسيد لاكتيك دي هيدروژناز</a:t>
            </a:r>
            <a:endParaRPr lang="en-US" b="1">
              <a:cs typeface="Lotus" pitchFamily="2" charset="-78"/>
            </a:endParaRPr>
          </a:p>
          <a:p>
            <a:pPr algn="l">
              <a:buFontTx/>
              <a:buNone/>
            </a:pPr>
            <a:endParaRPr lang="en-US" b="1">
              <a:cs typeface="Lotus" pitchFamily="2" charset="-78"/>
            </a:endParaRPr>
          </a:p>
          <a:p>
            <a:pPr algn="l">
              <a:buFontTx/>
              <a:buNone/>
            </a:pPr>
            <a:endParaRPr lang="en-US" b="1">
              <a:cs typeface="Lotus" pitchFamily="2" charset="-78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4716463" y="1700213"/>
            <a:ext cx="16557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4427538" y="2997200"/>
            <a:ext cx="2665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427538" y="4221163"/>
            <a:ext cx="24495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  <a:solidFill>
            <a:srgbClr val="DEC0C9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fa-IR" sz="3600" b="1">
                <a:cs typeface="Lotus" pitchFamily="2" charset="-78"/>
              </a:rPr>
              <a:t>در گياهان مقاوم از تجمع اتانول سمي اجتناب مي شود بدين معنا كه فرايند تجزيه گلوكز به سمت تشكيل مالات كه داراي سميت كمتري است سوق داده مي شود.</a:t>
            </a:r>
          </a:p>
          <a:p>
            <a:pPr>
              <a:lnSpc>
                <a:spcPct val="90000"/>
              </a:lnSpc>
            </a:pPr>
            <a:r>
              <a:rPr lang="fa-IR" sz="3600" b="1">
                <a:cs typeface="Lotus" pitchFamily="2" charset="-78"/>
              </a:rPr>
              <a:t>در اكثر گياهان در پاسخ به تنش بي هوازي فعاليت </a:t>
            </a:r>
            <a:r>
              <a:rPr lang="en-US" sz="3600" b="1">
                <a:cs typeface="Lotus" pitchFamily="2" charset="-78"/>
              </a:rPr>
              <a:t>ADH</a:t>
            </a:r>
            <a:r>
              <a:rPr lang="fa-IR" sz="3600" b="1">
                <a:cs typeface="Lotus" pitchFamily="2" charset="-78"/>
              </a:rPr>
              <a:t> افزايش مي يابد. ولي در همه عموميت ندارد</a:t>
            </a:r>
          </a:p>
          <a:p>
            <a:pPr>
              <a:lnSpc>
                <a:spcPct val="90000"/>
              </a:lnSpc>
            </a:pPr>
            <a:r>
              <a:rPr lang="fa-IR" sz="3600" b="1">
                <a:cs typeface="Lotus" pitchFamily="2" charset="-78"/>
              </a:rPr>
              <a:t>رابطه اي بين فعاليت </a:t>
            </a:r>
            <a:r>
              <a:rPr lang="en-US" sz="3600" b="1">
                <a:cs typeface="Lotus" pitchFamily="2" charset="-78"/>
              </a:rPr>
              <a:t>ADH</a:t>
            </a:r>
            <a:r>
              <a:rPr lang="fa-IR" sz="3600" b="1">
                <a:cs typeface="Lotus" pitchFamily="2" charset="-78"/>
              </a:rPr>
              <a:t> و مكان آن در گياهان وجود دارد. (در گياهان مقاوم </a:t>
            </a:r>
            <a:r>
              <a:rPr lang="en-US" sz="3600" b="1">
                <a:cs typeface="Lotus" pitchFamily="2" charset="-78"/>
              </a:rPr>
              <a:t>ADH</a:t>
            </a:r>
            <a:r>
              <a:rPr lang="fa-IR" sz="3600" b="1">
                <a:cs typeface="Lotus" pitchFamily="2" charset="-78"/>
              </a:rPr>
              <a:t> در ريشه كمتر از ريشه گياهان غير مقاوم است. برعكس در برگ گياهان مقاوم بيش از ريشه است )</a:t>
            </a:r>
            <a:endParaRPr lang="en-GB" sz="3600" b="1">
              <a:cs typeface="Lot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</p:spPr>
        <p:txBody>
          <a:bodyPr/>
          <a:lstStyle/>
          <a:p>
            <a:r>
              <a:rPr lang="fa-IR" b="1">
                <a:solidFill>
                  <a:schemeClr val="bg1"/>
                </a:solidFill>
              </a:rPr>
              <a:t>لاكتات دهيدروژناز</a:t>
            </a:r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5445125"/>
          </a:xfrm>
          <a:solidFill>
            <a:schemeClr val="folHlink"/>
          </a:solidFill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fa-IR" sz="2400" b="1"/>
              <a:t>در تعدادي از گياهان در شرايط بي هوازي </a:t>
            </a:r>
            <a:r>
              <a:rPr lang="en-US" sz="2400" b="1"/>
              <a:t>LDH </a:t>
            </a:r>
            <a:r>
              <a:rPr lang="fa-IR" sz="2400" b="1"/>
              <a:t> القا مي شود.</a:t>
            </a:r>
          </a:p>
          <a:p>
            <a:pPr algn="ctr">
              <a:lnSpc>
                <a:spcPct val="90000"/>
              </a:lnSpc>
            </a:pPr>
            <a:r>
              <a:rPr lang="fa-IR" sz="2400" b="1"/>
              <a:t>فعاليت </a:t>
            </a:r>
            <a:r>
              <a:rPr lang="en-US" sz="2400" b="1"/>
              <a:t>LDH</a:t>
            </a:r>
            <a:r>
              <a:rPr lang="fa-IR" sz="2400" b="1"/>
              <a:t> سبب تخمير لاكتات مي شود و مانع از دست رفت كربن ناشي از تخمير اتانول مي شود و تعادل اكسيداسيون و احيا را حفظ مي كند</a:t>
            </a:r>
          </a:p>
          <a:p>
            <a:pPr algn="ctr">
              <a:lnSpc>
                <a:spcPct val="90000"/>
              </a:lnSpc>
            </a:pPr>
            <a:endParaRPr lang="fa-IR" sz="2400" b="1"/>
          </a:p>
          <a:p>
            <a:pPr algn="ctr">
              <a:lnSpc>
                <a:spcPct val="90000"/>
              </a:lnSpc>
            </a:pPr>
            <a:r>
              <a:rPr lang="fa-IR" sz="2400" b="1"/>
              <a:t>نقش لاكتات بعنوان عامل مهم در القاي ساير پروتئينها ي دخيل در تنش اكسيژن  هنگام كاهش </a:t>
            </a:r>
            <a:r>
              <a:rPr lang="en-US" sz="2400" b="1"/>
              <a:t>pH</a:t>
            </a:r>
            <a:r>
              <a:rPr lang="fa-IR" sz="2400" b="1"/>
              <a:t> سلولها (اين پديده اسيدي سيتوپلاسم مي تواند سبب خسارت به گياه شود)، در كوتاه مدت نسبت به غرقاب مقاومت نشان ميدهد</a:t>
            </a:r>
          </a:p>
          <a:p>
            <a:pPr algn="ctr">
              <a:lnSpc>
                <a:spcPct val="90000"/>
              </a:lnSpc>
            </a:pPr>
            <a:endParaRPr lang="fa-IR" sz="2400" b="1"/>
          </a:p>
          <a:p>
            <a:pPr algn="ctr">
              <a:lnSpc>
                <a:spcPct val="90000"/>
              </a:lnSpc>
            </a:pPr>
            <a:r>
              <a:rPr lang="fa-IR" sz="2400" b="1"/>
              <a:t>لاكتات هميشه از پيروات زودتر از اتانول بوجود مي آيد ولي زيادي اسيدي شدن سيتوپلاسم سبب مي شود كه پيروات لاكتات را كم كند و اتانول بسازد.</a:t>
            </a:r>
          </a:p>
          <a:p>
            <a:pPr algn="ctr">
              <a:lnSpc>
                <a:spcPct val="90000"/>
              </a:lnSpc>
            </a:pPr>
            <a:endParaRPr lang="fa-IR" sz="2400" b="1"/>
          </a:p>
          <a:p>
            <a:pPr algn="ctr">
              <a:lnSpc>
                <a:spcPct val="90000"/>
              </a:lnSpc>
            </a:pPr>
            <a:r>
              <a:rPr lang="fa-IR" sz="2400" b="1"/>
              <a:t>مكانيسم خاص مقاومت و جلوگيري از مرگ گياه با انتقال لاكتات از سلولهاي در معرض كمبود اكسيژن به ساير سلولها و اندامه براي ممانعت از اسيدي شدن</a:t>
            </a:r>
          </a:p>
          <a:p>
            <a:pPr algn="ctr">
              <a:lnSpc>
                <a:spcPct val="90000"/>
              </a:lnSpc>
            </a:pPr>
            <a:endParaRPr lang="en-GB" sz="2400" b="1"/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129875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dirty="0" smtClean="0"/>
              <a:t>Golsaran.com</a:t>
            </a:r>
            <a:endParaRPr lang="fa-I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319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Lotus</vt:lpstr>
      <vt:lpstr>Default Design</vt:lpstr>
      <vt:lpstr>مكانيزم مقاومت با تنش غرقابــي توسط سازگاري متابوليكي</vt:lpstr>
      <vt:lpstr>تنفس غير هوازي در بافتهاي گياهان عالي</vt:lpstr>
      <vt:lpstr>گليكوليزه شدن در شرايط غرقابي</vt:lpstr>
      <vt:lpstr>واكنش هاي تخميري</vt:lpstr>
      <vt:lpstr>نحوه انجام واكنش هاي تخميري</vt:lpstr>
      <vt:lpstr>PowerPoint Presentation</vt:lpstr>
      <vt:lpstr>لاكتات دهيدروژناز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مكانيزم مقاومت با تنش غرقابــي توسط سازگاري متابوليكي</dc:title>
  <dc:creator>Golsaran</dc:creator>
  <cp:lastModifiedBy>MSI</cp:lastModifiedBy>
  <cp:revision>14</cp:revision>
  <dcterms:created xsi:type="dcterms:W3CDTF">2006-11-11T02:49:10Z</dcterms:created>
  <dcterms:modified xsi:type="dcterms:W3CDTF">2015-12-25T14:21:32Z</dcterms:modified>
</cp:coreProperties>
</file>