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15C2EB"/>
    <a:srgbClr val="FFCC00"/>
    <a:srgbClr val="FF6699"/>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530" name="Rectangle 2"/>
          <p:cNvSpPr>
            <a:spLocks noGrp="1" noRot="1" noChangeArrowheads="1"/>
          </p:cNvSpPr>
          <p:nvPr>
            <p:ph type="ctrTitle"/>
          </p:nvPr>
        </p:nvSpPr>
        <p:spPr>
          <a:xfrm>
            <a:off x="685800" y="1981200"/>
            <a:ext cx="7772400" cy="1600200"/>
          </a:xfrm>
        </p:spPr>
        <p:txBody>
          <a:bodyPr/>
          <a:lstStyle>
            <a:lvl1pPr>
              <a:defRPr/>
            </a:lvl1pPr>
          </a:lstStyle>
          <a:p>
            <a:pPr lvl="0"/>
            <a:r>
              <a:rPr lang="en-US" noProof="0" smtClean="0"/>
              <a:t>Click to edit Master title style</a:t>
            </a:r>
          </a:p>
        </p:txBody>
      </p:sp>
      <p:sp>
        <p:nvSpPr>
          <p:cNvPr id="22531" name="Rectangle 3"/>
          <p:cNvSpPr>
            <a:spLocks noGrp="1" noRot="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22532" name="Rectangle 4"/>
          <p:cNvSpPr>
            <a:spLocks noGrp="1" noChangeArrowheads="1"/>
          </p:cNvSpPr>
          <p:nvPr>
            <p:ph type="dt" sz="quarter"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C941BEE7-196B-4D8B-98F7-DBFFD93A9CFD}" type="slidenum">
              <a:rPr lang="ar-SA"/>
              <a:pPr/>
              <a:t>‹#›</a:t>
            </a:fld>
            <a:endParaRPr lang="en-US"/>
          </a:p>
        </p:txBody>
      </p:sp>
    </p:spTree>
  </p:cSld>
  <p:clrMapOvr>
    <a:masterClrMapping/>
  </p:clrMapOvr>
  <p:transition>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F54BE6-C0B1-4AB3-AEA5-88C5CBFD9A9D}" type="slidenum">
              <a:rPr lang="ar-SA"/>
              <a:pPr/>
              <a:t>‹#›</a:t>
            </a:fld>
            <a:endParaRPr lang="en-US"/>
          </a:p>
        </p:txBody>
      </p:sp>
    </p:spTree>
    <p:extLst>
      <p:ext uri="{BB962C8B-B14F-4D97-AF65-F5344CB8AC3E}">
        <p14:creationId xmlns:p14="http://schemas.microsoft.com/office/powerpoint/2010/main" val="3175077477"/>
      </p:ext>
    </p:extLst>
  </p:cSld>
  <p:clrMapOvr>
    <a:masterClrMapping/>
  </p:clrMapOvr>
  <p:transition>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A816AE-C341-4942-B266-04ACC6D59AB6}" type="slidenum">
              <a:rPr lang="ar-SA"/>
              <a:pPr/>
              <a:t>‹#›</a:t>
            </a:fld>
            <a:endParaRPr lang="en-US"/>
          </a:p>
        </p:txBody>
      </p:sp>
    </p:spTree>
    <p:extLst>
      <p:ext uri="{BB962C8B-B14F-4D97-AF65-F5344CB8AC3E}">
        <p14:creationId xmlns:p14="http://schemas.microsoft.com/office/powerpoint/2010/main" val="3396757279"/>
      </p:ext>
    </p:extLst>
  </p:cSld>
  <p:clrMapOvr>
    <a:masterClrMapping/>
  </p:clrMapOvr>
  <p:transition>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327207-D4BE-48D1-8159-782D01A68CEA}" type="slidenum">
              <a:rPr lang="ar-SA"/>
              <a:pPr/>
              <a:t>‹#›</a:t>
            </a:fld>
            <a:endParaRPr lang="en-US"/>
          </a:p>
        </p:txBody>
      </p:sp>
    </p:spTree>
    <p:extLst>
      <p:ext uri="{BB962C8B-B14F-4D97-AF65-F5344CB8AC3E}">
        <p14:creationId xmlns:p14="http://schemas.microsoft.com/office/powerpoint/2010/main" val="1506395773"/>
      </p:ext>
    </p:extLst>
  </p:cSld>
  <p:clrMapOvr>
    <a:masterClrMapping/>
  </p:clrMapOvr>
  <p:transition>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A56DDF-93D9-4B59-A846-25EC9CFC430F}" type="slidenum">
              <a:rPr lang="ar-SA"/>
              <a:pPr/>
              <a:t>‹#›</a:t>
            </a:fld>
            <a:endParaRPr lang="en-US"/>
          </a:p>
        </p:txBody>
      </p:sp>
    </p:spTree>
    <p:extLst>
      <p:ext uri="{BB962C8B-B14F-4D97-AF65-F5344CB8AC3E}">
        <p14:creationId xmlns:p14="http://schemas.microsoft.com/office/powerpoint/2010/main" val="3733573711"/>
      </p:ext>
    </p:extLst>
  </p:cSld>
  <p:clrMapOvr>
    <a:masterClrMapping/>
  </p:clrMapOvr>
  <p:transition>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301625"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321C86-F571-4567-9D23-711A6FB8B3C1}" type="slidenum">
              <a:rPr lang="ar-SA"/>
              <a:pPr/>
              <a:t>‹#›</a:t>
            </a:fld>
            <a:endParaRPr lang="en-US"/>
          </a:p>
        </p:txBody>
      </p:sp>
    </p:spTree>
    <p:extLst>
      <p:ext uri="{BB962C8B-B14F-4D97-AF65-F5344CB8AC3E}">
        <p14:creationId xmlns:p14="http://schemas.microsoft.com/office/powerpoint/2010/main" val="94817377"/>
      </p:ext>
    </p:extLst>
  </p:cSld>
  <p:clrMapOvr>
    <a:masterClrMapping/>
  </p:clrMapOvr>
  <p:transition>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1B69362-BCDE-473C-8505-4AD5F97B23D5}" type="slidenum">
              <a:rPr lang="ar-SA"/>
              <a:pPr/>
              <a:t>‹#›</a:t>
            </a:fld>
            <a:endParaRPr lang="en-US"/>
          </a:p>
        </p:txBody>
      </p:sp>
    </p:spTree>
    <p:extLst>
      <p:ext uri="{BB962C8B-B14F-4D97-AF65-F5344CB8AC3E}">
        <p14:creationId xmlns:p14="http://schemas.microsoft.com/office/powerpoint/2010/main" val="3840576200"/>
      </p:ext>
    </p:extLst>
  </p:cSld>
  <p:clrMapOvr>
    <a:masterClrMapping/>
  </p:clrMapOvr>
  <p:transition>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73172D2-4C1B-42C7-B739-1EC506958591}" type="slidenum">
              <a:rPr lang="ar-SA"/>
              <a:pPr/>
              <a:t>‹#›</a:t>
            </a:fld>
            <a:endParaRPr lang="en-US"/>
          </a:p>
        </p:txBody>
      </p:sp>
    </p:spTree>
    <p:extLst>
      <p:ext uri="{BB962C8B-B14F-4D97-AF65-F5344CB8AC3E}">
        <p14:creationId xmlns:p14="http://schemas.microsoft.com/office/powerpoint/2010/main" val="3650619102"/>
      </p:ext>
    </p:extLst>
  </p:cSld>
  <p:clrMapOvr>
    <a:masterClrMapping/>
  </p:clrMapOvr>
  <p:transition>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0E13AC5-1DAA-4C28-9F25-2998D410CF87}" type="slidenum">
              <a:rPr lang="ar-SA"/>
              <a:pPr/>
              <a:t>‹#›</a:t>
            </a:fld>
            <a:endParaRPr lang="en-US"/>
          </a:p>
        </p:txBody>
      </p:sp>
    </p:spTree>
    <p:extLst>
      <p:ext uri="{BB962C8B-B14F-4D97-AF65-F5344CB8AC3E}">
        <p14:creationId xmlns:p14="http://schemas.microsoft.com/office/powerpoint/2010/main" val="3713011697"/>
      </p:ext>
    </p:extLst>
  </p:cSld>
  <p:clrMapOvr>
    <a:masterClrMapping/>
  </p:clrMapOvr>
  <p:transition>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68172EA-11F4-4B2E-8418-7D9CE3049A17}" type="slidenum">
              <a:rPr lang="ar-SA"/>
              <a:pPr/>
              <a:t>‹#›</a:t>
            </a:fld>
            <a:endParaRPr lang="en-US"/>
          </a:p>
        </p:txBody>
      </p:sp>
    </p:spTree>
    <p:extLst>
      <p:ext uri="{BB962C8B-B14F-4D97-AF65-F5344CB8AC3E}">
        <p14:creationId xmlns:p14="http://schemas.microsoft.com/office/powerpoint/2010/main" val="3442853347"/>
      </p:ext>
    </p:extLst>
  </p:cSld>
  <p:clrMapOvr>
    <a:masterClrMapping/>
  </p:clrMapOvr>
  <p:transition>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6B94CD-2796-4085-A150-1EF5B4D42B14}" type="slidenum">
              <a:rPr lang="ar-SA"/>
              <a:pPr/>
              <a:t>‹#›</a:t>
            </a:fld>
            <a:endParaRPr lang="en-US"/>
          </a:p>
        </p:txBody>
      </p:sp>
    </p:spTree>
    <p:extLst>
      <p:ext uri="{BB962C8B-B14F-4D97-AF65-F5344CB8AC3E}">
        <p14:creationId xmlns:p14="http://schemas.microsoft.com/office/powerpoint/2010/main" val="1120072428"/>
      </p:ext>
    </p:extLst>
  </p:cSld>
  <p:clrMapOvr>
    <a:masterClrMapping/>
  </p:clrMapOvr>
  <p:transition>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07" name="Rectangle 3"/>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08" name="Rectangle 4"/>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n-US"/>
          </a:p>
        </p:txBody>
      </p:sp>
      <p:sp>
        <p:nvSpPr>
          <p:cNvPr id="215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n-US"/>
          </a:p>
        </p:txBody>
      </p:sp>
      <p:sp>
        <p:nvSpPr>
          <p:cNvPr id="21510" name="Rectangle 6"/>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BD237E75-C891-4080-A66F-798E495AB729}" type="slidenum">
              <a:rPr lang="ar-SA"/>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pull dir="u"/>
  </p:transition>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pics.davesgarden.com/pics/Clare_CA_1093407519_406.jpg&amp;imgrefurl=http://davesgarden.com/pf/showimage/53096/&amp;h=766&amp;w=617&amp;sz=45&amp;hl=en&amp;start=27&amp;tbnid=rspJUnqlVRLLDM:&amp;tbnh=142&amp;tbnw=114&amp;prev=/images%3Fq%3Dpolianthes%2B%2Btuberose%26start%3D20%26gbv%3D2%26ndsp%3D20%26svnum%3D10%26hl%3Den%26sa%3DN"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images.google.com/imgres?imgurl=http://www.ext.vt.edu/news/periodicals/commhort/pulledarticles/may04-6.jpg&amp;imgrefurl=http://www.ext.vt.edu/news/periodicals/commhort/pulledarticles/may04-2.html&amp;h=200&amp;w=200&amp;sz=46&amp;hl=en&amp;start=26&amp;tbnid=9DfcNuFmGgvQbM:&amp;tbnh=104&amp;tbnw=104&amp;prev=/images%3Fq%3Dpolianthes%2B%2Btuberose%26start%3D20%26gbv%3D2%26ndsp%3D20%26svnum%3D10%26hl%3Den%26sa%3D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http://pics.davesgarden.com/pics/tubbss5_1119643020_671.jpg&amp;imgrefurl=http://davesgarden.com/pf/showimage/80916/&amp;h=600&amp;w=800&amp;sz=138&amp;hl=en&amp;start=28&amp;tbnid=FEsDGJbJ3f9fRM:&amp;tbnh=107&amp;tbnw=143&amp;prev=/images%3Fq%3Dpolianthes%2B%2Btuberose%26start%3D20%26gbv%3D2%26ndsp%3D20%26svnum%3D10%26hl%3Den%26sa%3DN"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file:///D:\..\..\..\imgre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file:///D:\..\..\..\imgr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Rot="1" noChangeArrowheads="1"/>
          </p:cNvSpPr>
          <p:nvPr>
            <p:ph type="body" idx="1"/>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sz="2800">
                <a:solidFill>
                  <a:schemeClr val="bg1"/>
                </a:solidFill>
              </a:rPr>
              <a:t>گل مریم ازمهمترین گلهای شاخه ای در مناطق گرمسیری ونیمه گرمسیری است . منشأ آن از مکزیک است وجزء 10 گل شاخه بریده دنیاست.</a:t>
            </a:r>
          </a:p>
          <a:p>
            <a:pPr algn="r" rtl="1"/>
            <a:r>
              <a:rPr lang="fa-IR" sz="2800">
                <a:solidFill>
                  <a:schemeClr val="bg1"/>
                </a:solidFill>
              </a:rPr>
              <a:t>در صادرات گل ایران مقام اول را دارد</a:t>
            </a:r>
          </a:p>
          <a:p>
            <a:pPr algn="r" rtl="1"/>
            <a:r>
              <a:rPr lang="fa-IR" sz="2800">
                <a:solidFill>
                  <a:schemeClr val="bg1"/>
                </a:solidFill>
              </a:rPr>
              <a:t>در هند وفرانسه برای صنایع عطر سازی کشت می شود ودر ژاپن اهمیت زیادی دارد.</a:t>
            </a:r>
          </a:p>
          <a:p>
            <a:pPr algn="r" rtl="1"/>
            <a:r>
              <a:rPr lang="fa-IR" sz="2800">
                <a:solidFill>
                  <a:schemeClr val="bg1"/>
                </a:solidFill>
              </a:rPr>
              <a:t>سطح زیر کشت در ایران:250هکتاراست</a:t>
            </a:r>
          </a:p>
          <a:p>
            <a:pPr algn="r" rtl="1"/>
            <a:r>
              <a:rPr lang="fa-IR" sz="2800">
                <a:solidFill>
                  <a:schemeClr val="bg1"/>
                </a:solidFill>
              </a:rPr>
              <a:t>در هر متر مربع 20تا30 شاخه تولید می شود</a:t>
            </a:r>
          </a:p>
          <a:p>
            <a:pPr algn="r" rtl="1"/>
            <a:endParaRPr lang="fa-IR" sz="2800"/>
          </a:p>
          <a:p>
            <a:pPr algn="r" rtl="1"/>
            <a:endParaRPr lang="en-US" sz="2800"/>
          </a:p>
        </p:txBody>
      </p:sp>
      <p:sp>
        <p:nvSpPr>
          <p:cNvPr id="5" name="TextBox 4"/>
          <p:cNvSpPr txBox="1"/>
          <p:nvPr/>
        </p:nvSpPr>
        <p:spPr>
          <a:xfrm>
            <a:off x="-33654" y="65321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noFill/>
          <a:ln/>
          <a:extLst>
            <a:ext uri="{91240B29-F687-4F45-9708-019B960494DF}">
              <a14:hiddenLine xmlns:a14="http://schemas.microsoft.com/office/drawing/2010/main" w="9525">
                <a:solidFill>
                  <a:schemeClr val="accent1"/>
                </a:solidFill>
                <a:miter lim="800000"/>
                <a:headEnd/>
                <a:tailEnd/>
              </a14:hiddenLine>
            </a:ext>
          </a:extLst>
        </p:spPr>
        <p:txBody>
          <a:bodyPr/>
          <a:lstStyle/>
          <a:p>
            <a:r>
              <a:rPr lang="fa-IR" sz="2800">
                <a:solidFill>
                  <a:schemeClr val="accent1"/>
                </a:solidFill>
              </a:rPr>
              <a:t>آفات وبیماریها</a:t>
            </a:r>
            <a:endParaRPr lang="en-US" sz="2800">
              <a:solidFill>
                <a:schemeClr val="accent1"/>
              </a:solidFill>
            </a:endParaRPr>
          </a:p>
        </p:txBody>
      </p:sp>
      <p:sp>
        <p:nvSpPr>
          <p:cNvPr id="14339" name="Rectangle 3"/>
          <p:cNvSpPr>
            <a:spLocks noGrp="1" noRot="1" noChangeArrowheads="1"/>
          </p:cNvSpPr>
          <p:nvPr>
            <p:ph type="body" idx="1"/>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sz="2400">
                <a:solidFill>
                  <a:schemeClr val="bg1"/>
                </a:solidFill>
              </a:rPr>
              <a:t>نماتدهای آفلند کوئیده وملویدوجین باعث لعابی شدن ریشه ها می شوند که برای کنترل از الدیکارب استفاده می کنند</a:t>
            </a:r>
          </a:p>
          <a:p>
            <a:pPr algn="r" rtl="1"/>
            <a:r>
              <a:rPr lang="fa-IR" sz="2400">
                <a:solidFill>
                  <a:schemeClr val="bg1"/>
                </a:solidFill>
              </a:rPr>
              <a:t>- پوسیدگی ساقه که عامل آن قارچی است که برای کنترل آن از</a:t>
            </a:r>
          </a:p>
          <a:p>
            <a:pPr algn="r" rtl="1"/>
            <a:r>
              <a:rPr lang="fa-IR" sz="2400">
                <a:solidFill>
                  <a:schemeClr val="bg1"/>
                </a:solidFill>
              </a:rPr>
              <a:t>ضدعفونی خاک با</a:t>
            </a:r>
            <a:r>
              <a:rPr lang="en-US" sz="2400">
                <a:solidFill>
                  <a:schemeClr val="bg1"/>
                </a:solidFill>
              </a:rPr>
              <a:t>PCNB</a:t>
            </a:r>
            <a:r>
              <a:rPr lang="fa-IR" sz="2400">
                <a:solidFill>
                  <a:schemeClr val="bg1"/>
                </a:solidFill>
              </a:rPr>
              <a:t>در مرحله گلدهی استفاده می شود</a:t>
            </a:r>
          </a:p>
          <a:p>
            <a:pPr algn="r" rtl="1"/>
            <a:r>
              <a:rPr lang="fa-IR" sz="2400">
                <a:solidFill>
                  <a:schemeClr val="bg1"/>
                </a:solidFill>
              </a:rPr>
              <a:t>کنه ها از آفات اصلی هستند که در تراکم های بالا اتفاق می افتند </a:t>
            </a:r>
          </a:p>
          <a:p>
            <a:pPr algn="r" rtl="1"/>
            <a:r>
              <a:rPr lang="fa-IR" sz="2400">
                <a:solidFill>
                  <a:schemeClr val="bg1"/>
                </a:solidFill>
              </a:rPr>
              <a:t>کرمها وتریپسها از حشرات عمده هستند که به عنوان آفت برایمریم هستند </a:t>
            </a:r>
          </a:p>
          <a:p>
            <a:pPr algn="r" rtl="1"/>
            <a:r>
              <a:rPr lang="fa-IR" sz="2400">
                <a:solidFill>
                  <a:schemeClr val="bg1"/>
                </a:solidFill>
              </a:rPr>
              <a:t>برای از بین بردن علف های هرز از سیمازین به میزان 3 کیلو در هکتار استفاده می شود وهمچنین محلول پاشی آترازین به میزان 3</a:t>
            </a:r>
          </a:p>
          <a:p>
            <a:pPr algn="r" rtl="1"/>
            <a:r>
              <a:rPr lang="fa-IR" sz="2400">
                <a:solidFill>
                  <a:schemeClr val="bg1"/>
                </a:solidFill>
              </a:rPr>
              <a:t>کیلو در هکتار استفاده می شود</a:t>
            </a:r>
            <a:endParaRPr lang="en-US" sz="2400">
              <a:solidFill>
                <a:schemeClr val="bg1"/>
              </a:solidFill>
            </a:endParaRPr>
          </a:p>
        </p:txBody>
      </p:sp>
      <p:sp>
        <p:nvSpPr>
          <p:cNvPr id="6" name="TextBox 5"/>
          <p:cNvSpPr txBox="1"/>
          <p:nvPr/>
        </p:nvSpPr>
        <p:spPr>
          <a:xfrm>
            <a:off x="-33654" y="65321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Tree>
  </p:cSld>
  <p:clrMapOvr>
    <a:masterClrMapping/>
  </p:clrMapOvr>
  <p:transition spd="med">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noFill/>
          <a:ln/>
          <a:extLst>
            <a:ext uri="{91240B29-F687-4F45-9708-019B960494DF}">
              <a14:hiddenLine xmlns:a14="http://schemas.microsoft.com/office/drawing/2010/main" w="9525">
                <a:solidFill>
                  <a:schemeClr val="accent1"/>
                </a:solidFill>
                <a:miter lim="800000"/>
                <a:headEnd/>
                <a:tailEnd/>
              </a14:hiddenLine>
            </a:ext>
          </a:extLst>
        </p:spPr>
        <p:txBody>
          <a:bodyPr/>
          <a:lstStyle/>
          <a:p>
            <a:r>
              <a:rPr lang="fa-IR" sz="2800">
                <a:solidFill>
                  <a:schemeClr val="accent1"/>
                </a:solidFill>
              </a:rPr>
              <a:t>اثر هورمونها</a:t>
            </a:r>
            <a:endParaRPr lang="en-US" sz="2800">
              <a:solidFill>
                <a:schemeClr val="accent1"/>
              </a:solidFill>
            </a:endParaRPr>
          </a:p>
        </p:txBody>
      </p:sp>
      <p:sp>
        <p:nvSpPr>
          <p:cNvPr id="15363" name="Rectangle 3"/>
          <p:cNvSpPr>
            <a:spLocks noGrp="1" noRot="1" noChangeArrowheads="1"/>
          </p:cNvSpPr>
          <p:nvPr>
            <p:ph type="body" idx="1"/>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sz="2800">
                <a:solidFill>
                  <a:schemeClr val="bg1"/>
                </a:solidFill>
              </a:rPr>
              <a:t>خیس کردن پیازها در یک محلول رقیق اسید جیبرلیک گلدهی را 15روز جلو می اندازدوهمچنین بر ارتفاع گیاه وتعداد گل در سنبله اثر مثبت دارد اثرجنبی دیگر جیبرلین افزایش دوره گلدهی می باشد </a:t>
            </a:r>
          </a:p>
          <a:p>
            <a:pPr algn="r" rtl="1"/>
            <a:r>
              <a:rPr lang="fa-IR" sz="2800">
                <a:solidFill>
                  <a:schemeClr val="bg1"/>
                </a:solidFill>
              </a:rPr>
              <a:t>تیوره پیش رسی را به میزان کمی تحریک می کند ولی طول وتعداد </a:t>
            </a:r>
          </a:p>
          <a:p>
            <a:pPr algn="r" rtl="1"/>
            <a:r>
              <a:rPr lang="fa-IR" sz="2800">
                <a:solidFill>
                  <a:schemeClr val="bg1"/>
                </a:solidFill>
              </a:rPr>
              <a:t>گل را کاهش می دهد </a:t>
            </a:r>
          </a:p>
          <a:p>
            <a:pPr algn="r" rtl="1"/>
            <a:r>
              <a:rPr lang="fa-IR" sz="2800">
                <a:solidFill>
                  <a:schemeClr val="bg1"/>
                </a:solidFill>
              </a:rPr>
              <a:t>سایتوکینین باعث افزایش تعداد گلچه در سنبله می شود </a:t>
            </a:r>
            <a:endParaRPr lang="en-US" sz="2800">
              <a:solidFill>
                <a:schemeClr val="bg1"/>
              </a:solidFill>
            </a:endParaRPr>
          </a:p>
        </p:txBody>
      </p:sp>
      <p:sp>
        <p:nvSpPr>
          <p:cNvPr id="6" name="TextBox 5"/>
          <p:cNvSpPr txBox="1"/>
          <p:nvPr/>
        </p:nvSpPr>
        <p:spPr>
          <a:xfrm>
            <a:off x="-33654" y="65321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noFill/>
          <a:ln/>
          <a:extLst>
            <a:ext uri="{91240B29-F687-4F45-9708-019B960494DF}">
              <a14:hiddenLine xmlns:a14="http://schemas.microsoft.com/office/drawing/2010/main" w="9525">
                <a:solidFill>
                  <a:schemeClr val="accent1"/>
                </a:solidFill>
                <a:miter lim="800000"/>
                <a:headEnd/>
                <a:tailEnd/>
              </a14:hiddenLine>
            </a:ext>
          </a:extLst>
        </p:spPr>
        <p:txBody>
          <a:bodyPr/>
          <a:lstStyle/>
          <a:p>
            <a:r>
              <a:rPr lang="fa-IR" sz="3200">
                <a:solidFill>
                  <a:schemeClr val="accent1"/>
                </a:solidFill>
              </a:rPr>
              <a:t>برداشت ودرجه بندی</a:t>
            </a:r>
            <a:r>
              <a:rPr lang="fa-IR"/>
              <a:t> </a:t>
            </a:r>
            <a:endParaRPr lang="en-US"/>
          </a:p>
        </p:txBody>
      </p:sp>
      <p:sp>
        <p:nvSpPr>
          <p:cNvPr id="16387" name="Rectangle 3"/>
          <p:cNvSpPr>
            <a:spLocks noGrp="1" noRot="1" noChangeArrowheads="1"/>
          </p:cNvSpPr>
          <p:nvPr>
            <p:ph type="body" idx="1"/>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sz="2800">
                <a:solidFill>
                  <a:schemeClr val="bg1"/>
                </a:solidFill>
              </a:rPr>
              <a:t>برداشت گل ،درجه بندی وبسته بندی</a:t>
            </a:r>
            <a:r>
              <a:rPr lang="fa-IR">
                <a:solidFill>
                  <a:schemeClr val="bg1"/>
                </a:solidFill>
              </a:rPr>
              <a:t> </a:t>
            </a:r>
            <a:r>
              <a:rPr lang="fa-IR" sz="2800">
                <a:solidFill>
                  <a:schemeClr val="bg1"/>
                </a:solidFill>
              </a:rPr>
              <a:t>برای صادرات در کشورها متفاوت است بازار عمده برای صادرات ژاپن است .</a:t>
            </a:r>
          </a:p>
          <a:p>
            <a:pPr algn="r" rtl="1"/>
            <a:r>
              <a:rPr lang="fa-IR" sz="2800">
                <a:solidFill>
                  <a:schemeClr val="bg1"/>
                </a:solidFill>
              </a:rPr>
              <a:t>گلها زمانی برداشت می شوند که پایینترین جفت گل باز شده باشند</a:t>
            </a:r>
          </a:p>
          <a:p>
            <a:pPr algn="r" rtl="1"/>
            <a:r>
              <a:rPr lang="fa-IR" sz="2800">
                <a:solidFill>
                  <a:schemeClr val="bg1"/>
                </a:solidFill>
              </a:rPr>
              <a:t>گلها در خنکترین ساعات روز باید برداشت شوند  سنبله ها پس از برداشت باید در آب سرد وتمیز قرار داده شوند ماکزیمم دوره نگهداری برای شاخه صادراتی 10 تا 14 روز است </a:t>
            </a:r>
          </a:p>
          <a:p>
            <a:pPr algn="r" rtl="1"/>
            <a:r>
              <a:rPr lang="fa-IR" sz="2800">
                <a:solidFill>
                  <a:schemeClr val="bg1"/>
                </a:solidFill>
              </a:rPr>
              <a:t>پس از برداشت پیازها وپیازچه ها در اندازههای مختلف جدا ودرجه بندی می شوند شرایط انبار برای جلوگیری از شیوع بیماریها باید خشک باشد وتهویه خوبی داشته باشد</a:t>
            </a:r>
            <a:r>
              <a:rPr lang="fa-IR" sz="2800"/>
              <a:t> </a:t>
            </a:r>
            <a:endParaRPr lang="en-US"/>
          </a:p>
        </p:txBody>
      </p:sp>
      <p:sp>
        <p:nvSpPr>
          <p:cNvPr id="6" name="TextBox 5"/>
          <p:cNvSpPr txBox="1"/>
          <p:nvPr/>
        </p:nvSpPr>
        <p:spPr>
          <a:xfrm>
            <a:off x="-33654" y="65321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noFill/>
          <a:ln/>
          <a:extLst>
            <a:ext uri="{91240B29-F687-4F45-9708-019B960494DF}">
              <a14:hiddenLine xmlns:a14="http://schemas.microsoft.com/office/drawing/2010/main" w="9525">
                <a:solidFill>
                  <a:schemeClr val="accent1"/>
                </a:solidFill>
                <a:miter lim="800000"/>
                <a:headEnd/>
                <a:tailEnd/>
              </a14:hiddenLine>
            </a:ext>
          </a:extLst>
        </p:spPr>
        <p:txBody>
          <a:bodyPr/>
          <a:lstStyle/>
          <a:p>
            <a:r>
              <a:rPr lang="fa-IR" sz="3200">
                <a:solidFill>
                  <a:schemeClr val="accent1"/>
                </a:solidFill>
              </a:rPr>
              <a:t>استانداردهای بازار فروش</a:t>
            </a:r>
            <a:endParaRPr lang="en-US" sz="3200">
              <a:solidFill>
                <a:schemeClr val="accent1"/>
              </a:solidFill>
            </a:endParaRPr>
          </a:p>
        </p:txBody>
      </p:sp>
      <p:sp>
        <p:nvSpPr>
          <p:cNvPr id="17411" name="Rectangle 3"/>
          <p:cNvSpPr>
            <a:spLocks noGrp="1" noRot="1" noChangeArrowheads="1"/>
          </p:cNvSpPr>
          <p:nvPr>
            <p:ph type="body" idx="1"/>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sz="2400">
                <a:solidFill>
                  <a:schemeClr val="bg1"/>
                </a:solidFill>
              </a:rPr>
              <a:t>یکی از استانداردهای صادرات ، خالص بودن رنگ سفید گلها است .</a:t>
            </a:r>
          </a:p>
          <a:p>
            <a:pPr algn="r" rtl="1"/>
            <a:r>
              <a:rPr lang="fa-IR" sz="2400">
                <a:solidFill>
                  <a:schemeClr val="bg1"/>
                </a:solidFill>
              </a:rPr>
              <a:t>استاندارد درجه بندی برای بازار ژاپنی ها  ساقه های عاری از بیماری ،راست وکشیده با ارتفاع حدود 70 سانتی متر و سنبله ای با حداقل 10 جفت گلچه سفید خالص است </a:t>
            </a:r>
          </a:p>
          <a:p>
            <a:pPr algn="r" rtl="1"/>
            <a:r>
              <a:rPr lang="fa-IR" sz="2400">
                <a:solidFill>
                  <a:schemeClr val="bg1"/>
                </a:solidFill>
              </a:rPr>
              <a:t>اصولا استاندارد  برای بازار صادراتی مشابه است</a:t>
            </a:r>
            <a:r>
              <a:rPr lang="fa-IR" sz="2400"/>
              <a:t>  </a:t>
            </a:r>
          </a:p>
          <a:p>
            <a:pPr algn="r" rtl="1"/>
            <a:endParaRPr lang="en-US" sz="2400"/>
          </a:p>
        </p:txBody>
      </p:sp>
      <p:sp>
        <p:nvSpPr>
          <p:cNvPr id="2" name="TextBox 1"/>
          <p:cNvSpPr txBox="1"/>
          <p:nvPr/>
        </p:nvSpPr>
        <p:spPr>
          <a:xfrm>
            <a:off x="-33654" y="65321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ox(in)">
                                      <p:cBhvr>
                                        <p:cTn id="7"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noFill/>
          <a:ln/>
          <a:extLst>
            <a:ext uri="{91240B29-F687-4F45-9708-019B960494DF}">
              <a14:hiddenLine xmlns:a14="http://schemas.microsoft.com/office/drawing/2010/main" w="9525">
                <a:solidFill>
                  <a:schemeClr val="accent1"/>
                </a:solidFill>
                <a:miter lim="800000"/>
                <a:headEnd/>
                <a:tailEnd/>
              </a14:hiddenLine>
            </a:ext>
          </a:extLst>
        </p:spPr>
        <p:txBody>
          <a:bodyPr/>
          <a:lstStyle/>
          <a:p>
            <a:r>
              <a:rPr lang="fa-IR" sz="2800">
                <a:solidFill>
                  <a:schemeClr val="accent1"/>
                </a:solidFill>
              </a:rPr>
              <a:t>مشخصات گیاه شناسی</a:t>
            </a:r>
            <a:endParaRPr lang="en-US" sz="2800">
              <a:solidFill>
                <a:schemeClr val="accent1"/>
              </a:solidFill>
            </a:endParaRPr>
          </a:p>
        </p:txBody>
      </p:sp>
      <p:sp>
        <p:nvSpPr>
          <p:cNvPr id="5123" name="Rectangle 3"/>
          <p:cNvSpPr>
            <a:spLocks noGrp="1" noRot="1" noChangeArrowheads="1"/>
          </p:cNvSpPr>
          <p:nvPr>
            <p:ph type="body" idx="1"/>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sz="2800">
                <a:solidFill>
                  <a:schemeClr val="bg1"/>
                </a:solidFill>
              </a:rPr>
              <a:t>گل مریم از زیر رده تک لپه ایهاواز خانواده آماریلیداسه است </a:t>
            </a:r>
          </a:p>
          <a:p>
            <a:pPr algn="r" rtl="1"/>
            <a:r>
              <a:rPr lang="fa-IR" sz="2800">
                <a:solidFill>
                  <a:schemeClr val="bg1"/>
                </a:solidFill>
              </a:rPr>
              <a:t>گلهای آن تریمر هستند</a:t>
            </a:r>
          </a:p>
          <a:p>
            <a:pPr algn="r" rtl="1"/>
            <a:r>
              <a:rPr lang="fa-IR" sz="2800">
                <a:solidFill>
                  <a:schemeClr val="bg1"/>
                </a:solidFill>
              </a:rPr>
              <a:t>پوشش گل لوله ای است واز بخش بالایی باز می شوند</a:t>
            </a:r>
            <a:r>
              <a:rPr lang="fa-IR" sz="2800"/>
              <a:t> </a:t>
            </a:r>
          </a:p>
          <a:p>
            <a:pPr algn="r" rtl="1"/>
            <a:endParaRPr lang="en-US" sz="2800"/>
          </a:p>
        </p:txBody>
      </p:sp>
      <p:sp>
        <p:nvSpPr>
          <p:cNvPr id="6" name="TextBox 5"/>
          <p:cNvSpPr txBox="1"/>
          <p:nvPr/>
        </p:nvSpPr>
        <p:spPr>
          <a:xfrm>
            <a:off x="-33654" y="65321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grpId="0" nodeType="clickEffect">
                                  <p:stCondLst>
                                    <p:cond delay="0"/>
                                  </p:stCondLst>
                                  <p:childTnLst>
                                    <p:animRot by="21600000">
                                      <p:cBhvr>
                                        <p:cTn id="6" dur="2000" fill="hold"/>
                                        <p:tgtEl>
                                          <p:spTgt spid="51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sz="2400"/>
              <a:t/>
            </a:r>
            <a:br>
              <a:rPr lang="fa-IR" sz="2400"/>
            </a:br>
            <a:r>
              <a:rPr lang="fa-IR" sz="2400">
                <a:solidFill>
                  <a:schemeClr val="bg1"/>
                </a:solidFill>
              </a:rPr>
              <a:t>طول سنبله به 90سانتی مترمی رسددر هر سنبله 30تاگل وجود دارد     وطول گل آذین 14تا 38 سانتی متر است .</a:t>
            </a:r>
            <a:r>
              <a:rPr lang="fa-IR" sz="2400"/>
              <a:t/>
            </a:r>
            <a:br>
              <a:rPr lang="fa-IR" sz="2400"/>
            </a:br>
            <a:r>
              <a:rPr lang="fa-IR" sz="2400"/>
              <a:t>      </a:t>
            </a:r>
            <a:endParaRPr lang="en-US" sz="2400"/>
          </a:p>
        </p:txBody>
      </p:sp>
      <p:sp>
        <p:nvSpPr>
          <p:cNvPr id="6147" name="Rectangle 3"/>
          <p:cNvSpPr>
            <a:spLocks noGrp="1" noRot="1" noChangeArrowheads="1"/>
          </p:cNvSpPr>
          <p:nvPr>
            <p:ph type="body" idx="1"/>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sz="2800">
                <a:solidFill>
                  <a:schemeClr val="bg1"/>
                </a:solidFill>
              </a:rPr>
              <a:t>گل ها به صورت جفت جفت هستند</a:t>
            </a:r>
            <a:endParaRPr lang="en-US" sz="2800">
              <a:solidFill>
                <a:schemeClr val="bg1"/>
              </a:solidFill>
            </a:endParaRPr>
          </a:p>
        </p:txBody>
      </p:sp>
      <p:pic>
        <p:nvPicPr>
          <p:cNvPr id="6149" name="Picture 5" descr="Clare_CA_1093407519_406">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2133600"/>
            <a:ext cx="2087563" cy="3095625"/>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may04-6">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1500" y="3286125"/>
            <a:ext cx="2592388" cy="25923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3654" y="65321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sz="2800">
                <a:solidFill>
                  <a:schemeClr val="bg1"/>
                </a:solidFill>
              </a:rPr>
              <a:t>تعداد پرچمها 6 عدد است بساکها از بخش میانی به هم پیوسته اند وتخمدان حفره ای است .گرده افشانی آن توسط حشرات صورت میگیرد</a:t>
            </a:r>
            <a:endParaRPr lang="en-US">
              <a:solidFill>
                <a:schemeClr val="bg1"/>
              </a:solidFill>
            </a:endParaRPr>
          </a:p>
        </p:txBody>
      </p:sp>
      <p:sp>
        <p:nvSpPr>
          <p:cNvPr id="7171" name="Rectangle 3"/>
          <p:cNvSpPr>
            <a:spLocks noGrp="1" noRot="1" noChangeArrowheads="1"/>
          </p:cNvSpPr>
          <p:nvPr>
            <p:ph type="body" idx="1"/>
          </p:nvPr>
        </p:nvSpPr>
        <p:spPr>
          <a:xfrm>
            <a:off x="323850" y="1700213"/>
            <a:ext cx="8540750" cy="4422775"/>
          </a:xfrm>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sz="2800">
                <a:solidFill>
                  <a:schemeClr val="bg1"/>
                </a:solidFill>
              </a:rPr>
              <a:t>برگها در قائده گل هستند که طول آنها 60 سانتی متر است و </a:t>
            </a:r>
          </a:p>
          <a:p>
            <a:pPr algn="r" rtl="1"/>
            <a:r>
              <a:rPr lang="fa-IR" sz="2800">
                <a:solidFill>
                  <a:schemeClr val="bg1"/>
                </a:solidFill>
              </a:rPr>
              <a:t>پهنا ی آ نها 1تا 2 سانتی متر است </a:t>
            </a:r>
          </a:p>
          <a:p>
            <a:pPr algn="r" rtl="1"/>
            <a:r>
              <a:rPr lang="fa-IR" sz="2800">
                <a:solidFill>
                  <a:schemeClr val="bg1"/>
                </a:solidFill>
              </a:rPr>
              <a:t>تعداد کروموزمها برابر 30 می باشد</a:t>
            </a:r>
            <a:endParaRPr lang="en-US" sz="2800">
              <a:solidFill>
                <a:schemeClr val="bg1"/>
              </a:solidFill>
            </a:endParaRPr>
          </a:p>
        </p:txBody>
      </p:sp>
      <p:pic>
        <p:nvPicPr>
          <p:cNvPr id="7173" name="Picture 5" descr="tubbss5_1119643020_671">
            <a:hlinkClick r:id="rId2"/>
          </p:cNvPr>
          <p:cNvPicPr>
            <a:picLocks noChangeAspect="1" noChangeArrowheads="1"/>
          </p:cNvPicPr>
          <p:nvPr/>
        </p:nvPicPr>
        <p:blipFill>
          <a:blip r:embed="rId3">
            <a:lum contrast="12000"/>
            <a:extLst>
              <a:ext uri="{28A0092B-C50C-407E-A947-70E740481C1C}">
                <a14:useLocalDpi xmlns:a14="http://schemas.microsoft.com/office/drawing/2010/main" val="0"/>
              </a:ext>
            </a:extLst>
          </a:blip>
          <a:srcRect/>
          <a:stretch>
            <a:fillRect/>
          </a:stretch>
        </p:blipFill>
        <p:spPr bwMode="auto">
          <a:xfrm>
            <a:off x="1763713" y="3716338"/>
            <a:ext cx="2376487" cy="2103437"/>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center_image">
            <a:hlinkClick r:id="rId4" action="ppaction://hlinkfil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725" y="3717925"/>
            <a:ext cx="2159000" cy="205263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3654" y="65321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
        <p:nvSpPr>
          <p:cNvPr id="9" name="TextBox 8"/>
          <p:cNvSpPr txBox="1"/>
          <p:nvPr/>
        </p:nvSpPr>
        <p:spPr>
          <a:xfrm>
            <a:off x="118746" y="66845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Tree>
  </p:cSld>
  <p:clrMapOvr>
    <a:masterClrMapping/>
  </p:clrMapOvr>
  <p:transition spd="slow">
    <p:cover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noFill/>
          <a:ln/>
          <a:extLst>
            <a:ext uri="{91240B29-F687-4F45-9708-019B960494DF}">
              <a14:hiddenLine xmlns:a14="http://schemas.microsoft.com/office/drawing/2010/main" w="9525">
                <a:solidFill>
                  <a:schemeClr val="accent1"/>
                </a:solidFill>
                <a:miter lim="800000"/>
                <a:headEnd/>
                <a:tailEnd/>
              </a14:hiddenLine>
            </a:ext>
          </a:extLst>
        </p:spPr>
        <p:txBody>
          <a:bodyPr/>
          <a:lstStyle/>
          <a:p>
            <a:r>
              <a:rPr lang="fa-IR" sz="3200">
                <a:solidFill>
                  <a:schemeClr val="accent1"/>
                </a:solidFill>
              </a:rPr>
              <a:t>کاشت گل مریم</a:t>
            </a:r>
            <a:endParaRPr lang="en-US" sz="3200">
              <a:solidFill>
                <a:schemeClr val="accent1"/>
              </a:solidFill>
            </a:endParaRPr>
          </a:p>
        </p:txBody>
      </p:sp>
      <p:sp>
        <p:nvSpPr>
          <p:cNvPr id="8195" name="Rectangle 3"/>
          <p:cNvSpPr>
            <a:spLocks noGrp="1" noRot="1" noChangeArrowheads="1"/>
          </p:cNvSpPr>
          <p:nvPr>
            <p:ph type="body" idx="1"/>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sz="2800">
                <a:solidFill>
                  <a:schemeClr val="bg1"/>
                </a:solidFill>
              </a:rPr>
              <a:t>کاشت گل مریم به صورت کرتی یا ردیفی است</a:t>
            </a:r>
          </a:p>
          <a:p>
            <a:pPr algn="r" rtl="1"/>
            <a:r>
              <a:rPr lang="fa-IR" sz="2800">
                <a:solidFill>
                  <a:schemeClr val="bg1"/>
                </a:solidFill>
              </a:rPr>
              <a:t>فاصله کشت 20 در 30 می باشد وعمق کاشت 3تا 10 سانتی متر می باشد</a:t>
            </a:r>
            <a:r>
              <a:rPr lang="fa-IR"/>
              <a:t> </a:t>
            </a:r>
            <a:endParaRPr lang="en-US"/>
          </a:p>
        </p:txBody>
      </p:sp>
      <p:pic>
        <p:nvPicPr>
          <p:cNvPr id="8197" name="Picture 5" descr="tuberose2">
            <a:hlinkClick r:id="rId2" action="ppaction://hlinkfile"/>
          </p:cNvPr>
          <p:cNvPicPr>
            <a:picLocks noChangeAspect="1" noChangeArrowheads="1"/>
          </p:cNvPicPr>
          <p:nvPr/>
        </p:nvPicPr>
        <p:blipFill>
          <a:blip r:embed="rId3">
            <a:lum contrast="24000"/>
            <a:extLst>
              <a:ext uri="{28A0092B-C50C-407E-A947-70E740481C1C}">
                <a14:useLocalDpi xmlns:a14="http://schemas.microsoft.com/office/drawing/2010/main" val="0"/>
              </a:ext>
            </a:extLst>
          </a:blip>
          <a:srcRect/>
          <a:stretch>
            <a:fillRect/>
          </a:stretch>
        </p:blipFill>
        <p:spPr bwMode="auto">
          <a:xfrm>
            <a:off x="2555875" y="3284538"/>
            <a:ext cx="3960813" cy="280511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3654" y="65321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819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noFill/>
          <a:ln/>
          <a:extLst>
            <a:ext uri="{91240B29-F687-4F45-9708-019B960494DF}">
              <a14:hiddenLine xmlns:a14="http://schemas.microsoft.com/office/drawing/2010/main" w="9525">
                <a:solidFill>
                  <a:schemeClr val="accent1"/>
                </a:solidFill>
                <a:miter lim="800000"/>
                <a:headEnd/>
                <a:tailEnd/>
              </a14:hiddenLine>
            </a:ext>
          </a:extLst>
        </p:spPr>
        <p:txBody>
          <a:bodyPr/>
          <a:lstStyle/>
          <a:p>
            <a:pPr algn="r" rtl="1"/>
            <a:r>
              <a:rPr lang="fa-IR" sz="2800">
                <a:solidFill>
                  <a:schemeClr val="accent1"/>
                </a:solidFill>
              </a:rPr>
              <a:t>زمان کاشت بسته به منطقه پاییز یا بهار می باشد</a:t>
            </a:r>
            <a:endParaRPr lang="en-US" sz="2800">
              <a:solidFill>
                <a:schemeClr val="accent1"/>
              </a:solidFill>
            </a:endParaRPr>
          </a:p>
        </p:txBody>
      </p:sp>
      <p:sp>
        <p:nvSpPr>
          <p:cNvPr id="9219" name="Rectangle 3"/>
          <p:cNvSpPr>
            <a:spLocks noGrp="1" noRot="1" noChangeArrowheads="1"/>
          </p:cNvSpPr>
          <p:nvPr>
            <p:ph type="body" idx="1"/>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sz="2800">
                <a:solidFill>
                  <a:schemeClr val="bg1"/>
                </a:solidFill>
              </a:rPr>
              <a:t>خاک موردنیازآن سبک ،شنی وبا حاصلخیزی مناسب می باشد </a:t>
            </a:r>
          </a:p>
          <a:p>
            <a:pPr algn="r" rtl="1"/>
            <a:r>
              <a:rPr lang="fa-IR" sz="2800">
                <a:solidFill>
                  <a:schemeClr val="bg1"/>
                </a:solidFill>
              </a:rPr>
              <a:t>خاک باید ظرفیت نگهداری آب را به خوبی داشته باشد</a:t>
            </a:r>
            <a:endParaRPr lang="en-US" sz="2800">
              <a:solidFill>
                <a:schemeClr val="bg1"/>
              </a:solidFill>
            </a:endParaRPr>
          </a:p>
          <a:p>
            <a:pPr algn="r" rtl="1"/>
            <a:r>
              <a:rPr lang="fa-IR" sz="2800">
                <a:solidFill>
                  <a:schemeClr val="bg1"/>
                </a:solidFill>
              </a:rPr>
              <a:t>آن باید برابر5/6 تا7 باشد</a:t>
            </a:r>
            <a:r>
              <a:rPr lang="en-US" sz="2800">
                <a:solidFill>
                  <a:schemeClr val="bg1"/>
                </a:solidFill>
              </a:rPr>
              <a:t>pH</a:t>
            </a:r>
            <a:endParaRPr lang="fa-IR" sz="2800">
              <a:solidFill>
                <a:schemeClr val="bg1"/>
              </a:solidFill>
            </a:endParaRPr>
          </a:p>
          <a:p>
            <a:pPr algn="r" rtl="1"/>
            <a:r>
              <a:rPr lang="fa-IR" sz="2800">
                <a:solidFill>
                  <a:schemeClr val="bg1"/>
                </a:solidFill>
              </a:rPr>
              <a:t>مواد غذایی مورد نیاز :</a:t>
            </a:r>
          </a:p>
          <a:p>
            <a:pPr algn="r" rtl="1">
              <a:buFont typeface="Wingdings" panose="05000000000000000000" pitchFamily="2" charset="2"/>
              <a:buNone/>
            </a:pPr>
            <a:r>
              <a:rPr lang="fa-IR" sz="2800">
                <a:solidFill>
                  <a:schemeClr val="bg1"/>
                </a:solidFill>
              </a:rPr>
              <a:t>به صورت سرک یا متناوب .</a:t>
            </a:r>
            <a:r>
              <a:rPr lang="en-US" sz="2800">
                <a:solidFill>
                  <a:schemeClr val="bg1"/>
                </a:solidFill>
              </a:rPr>
              <a:t>NPK</a:t>
            </a:r>
            <a:endParaRPr lang="fa-IR" sz="2800">
              <a:solidFill>
                <a:schemeClr val="bg1"/>
              </a:solidFill>
            </a:endParaRPr>
          </a:p>
          <a:p>
            <a:pPr algn="r" rtl="1">
              <a:buFont typeface="Wingdings" panose="05000000000000000000" pitchFamily="2" charset="2"/>
              <a:buNone/>
            </a:pPr>
            <a:r>
              <a:rPr lang="fa-IR" sz="2800">
                <a:solidFill>
                  <a:schemeClr val="bg1"/>
                </a:solidFill>
              </a:rPr>
              <a:t>100 کیلو گرم کود ازت در هکتار .</a:t>
            </a:r>
          </a:p>
          <a:p>
            <a:pPr algn="r" rtl="1">
              <a:buFont typeface="Wingdings" panose="05000000000000000000" pitchFamily="2" charset="2"/>
              <a:buNone/>
            </a:pPr>
            <a:endParaRPr lang="en-US" sz="2800">
              <a:solidFill>
                <a:schemeClr val="bg1"/>
              </a:solidFill>
            </a:endParaRPr>
          </a:p>
        </p:txBody>
      </p:sp>
      <p:sp>
        <p:nvSpPr>
          <p:cNvPr id="6" name="TextBox 5"/>
          <p:cNvSpPr txBox="1"/>
          <p:nvPr/>
        </p:nvSpPr>
        <p:spPr>
          <a:xfrm>
            <a:off x="-33654" y="65321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23850" y="260350"/>
            <a:ext cx="8510588" cy="1325563"/>
          </a:xfrm>
          <a:noFill/>
          <a:ln/>
          <a:extLst>
            <a:ext uri="{91240B29-F687-4F45-9708-019B960494DF}">
              <a14:hiddenLine xmlns:a14="http://schemas.microsoft.com/office/drawing/2010/main" w="9525">
                <a:solidFill>
                  <a:schemeClr val="accent1"/>
                </a:solidFill>
                <a:miter lim="800000"/>
                <a:headEnd/>
                <a:tailEnd/>
              </a14:hiddenLine>
            </a:ext>
          </a:extLst>
        </p:spPr>
        <p:txBody>
          <a:bodyPr/>
          <a:lstStyle/>
          <a:p>
            <a:r>
              <a:rPr lang="fa-IR" sz="2800">
                <a:solidFill>
                  <a:schemeClr val="accent1"/>
                </a:solidFill>
              </a:rPr>
              <a:t>آبیاری</a:t>
            </a:r>
            <a:r>
              <a:rPr lang="fa-IR">
                <a:solidFill>
                  <a:schemeClr val="accent1"/>
                </a:solidFill>
              </a:rPr>
              <a:t> </a:t>
            </a:r>
            <a:endParaRPr lang="en-US">
              <a:solidFill>
                <a:schemeClr val="accent1"/>
              </a:solidFill>
            </a:endParaRPr>
          </a:p>
        </p:txBody>
      </p:sp>
      <p:sp>
        <p:nvSpPr>
          <p:cNvPr id="11267" name="Rectangle 3"/>
          <p:cNvSpPr>
            <a:spLocks noGrp="1" noRot="1" noChangeArrowheads="1"/>
          </p:cNvSpPr>
          <p:nvPr>
            <p:ph type="body" idx="1"/>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lnSpc>
                <a:spcPct val="90000"/>
              </a:lnSpc>
            </a:pPr>
            <a:r>
              <a:rPr lang="fa-IR" sz="2800">
                <a:solidFill>
                  <a:schemeClr val="bg1"/>
                </a:solidFill>
              </a:rPr>
              <a:t>طی فصل رشد رطوبت باید حفظ شود </a:t>
            </a:r>
          </a:p>
          <a:p>
            <a:pPr algn="r" rtl="1">
              <a:lnSpc>
                <a:spcPct val="90000"/>
              </a:lnSpc>
            </a:pPr>
            <a:r>
              <a:rPr lang="fa-IR" sz="2800">
                <a:solidFill>
                  <a:schemeClr val="bg1"/>
                </a:solidFill>
              </a:rPr>
              <a:t>مقدار آب مورد نیاز ودوره آبیاری بر اساس نوع خاک محاسبه</a:t>
            </a:r>
          </a:p>
          <a:p>
            <a:pPr algn="r" rtl="1">
              <a:lnSpc>
                <a:spcPct val="90000"/>
              </a:lnSpc>
            </a:pPr>
            <a:r>
              <a:rPr lang="fa-IR" sz="2800">
                <a:solidFill>
                  <a:schemeClr val="bg1"/>
                </a:solidFill>
              </a:rPr>
              <a:t>می شود به طور کلی بین 400تا 700 متر مکعب در سال برای </a:t>
            </a:r>
          </a:p>
          <a:p>
            <a:pPr algn="r" rtl="1">
              <a:lnSpc>
                <a:spcPct val="90000"/>
              </a:lnSpc>
            </a:pPr>
            <a:r>
              <a:rPr lang="fa-IR" sz="2800">
                <a:solidFill>
                  <a:schemeClr val="bg1"/>
                </a:solidFill>
              </a:rPr>
              <a:t>یک هکتار مورد نیاز است</a:t>
            </a:r>
          </a:p>
          <a:p>
            <a:pPr algn="r" rtl="1">
              <a:lnSpc>
                <a:spcPct val="90000"/>
              </a:lnSpc>
            </a:pPr>
            <a:r>
              <a:rPr lang="fa-IR">
                <a:solidFill>
                  <a:schemeClr val="bg1"/>
                </a:solidFill>
              </a:rPr>
              <a:t>نور وفتو پریودیسم</a:t>
            </a:r>
          </a:p>
          <a:p>
            <a:pPr algn="r" rtl="1">
              <a:lnSpc>
                <a:spcPct val="90000"/>
              </a:lnSpc>
            </a:pPr>
            <a:r>
              <a:rPr lang="fa-IR" sz="2800">
                <a:solidFill>
                  <a:schemeClr val="bg1"/>
                </a:solidFill>
              </a:rPr>
              <a:t> برای تولید پیاز مریم غده ای باید در آفتاب کامل با درجه حرارت 20 تا 30 درجه کاشته شود مریم غدهای به فتو پریود غیر حساس است اما در روز های بلند(16 ساعت) رشد رویشی تحریک وگلها 10روز زودتر ظاهر می شوند</a:t>
            </a:r>
            <a:endParaRPr lang="en-US" sz="2800">
              <a:solidFill>
                <a:schemeClr val="bg1"/>
              </a:solidFill>
            </a:endParaRPr>
          </a:p>
        </p:txBody>
      </p:sp>
      <p:sp>
        <p:nvSpPr>
          <p:cNvPr id="6" name="TextBox 5"/>
          <p:cNvSpPr txBox="1"/>
          <p:nvPr/>
        </p:nvSpPr>
        <p:spPr>
          <a:xfrm>
            <a:off x="-33654" y="65321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Tree>
  </p:cSld>
  <p:clrMapOvr>
    <a:masterClrMapping/>
  </p:clrMapOvr>
  <p:transition spd="slow">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noFill/>
          <a:ln/>
          <a:extLst>
            <a:ext uri="{91240B29-F687-4F45-9708-019B960494DF}">
              <a14:hiddenLine xmlns:a14="http://schemas.microsoft.com/office/drawing/2010/main" w="9525">
                <a:solidFill>
                  <a:schemeClr val="accent1"/>
                </a:solidFill>
                <a:miter lim="800000"/>
                <a:headEnd/>
                <a:tailEnd/>
              </a14:hiddenLine>
            </a:ext>
          </a:extLst>
        </p:spPr>
        <p:txBody>
          <a:bodyPr/>
          <a:lstStyle/>
          <a:p>
            <a:r>
              <a:rPr lang="fa-IR" sz="2800">
                <a:solidFill>
                  <a:schemeClr val="accent1"/>
                </a:solidFill>
              </a:rPr>
              <a:t>درجه حرارت</a:t>
            </a:r>
            <a:endParaRPr lang="en-US" sz="2800">
              <a:solidFill>
                <a:schemeClr val="accent1"/>
              </a:solidFill>
            </a:endParaRPr>
          </a:p>
        </p:txBody>
      </p:sp>
      <p:sp>
        <p:nvSpPr>
          <p:cNvPr id="12291" name="Rectangle 3"/>
          <p:cNvSpPr>
            <a:spLocks noGrp="1" noRot="1" noChangeArrowheads="1"/>
          </p:cNvSpPr>
          <p:nvPr>
            <p:ph type="body" idx="1"/>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sz="2800">
                <a:solidFill>
                  <a:schemeClr val="bg1"/>
                </a:solidFill>
              </a:rPr>
              <a:t>درجه حرارت انبار بر تعداد پیازهای برداشت شده وکیفیت گل سنبله اثر دارد</a:t>
            </a:r>
            <a:r>
              <a:rPr lang="fa-IR">
                <a:solidFill>
                  <a:schemeClr val="bg1"/>
                </a:solidFill>
              </a:rPr>
              <a:t> </a:t>
            </a:r>
            <a:r>
              <a:rPr lang="fa-IR" sz="2800">
                <a:solidFill>
                  <a:schemeClr val="bg1"/>
                </a:solidFill>
              </a:rPr>
              <a:t>نگهداری پیازها در د مای حداقل</a:t>
            </a:r>
            <a:r>
              <a:rPr lang="fa-IR">
                <a:solidFill>
                  <a:schemeClr val="bg1"/>
                </a:solidFill>
              </a:rPr>
              <a:t> 18</a:t>
            </a:r>
            <a:r>
              <a:rPr lang="fa-IR" sz="2800">
                <a:solidFill>
                  <a:schemeClr val="bg1"/>
                </a:solidFill>
              </a:rPr>
              <a:t>درجه به مد ت 4 تا 6 هفته عملکرد گلها را بهبود می دهد اما نگهداری بیشتر باعث کاهش عملکرد می شود .</a:t>
            </a:r>
          </a:p>
          <a:p>
            <a:pPr algn="r" rtl="1"/>
            <a:r>
              <a:rPr lang="fa-IR" sz="2800">
                <a:solidFill>
                  <a:schemeClr val="bg1"/>
                </a:solidFill>
              </a:rPr>
              <a:t>برای بیشترین رشد ریشه ، درجه حرارت خاک باید 20 درجه وبرای حداکثر تولید پیاز درجه حرارت هوا باید بین 20 تا 30 درجه باشد .</a:t>
            </a:r>
            <a:endParaRPr lang="en-US">
              <a:solidFill>
                <a:schemeClr val="bg1"/>
              </a:solidFill>
            </a:endParaRPr>
          </a:p>
        </p:txBody>
      </p:sp>
      <p:sp>
        <p:nvSpPr>
          <p:cNvPr id="6" name="TextBox 5"/>
          <p:cNvSpPr txBox="1"/>
          <p:nvPr/>
        </p:nvSpPr>
        <p:spPr>
          <a:xfrm>
            <a:off x="-33654" y="65321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noFill/>
          <a:ln/>
          <a:extLst>
            <a:ext uri="{91240B29-F687-4F45-9708-019B960494DF}">
              <a14:hiddenLine xmlns:a14="http://schemas.microsoft.com/office/drawing/2010/main" w="9525">
                <a:solidFill>
                  <a:schemeClr val="accent1"/>
                </a:solidFill>
                <a:miter lim="800000"/>
                <a:headEnd/>
                <a:tailEnd/>
              </a14:hiddenLine>
            </a:ext>
          </a:extLst>
        </p:spPr>
        <p:txBody>
          <a:bodyPr/>
          <a:lstStyle/>
          <a:p>
            <a:r>
              <a:rPr lang="fa-IR" sz="3200">
                <a:solidFill>
                  <a:schemeClr val="accent1"/>
                </a:solidFill>
              </a:rPr>
              <a:t>روش های تکثیر</a:t>
            </a:r>
            <a:endParaRPr lang="en-US" sz="3200">
              <a:solidFill>
                <a:schemeClr val="accent1"/>
              </a:solidFill>
            </a:endParaRPr>
          </a:p>
        </p:txBody>
      </p:sp>
      <p:sp>
        <p:nvSpPr>
          <p:cNvPr id="13315" name="Rectangle 3"/>
          <p:cNvSpPr>
            <a:spLocks noGrp="1" noRot="1" noChangeArrowheads="1"/>
          </p:cNvSpPr>
          <p:nvPr>
            <p:ph type="body" idx="1"/>
          </p:nvPr>
        </p:nvSpPr>
        <p:spPr>
          <a:noFill/>
          <a:ln/>
          <a:extLst>
            <a:ext uri="{91240B29-F687-4F45-9708-019B960494DF}">
              <a14:hiddenLine xmlns:a14="http://schemas.microsoft.com/office/drawing/2010/main" w="9525">
                <a:solidFill>
                  <a:schemeClr val="bg1"/>
                </a:solidFill>
                <a:miter lim="800000"/>
                <a:headEnd/>
                <a:tailEnd/>
              </a14:hiddenLine>
            </a:ext>
          </a:extLst>
        </p:spPr>
        <p:txBody>
          <a:bodyPr/>
          <a:lstStyle/>
          <a:p>
            <a:pPr algn="r" rtl="1"/>
            <a:r>
              <a:rPr lang="fa-IR">
                <a:solidFill>
                  <a:schemeClr val="bg1"/>
                </a:solidFill>
              </a:rPr>
              <a:t>از نظر تولید تجاری 3 سیستم تکثیری وجود دارد </a:t>
            </a:r>
          </a:p>
          <a:p>
            <a:pPr algn="r" rtl="1"/>
            <a:r>
              <a:rPr lang="fa-IR">
                <a:solidFill>
                  <a:schemeClr val="bg1"/>
                </a:solidFill>
              </a:rPr>
              <a:t>1-استفاده از پاجوش</a:t>
            </a:r>
          </a:p>
          <a:p>
            <a:pPr algn="r" rtl="1"/>
            <a:r>
              <a:rPr lang="fa-IR">
                <a:solidFill>
                  <a:schemeClr val="bg1"/>
                </a:solidFill>
              </a:rPr>
              <a:t>2-استفاده از بذر </a:t>
            </a:r>
          </a:p>
          <a:p>
            <a:pPr algn="r" rtl="1"/>
            <a:r>
              <a:rPr lang="fa-IR">
                <a:solidFill>
                  <a:schemeClr val="bg1"/>
                </a:solidFill>
              </a:rPr>
              <a:t>3-سیستم آزمایشگاهی </a:t>
            </a:r>
          </a:p>
          <a:p>
            <a:pPr algn="r" rtl="1"/>
            <a:endParaRPr lang="fa-IR">
              <a:solidFill>
                <a:schemeClr val="bg1"/>
              </a:solidFill>
            </a:endParaRPr>
          </a:p>
          <a:p>
            <a:pPr algn="r" rtl="1"/>
            <a:endParaRPr lang="en-US"/>
          </a:p>
        </p:txBody>
      </p:sp>
      <p:sp>
        <p:nvSpPr>
          <p:cNvPr id="6" name="TextBox 5"/>
          <p:cNvSpPr txBox="1"/>
          <p:nvPr/>
        </p:nvSpPr>
        <p:spPr>
          <a:xfrm>
            <a:off x="-33654" y="6532180"/>
            <a:ext cx="1298753" cy="307777"/>
          </a:xfrm>
          <a:prstGeom prst="rect">
            <a:avLst/>
          </a:prstGeom>
          <a:noFill/>
        </p:spPr>
        <p:txBody>
          <a:bodyPr wrap="none" rtlCol="1">
            <a:spAutoFit/>
          </a:bodyPr>
          <a:lstStyle/>
          <a:p>
            <a:r>
              <a:rPr lang="en-US" sz="1400" dirty="0" smtClean="0">
                <a:solidFill>
                  <a:schemeClr val="bg2"/>
                </a:solidFill>
              </a:rPr>
              <a:t>Golsaran.com</a:t>
            </a:r>
            <a:endParaRPr lang="fa-IR" sz="1400" dirty="0">
              <a:solidFill>
                <a:schemeClr val="bg2"/>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grpId="0" nodeType="clickEffect">
                                  <p:stCondLst>
                                    <p:cond delay="0"/>
                                  </p:stCondLst>
                                  <p:childTnLst>
                                    <p:animRot by="21600000">
                                      <p:cBhvr>
                                        <p:cTn id="6" dur="2000" fill="hold"/>
                                        <p:tgtEl>
                                          <p:spTgt spid="133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Clouds</Template>
  <TotalTime>380</TotalTime>
  <Words>735</Words>
  <Application>Microsoft Office PowerPoint</Application>
  <PresentationFormat>On-screen Show (4:3)</PresentationFormat>
  <Paragraphs>76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Wingdings</vt:lpstr>
      <vt:lpstr>Clouds</vt:lpstr>
      <vt:lpstr>PowerPoint Presentation</vt:lpstr>
      <vt:lpstr>مشخصات گیاه شناسی</vt:lpstr>
      <vt:lpstr> طول سنبله به 90سانتی مترمی رسددر هر سنبله 30تاگل وجود دارد     وطول گل آذین 14تا 38 سانتی متر است .       </vt:lpstr>
      <vt:lpstr>تعداد پرچمها 6 عدد است بساکها از بخش میانی به هم پیوسته اند وتخمدان حفره ای است .گرده افشانی آن توسط حشرات صورت میگیرد</vt:lpstr>
      <vt:lpstr>کاشت گل مریم</vt:lpstr>
      <vt:lpstr>زمان کاشت بسته به منطقه پاییز یا بهار می باشد</vt:lpstr>
      <vt:lpstr>آبیاری </vt:lpstr>
      <vt:lpstr>درجه حرارت</vt:lpstr>
      <vt:lpstr>روش های تکثیر</vt:lpstr>
      <vt:lpstr>آفات وبیماریها</vt:lpstr>
      <vt:lpstr>اثر هورمونها</vt:lpstr>
      <vt:lpstr>برداشت ودرجه بندی </vt:lpstr>
      <vt:lpstr>استانداردهای بازار فروش</vt:lpstr>
    </vt:vector>
  </TitlesOfParts>
  <Company>DCS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golsaran.com</dc:creator>
  <cp:lastModifiedBy>MSI</cp:lastModifiedBy>
  <cp:revision>12</cp:revision>
  <dcterms:created xsi:type="dcterms:W3CDTF">2007-04-18T10:57:14Z</dcterms:created>
  <dcterms:modified xsi:type="dcterms:W3CDTF">2015-12-26T19:17:46Z</dcterms:modified>
</cp:coreProperties>
</file>