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6" r:id="rId10"/>
    <p:sldId id="264" r:id="rId11"/>
    <p:sldId id="265" r:id="rId12"/>
    <p:sldId id="268" r:id="rId13"/>
    <p:sldId id="269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EDB90-2CA9-4B3C-BA29-C84C07C4D243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52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45294-D9C6-497E-ADEF-9EEFA7C1D946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8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ED2DB-A056-49DB-A047-52DA0535FCC6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00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066518-AF11-45A5-9212-E5D8A8769E64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8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0A2ED9-FE59-4CE4-8BB3-B7496E959A71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5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39FBA-8163-4BC8-A6B4-D978FA18CC04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2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18711-CD68-42A4-8C8E-18E38FB52436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4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9CC06-6F97-4F37-9547-589B0E672BFD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3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CDC7-153D-45B2-97DA-FB449C5B40F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4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D2A7-3001-4CAA-B161-093219281830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3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FA3F3-08D0-4465-AA8C-92B2F11D8B0C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2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80EA8-5688-4310-A40B-A478D955CA56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6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EC2E4-D96B-4722-9129-FAFB9EE8A281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39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3CB48C3-1BC5-44E9-9466-03FABFBA8930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72400" cy="1470025"/>
          </a:xfrm>
        </p:spPr>
        <p:txBody>
          <a:bodyPr anchor="ctr"/>
          <a:lstStyle/>
          <a:p>
            <a:pPr algn="justLow"/>
            <a:r>
              <a:rPr lang="fa-IR" sz="2400">
                <a:cs typeface="B Lotus" panose="00000400000000000000" pitchFamily="2" charset="-78"/>
              </a:rPr>
              <a:t>هویج های که در بازار وجود دارند80 درصد از تولید را در برمی­گیرد که به این دلیل است که کل میزان محصول دارای یکنواختی نیست</a:t>
            </a:r>
            <a:r>
              <a:rPr lang="en-US" sz="4400"/>
              <a:t>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076825" y="2997200"/>
            <a:ext cx="3344863" cy="3529013"/>
          </a:xfrm>
        </p:spPr>
        <p:txBody>
          <a:bodyPr/>
          <a:lstStyle/>
          <a:p>
            <a:pPr algn="justLow">
              <a:lnSpc>
                <a:spcPct val="110000"/>
              </a:lnSpc>
            </a:pPr>
            <a:r>
              <a:rPr lang="fa-IR">
                <a:cs typeface="B Lotus" panose="00000400000000000000" pitchFamily="2" charset="-78"/>
              </a:rPr>
              <a:t>شکل ریشه ها برسایر عوامل اولولیت دارد هم در بازار وهم در فراوری، این تنوع در شکل در جمعیت اصلاحی انواع ژنوتیب  قابل دسترس را برای مطالعه فراهم کرده است</a:t>
            </a:r>
            <a:r>
              <a:rPr lang="fa-IR" sz="2800">
                <a:cs typeface="B Lotus" panose="00000400000000000000" pitchFamily="2" charset="-78"/>
              </a:rPr>
              <a:t>.</a:t>
            </a:r>
            <a:endParaRPr lang="en-US" sz="2800">
              <a:cs typeface="B Lotus" panose="00000400000000000000" pitchFamily="2" charset="-78"/>
            </a:endParaRP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852738"/>
            <a:ext cx="3814762" cy="315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859712" cy="1282700"/>
          </a:xfrm>
        </p:spPr>
        <p:txBody>
          <a:bodyPr/>
          <a:lstStyle/>
          <a:p>
            <a:pPr algn="justLow">
              <a:lnSpc>
                <a:spcPct val="140000"/>
              </a:lnSpc>
            </a:pPr>
            <a:r>
              <a:rPr lang="fa-IR" sz="2400">
                <a:cs typeface="B Lotus" panose="00000400000000000000" pitchFamily="2" charset="-78"/>
              </a:rPr>
              <a:t>    پوست صاف خارجی(کاهش کندن پوست )در فراوری وبازارپسندی</a:t>
            </a:r>
            <a:br>
              <a:rPr lang="fa-IR" sz="2400">
                <a:cs typeface="B Lotus" panose="00000400000000000000" pitchFamily="2" charset="-78"/>
              </a:rPr>
            </a:br>
            <a:r>
              <a:rPr lang="fa-IR" sz="2400">
                <a:cs typeface="B Lotus" panose="00000400000000000000" pitchFamily="2" charset="-78"/>
              </a:rPr>
              <a:t>    رنگ بیرونی وداخلی از کاراکترهای بسیار مهم در برای اصلاحگران است</a:t>
            </a:r>
            <a:endParaRPr lang="en-GB" sz="2400">
              <a:cs typeface="B Lotus" panose="00000400000000000000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133600"/>
            <a:ext cx="7775575" cy="4525963"/>
          </a:xfrm>
        </p:spPr>
        <p:txBody>
          <a:bodyPr/>
          <a:lstStyle/>
          <a:p>
            <a:pPr algn="justLow">
              <a:buFontTx/>
              <a:buNone/>
            </a:pPr>
            <a:r>
              <a:rPr lang="fa-IR" sz="2400"/>
              <a:t>     </a:t>
            </a:r>
            <a:r>
              <a:rPr lang="fa-IR" sz="2400">
                <a:cs typeface="B Lotus" panose="00000400000000000000" pitchFamily="2" charset="-78"/>
              </a:rPr>
              <a:t>رنگ قرمز یا نارنجی دربافت آوند چوب و آبکش و  زدودن رنگ سبزدر قسمت بالای هویج ممکن شده است.در ارقام اصلاح شده ریشه ها به گونه ای هستند که هویج را به داخل خاک کشیده و دیگر سبز نمی مانند</a:t>
            </a:r>
            <a:r>
              <a:rPr lang="fa-IR" sz="2400"/>
              <a:t>.</a:t>
            </a:r>
          </a:p>
          <a:p>
            <a:pPr algn="justLow">
              <a:buFontTx/>
              <a:buNone/>
            </a:pPr>
            <a:endParaRPr lang="fa-IR" sz="2400"/>
          </a:p>
          <a:p>
            <a:pPr algn="justLow">
              <a:buFontTx/>
              <a:buNone/>
            </a:pPr>
            <a:r>
              <a:rPr lang="fa-IR" sz="2400">
                <a:cs typeface="B Lotus" panose="00000400000000000000" pitchFamily="2" charset="-78"/>
              </a:rPr>
              <a:t>در برش عمودی دو قسمت مختلف شامل:</a:t>
            </a:r>
          </a:p>
          <a:p>
            <a:pPr algn="justLow"/>
            <a:r>
              <a:rPr lang="en-US" sz="2400"/>
              <a:t>Core  </a:t>
            </a:r>
            <a:r>
              <a:rPr lang="fa-IR" sz="2400"/>
              <a:t>    </a:t>
            </a:r>
            <a:endParaRPr lang="fa-IR" sz="2400">
              <a:cs typeface="B Lotus" panose="00000400000000000000" pitchFamily="2" charset="-78"/>
            </a:endParaRPr>
          </a:p>
          <a:p>
            <a:pPr algn="justLow"/>
            <a:r>
              <a:rPr lang="en-US" sz="2400"/>
              <a:t>Cortex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z="2400">
                <a:cs typeface="B Lotus" panose="00000400000000000000" pitchFamily="2" charset="-78"/>
              </a:rPr>
              <a:t> هویج با کیفیت دارای پوسته خارجی قطورتر(کاروتن بیشتری را دارا است)</a:t>
            </a:r>
          </a:p>
          <a:p>
            <a:pPr>
              <a:buFontTx/>
              <a:buNone/>
            </a:pPr>
            <a:r>
              <a:rPr lang="fa-IR" sz="2400">
                <a:cs typeface="B Lotus" panose="00000400000000000000" pitchFamily="2" charset="-78"/>
              </a:rPr>
              <a:t> هویج با کیفیت حلقه خارجی عریض وحلقه داخلی آن نازک است.</a:t>
            </a:r>
          </a:p>
          <a:p>
            <a:pPr>
              <a:buFontTx/>
              <a:buNone/>
            </a:pPr>
            <a:r>
              <a:rPr lang="fa-IR" sz="2400">
                <a:cs typeface="B Lotus" panose="00000400000000000000" pitchFamily="2" charset="-78"/>
              </a:rPr>
              <a:t>.</a:t>
            </a:r>
            <a:endParaRPr lang="en-GB" sz="2400">
              <a:cs typeface="B Lotus" panose="00000400000000000000" pitchFamily="2" charset="-78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327400"/>
            <a:ext cx="3744913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fa-IR" sz="4000">
                <a:cs typeface="B Lotus" panose="00000400000000000000" pitchFamily="2" charset="-78"/>
              </a:rPr>
              <a:t>کیفیت</a:t>
            </a:r>
            <a:r>
              <a:rPr lang="fa-IR" sz="4000"/>
              <a:t>:</a:t>
            </a:r>
            <a:br>
              <a:rPr lang="fa-IR" sz="4000"/>
            </a:br>
            <a:endParaRPr lang="en-GB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632700" cy="4525962"/>
          </a:xfrm>
        </p:spPr>
        <p:txBody>
          <a:bodyPr/>
          <a:lstStyle/>
          <a:p>
            <a:pPr algn="justLow">
              <a:buFontTx/>
              <a:buNone/>
            </a:pPr>
            <a:r>
              <a:rPr lang="fa-IR" sz="2400">
                <a:cs typeface="B Lotus" panose="00000400000000000000" pitchFamily="2" charset="-78"/>
              </a:rPr>
              <a:t>    در هویج ویتامین</a:t>
            </a:r>
            <a:r>
              <a:rPr lang="en-US" sz="1800">
                <a:cs typeface="B Lotus" panose="00000400000000000000" pitchFamily="2" charset="-78"/>
              </a:rPr>
              <a:t>A </a:t>
            </a:r>
            <a:r>
              <a:rPr lang="fa-IR" sz="2400">
                <a:cs typeface="B Lotus" panose="00000400000000000000" pitchFamily="2" charset="-78"/>
              </a:rPr>
              <a:t> بسیار حائز اهمیت است در هویج های هیبرید میزان کارتنوئید </a:t>
            </a:r>
            <a:r>
              <a:rPr lang="en-US" sz="1800">
                <a:cs typeface="B Lotus" panose="00000400000000000000" pitchFamily="2" charset="-78"/>
              </a:rPr>
              <a:t>ppm</a:t>
            </a:r>
            <a:r>
              <a:rPr lang="fa-IR" sz="2400">
                <a:cs typeface="B Lotus" panose="00000400000000000000" pitchFamily="2" charset="-78"/>
              </a:rPr>
              <a:t>150-120 و در کولتیوارهای معمولی100-80 می باشد و بسیاری از افراد به میزان ویتامین ها بیشتراز طعم ومزه اهمیت می دهند</a:t>
            </a:r>
            <a:r>
              <a:rPr lang="fa-IR">
                <a:cs typeface="B Lotus" panose="00000400000000000000" pitchFamily="2" charset="-78"/>
              </a:rPr>
              <a:t>. </a:t>
            </a:r>
            <a:endParaRPr lang="en-GB">
              <a:cs typeface="B Lotus" panose="00000400000000000000" pitchFamily="2" charset="-78"/>
            </a:endParaRPr>
          </a:p>
          <a:p>
            <a:pPr algn="justLow">
              <a:buFontTx/>
              <a:buNone/>
            </a:pPr>
            <a:endParaRPr lang="fa-IR" sz="2400">
              <a:cs typeface="B Lotus" panose="00000400000000000000" pitchFamily="2" charset="-78"/>
            </a:endParaRPr>
          </a:p>
          <a:p>
            <a:pPr>
              <a:buFontTx/>
              <a:buNone/>
            </a:pPr>
            <a:r>
              <a:rPr lang="fa-IR" sz="2400">
                <a:cs typeface="B Lotus" panose="00000400000000000000" pitchFamily="2" charset="-78"/>
              </a:rPr>
              <a:t>     در هویج</a:t>
            </a:r>
            <a:r>
              <a:rPr lang="en-US" sz="1800">
                <a:cs typeface="B Lotus" panose="00000400000000000000" pitchFamily="2" charset="-78"/>
              </a:rPr>
              <a:t>hollow heart, spongy phloem ,cottony xylem</a:t>
            </a:r>
            <a:r>
              <a:rPr lang="fa-IR" sz="2400">
                <a:cs typeface="B Lotus" panose="00000400000000000000" pitchFamily="2" charset="-78"/>
              </a:rPr>
              <a:t> که بیشتر در شرایط استرس در هویج اتفاق می افتد</a:t>
            </a:r>
            <a:r>
              <a:rPr lang="fa-IR" sz="2000">
                <a:cs typeface="B Lotus" panose="00000400000000000000" pitchFamily="2" charset="-78"/>
              </a:rPr>
              <a:t>. عامل دیگری است که باید مورد بررسی قرار گیرد</a:t>
            </a:r>
            <a:endParaRPr lang="en-GB" sz="2000">
              <a:cs typeface="B Lotus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cs typeface="B Lotus" panose="00000400000000000000" pitchFamily="2" charset="-78"/>
              </a:rPr>
              <a:t>عدم بولتینگ:</a:t>
            </a:r>
            <a:endParaRPr lang="en-GB" sz="3600">
              <a:cs typeface="B Lotus" panose="00000400000000000000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Low">
              <a:buFontTx/>
              <a:buNone/>
            </a:pPr>
            <a:r>
              <a:rPr lang="fa-IR" sz="2800">
                <a:cs typeface="B Lotus" panose="00000400000000000000" pitchFamily="2" charset="-78"/>
              </a:rPr>
              <a:t>   باعث کاهش محصول وکیفیت در هویج می شود وتلاش های زیادی برای تولید کولتیوارهایی که بولتینگ ندارند  و دسترسی به ژنوتیب هایی که مقاومت خوبی به درجه حرارت های پایین را داشته باشد صورت گرفته است. </a:t>
            </a:r>
            <a:endParaRPr lang="en-GB" sz="2800">
              <a:cs typeface="B Lotus" panose="00000400000000000000" pitchFamily="2" charset="-78"/>
            </a:endParaRPr>
          </a:p>
        </p:txBody>
      </p:sp>
      <p:pic>
        <p:nvPicPr>
          <p:cNvPr id="35847" name="Picture 7" descr="carrot2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3789363"/>
            <a:ext cx="3744913" cy="2497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pPr algn="r">
              <a:buFontTx/>
              <a:buChar char="•"/>
            </a:pPr>
            <a:r>
              <a:rPr lang="fa-IR" sz="2800">
                <a:cs typeface="B Lotus" panose="00000400000000000000" pitchFamily="2" charset="-78"/>
              </a:rPr>
              <a:t> میزان نیترات هویج زیاد است که از ارزش غذایی آن می کاهد.دمای پایین      وتراکم کم بوته در واحد سطح،هویج های ضخیم وبد رنگ ایجاد می کند</a:t>
            </a:r>
            <a:r>
              <a:rPr lang="fa-IR" sz="4000"/>
              <a:t>.</a:t>
            </a:r>
            <a:endParaRPr lang="en-GB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r>
              <a:rPr lang="fa-IR" sz="2800">
                <a:cs typeface="B Lotus" panose="00000400000000000000" pitchFamily="2" charset="-78"/>
              </a:rPr>
              <a:t>میزان سرمای مورد نیاز برای بهاره شدن هویج بک امر کاملا ژنتیکی نیست</a:t>
            </a:r>
          </a:p>
          <a:p>
            <a:r>
              <a:rPr lang="fa-IR" sz="2800">
                <a:cs typeface="B Lotus" panose="00000400000000000000" pitchFamily="2" charset="-78"/>
              </a:rPr>
              <a:t>دانهال های جوان هویج در مقابل خشکی،غلظت زیاد نمک وکمبود اکسیژن حساس اند.</a:t>
            </a:r>
          </a:p>
          <a:p>
            <a:pPr>
              <a:buFontTx/>
              <a:buNone/>
            </a:pPr>
            <a:endParaRPr lang="fa-IR" sz="2800">
              <a:cs typeface="B Lotus" panose="00000400000000000000" pitchFamily="2" charset="-78"/>
            </a:endParaRPr>
          </a:p>
          <a:p>
            <a:r>
              <a:rPr lang="fa-IR" sz="2800">
                <a:cs typeface="B Lotus" panose="00000400000000000000" pitchFamily="2" charset="-78"/>
              </a:rPr>
              <a:t>به علت نبود بافت محافظ کافی درپوست تبخیر آب در این گیاه زیاد است</a:t>
            </a:r>
            <a:endParaRPr lang="en-GB" sz="2800">
              <a:cs typeface="B Lotus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7364412" cy="1430337"/>
          </a:xfrm>
        </p:spPr>
        <p:txBody>
          <a:bodyPr/>
          <a:lstStyle/>
          <a:p>
            <a:pPr algn="r"/>
            <a:r>
              <a:rPr lang="fa-IR" sz="2400">
                <a:cs typeface="B Lotus" panose="00000400000000000000" pitchFamily="2" charset="-78"/>
              </a:rPr>
              <a:t/>
            </a:r>
            <a:br>
              <a:rPr lang="fa-IR" sz="2400">
                <a:cs typeface="B Lotus" panose="00000400000000000000" pitchFamily="2" charset="-78"/>
              </a:rPr>
            </a:br>
            <a:r>
              <a:rPr lang="fa-IR" sz="2400" b="1">
                <a:cs typeface="B Lotus" panose="00000400000000000000" pitchFamily="2" charset="-78"/>
              </a:rPr>
              <a:t>ایجاد لاین های با بساک های قهوه ای</a:t>
            </a:r>
            <a:br>
              <a:rPr lang="fa-IR" sz="2400" b="1">
                <a:cs typeface="B Lotus" panose="00000400000000000000" pitchFamily="2" charset="-78"/>
              </a:rPr>
            </a:br>
            <a:r>
              <a:rPr lang="fa-IR" sz="2400" b="1">
                <a:cs typeface="B Lotus" panose="00000400000000000000" pitchFamily="2" charset="-78"/>
              </a:rPr>
              <a:t>ارزیابی تولید بذوردر لاین های ماده</a:t>
            </a:r>
            <a:br>
              <a:rPr lang="fa-IR" sz="2400" b="1">
                <a:cs typeface="B Lotus" panose="00000400000000000000" pitchFamily="2" charset="-78"/>
              </a:rPr>
            </a:br>
            <a:r>
              <a:rPr lang="fa-IR" sz="2400" b="1">
                <a:cs typeface="B Lotus" panose="00000400000000000000" pitchFamily="2" charset="-78"/>
              </a:rPr>
              <a:t>توسعه لاین های جذاب برای گرده افشانی حشرات</a:t>
            </a:r>
            <a:endParaRPr lang="en-GB" sz="2400" b="1">
              <a:cs typeface="B Lotus" panose="00000400000000000000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349500"/>
            <a:ext cx="8229600" cy="2185988"/>
          </a:xfrm>
        </p:spPr>
        <p:txBody>
          <a:bodyPr/>
          <a:lstStyle/>
          <a:p>
            <a:pPr>
              <a:buFontTx/>
              <a:buNone/>
            </a:pPr>
            <a:r>
              <a:rPr lang="fa-IR" sz="2400">
                <a:cs typeface="B Lotus" panose="00000400000000000000" pitchFamily="2" charset="-78"/>
              </a:rPr>
              <a:t>  اصلاح رسیدن به هدف دلخواه بدون از دست دادن قدرت مد نظر است</a:t>
            </a:r>
            <a:r>
              <a:rPr lang="fa-IR" sz="2000">
                <a:cs typeface="B Lotus" panose="00000400000000000000" pitchFamily="2" charset="-78"/>
              </a:rPr>
              <a:t>.</a:t>
            </a:r>
            <a:endParaRPr lang="en-GB" sz="2000">
              <a:cs typeface="B Lotus" panose="00000400000000000000" pitchFamily="2" charset="-78"/>
            </a:endParaRPr>
          </a:p>
        </p:txBody>
      </p:sp>
      <p:pic>
        <p:nvPicPr>
          <p:cNvPr id="39944" name="Picture 8" descr="Carrot_PurpleHaz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938" y="3343275"/>
            <a:ext cx="2822575" cy="282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8229600" cy="4525962"/>
          </a:xfrm>
        </p:spPr>
        <p:txBody>
          <a:bodyPr/>
          <a:lstStyle/>
          <a:p>
            <a:pPr algn="l">
              <a:buFontTx/>
              <a:buNone/>
            </a:pPr>
            <a:r>
              <a:rPr lang="en-US" sz="4000"/>
              <a:t> </a:t>
            </a:r>
            <a:r>
              <a:rPr lang="en-US" sz="4000" b="1"/>
              <a:t>Carrot breeding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2332038"/>
            <a:ext cx="3389313" cy="4525962"/>
          </a:xfrm>
        </p:spPr>
        <p:txBody>
          <a:bodyPr/>
          <a:lstStyle/>
          <a:p>
            <a:pPr algn="justLow">
              <a:lnSpc>
                <a:spcPct val="110000"/>
              </a:lnSpc>
              <a:buFontTx/>
              <a:buNone/>
            </a:pPr>
            <a:r>
              <a:rPr lang="fa-IR" sz="2800">
                <a:cs typeface="B Lotus" panose="00000400000000000000" pitchFamily="2" charset="-78"/>
              </a:rPr>
              <a:t>    هویج از خانواده چتریان، دوساله،دگربارور،محصول فصل خنک ،مقاومت نسبی به سرما و حساس به خشکی وگرما و دارای نرعقیمی است.</a:t>
            </a:r>
          </a:p>
          <a:p>
            <a:pPr algn="justLow">
              <a:lnSpc>
                <a:spcPct val="110000"/>
              </a:lnSpc>
              <a:buFontTx/>
              <a:buNone/>
            </a:pPr>
            <a:endParaRPr lang="fa-IR" sz="2800">
              <a:cs typeface="B Lotus" panose="00000400000000000000" pitchFamily="2" charset="-78"/>
            </a:endParaRPr>
          </a:p>
          <a:p>
            <a:pPr algn="justLow">
              <a:lnSpc>
                <a:spcPct val="110000"/>
              </a:lnSpc>
              <a:buFontTx/>
              <a:buNone/>
            </a:pPr>
            <a:endParaRPr lang="fa-IR" sz="2800">
              <a:cs typeface="B Lotus" panose="00000400000000000000" pitchFamily="2" charset="-78"/>
            </a:endParaRPr>
          </a:p>
          <a:p>
            <a:pPr algn="justLow">
              <a:lnSpc>
                <a:spcPct val="90000"/>
              </a:lnSpc>
              <a:buFontTx/>
              <a:buNone/>
            </a:pPr>
            <a:r>
              <a:rPr lang="fa-IR" sz="2800">
                <a:cs typeface="B Lotus" panose="00000400000000000000" pitchFamily="2" charset="-78"/>
              </a:rPr>
              <a:t> </a:t>
            </a:r>
            <a:endParaRPr lang="en-GB" sz="2800">
              <a:cs typeface="B Lotus" panose="00000400000000000000" pitchFamily="2" charset="-78"/>
            </a:endParaRPr>
          </a:p>
        </p:txBody>
      </p:sp>
      <p:pic>
        <p:nvPicPr>
          <p:cNvPr id="5133" name="Picture 13" descr="carrot_kaleidoscope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2349500"/>
            <a:ext cx="4038600" cy="2682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Lotus" panose="00000400000000000000" pitchFamily="2" charset="-78"/>
              </a:rPr>
              <a:t>تاریخچه اصلاح:</a:t>
            </a:r>
            <a:endParaRPr lang="en-GB">
              <a:cs typeface="B Lotus" panose="00000400000000000000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5575" cy="4525962"/>
          </a:xfrm>
        </p:spPr>
        <p:txBody>
          <a:bodyPr/>
          <a:lstStyle/>
          <a:p>
            <a:pPr algn="justLow">
              <a:lnSpc>
                <a:spcPct val="120000"/>
              </a:lnSpc>
              <a:buFontTx/>
              <a:buNone/>
            </a:pPr>
            <a:r>
              <a:rPr lang="fa-IR">
                <a:cs typeface="B Lotus" panose="00000400000000000000" pitchFamily="2" charset="-78"/>
              </a:rPr>
              <a:t>    </a:t>
            </a:r>
            <a:r>
              <a:rPr lang="fa-IR" sz="2800">
                <a:cs typeface="B Lotus" panose="00000400000000000000" pitchFamily="2" charset="-78"/>
              </a:rPr>
              <a:t>تا ده 1960 تمام کولتیوارهای هویج در فضای آزاد و به طور طبیعی انتخاب می شدند در نتیجه زود قوه نامیه خود را از دست می دادند وبا کشف نرعقیمی راه برای اصلاح وتولید نسل</a:t>
            </a:r>
            <a:r>
              <a:rPr lang="fa-IR">
                <a:cs typeface="B Lotus" panose="00000400000000000000" pitchFamily="2" charset="-78"/>
              </a:rPr>
              <a:t> </a:t>
            </a:r>
            <a:r>
              <a:rPr lang="en-US" sz="2400">
                <a:cs typeface="B Lotus" panose="00000400000000000000" pitchFamily="2" charset="-78"/>
              </a:rPr>
              <a:t>F</a:t>
            </a:r>
            <a:r>
              <a:rPr lang="en-US" sz="2400" baseline="-25000">
                <a:cs typeface="B Lotus" panose="00000400000000000000" pitchFamily="2" charset="-78"/>
              </a:rPr>
              <a:t>1</a:t>
            </a:r>
            <a:r>
              <a:rPr lang="fa-IR" sz="2400" baseline="-25000">
                <a:cs typeface="B Lotus" panose="00000400000000000000" pitchFamily="2" charset="-78"/>
              </a:rPr>
              <a:t> </a:t>
            </a:r>
            <a:r>
              <a:rPr lang="fa-IR">
                <a:cs typeface="B Lotus" panose="00000400000000000000" pitchFamily="2" charset="-78"/>
              </a:rPr>
              <a:t>ایجاد شدو    در سال </a:t>
            </a:r>
            <a:r>
              <a:rPr lang="fa-IR" sz="2800">
                <a:cs typeface="B Lotus" panose="00000400000000000000" pitchFamily="2" charset="-78"/>
              </a:rPr>
              <a:t>1983</a:t>
            </a:r>
            <a:r>
              <a:rPr lang="fa-IR">
                <a:cs typeface="B Lotus" panose="00000400000000000000" pitchFamily="2" charset="-78"/>
              </a:rPr>
              <a:t> حدود </a:t>
            </a:r>
            <a:r>
              <a:rPr lang="fa-IR" sz="2800">
                <a:cs typeface="B Lotus" panose="00000400000000000000" pitchFamily="2" charset="-78"/>
              </a:rPr>
              <a:t>50</a:t>
            </a:r>
            <a:r>
              <a:rPr lang="fa-IR">
                <a:cs typeface="B Lotus" panose="00000400000000000000" pitchFamily="2" charset="-78"/>
              </a:rPr>
              <a:t> کولتیوارجدید تولید شد. </a:t>
            </a:r>
            <a:endParaRPr lang="fa-IR" sz="2400">
              <a:cs typeface="B Lotus" panose="00000400000000000000" pitchFamily="2" charset="-78"/>
            </a:endParaRPr>
          </a:p>
          <a:p>
            <a:pPr algn="justLow">
              <a:buFontTx/>
              <a:buNone/>
            </a:pPr>
            <a:endParaRPr lang="fa-IR" sz="2400">
              <a:cs typeface="B Lotus" panose="00000400000000000000" pitchFamily="2" charset="-78"/>
            </a:endParaRPr>
          </a:p>
          <a:p>
            <a:pPr algn="justLow">
              <a:buFontTx/>
              <a:buNone/>
            </a:pPr>
            <a:endParaRPr lang="en-GB" sz="2400">
              <a:cs typeface="B Lotus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cs typeface="B Lotus" panose="00000400000000000000" pitchFamily="2" charset="-78"/>
              </a:rPr>
              <a:t>هدف های اصلاحی:</a:t>
            </a:r>
            <a:endParaRPr lang="en-GB">
              <a:cs typeface="B Lotus" panose="00000400000000000000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r>
              <a:rPr lang="fa-IR" sz="2800">
                <a:cs typeface="B Lotus" panose="00000400000000000000" pitchFamily="2" charset="-78"/>
              </a:rPr>
              <a:t>افزایش محصول</a:t>
            </a:r>
          </a:p>
          <a:p>
            <a:r>
              <a:rPr lang="fa-IR" sz="2800">
                <a:cs typeface="B Lotus" panose="00000400000000000000" pitchFamily="2" charset="-78"/>
              </a:rPr>
              <a:t>رنگ </a:t>
            </a:r>
          </a:p>
          <a:p>
            <a:r>
              <a:rPr lang="fa-IR" sz="2800">
                <a:cs typeface="B Lotus" panose="00000400000000000000" pitchFamily="2" charset="-78"/>
              </a:rPr>
              <a:t>شکل </a:t>
            </a:r>
          </a:p>
          <a:p>
            <a:r>
              <a:rPr lang="fa-IR" sz="2800">
                <a:cs typeface="B Lotus" panose="00000400000000000000" pitchFamily="2" charset="-78"/>
              </a:rPr>
              <a:t>اندازه</a:t>
            </a:r>
          </a:p>
          <a:p>
            <a:r>
              <a:rPr lang="fa-IR" sz="2800">
                <a:cs typeface="B Lotus" panose="00000400000000000000" pitchFamily="2" charset="-78"/>
              </a:rPr>
              <a:t>مقاومت در برابر بیماری ها </a:t>
            </a:r>
          </a:p>
          <a:p>
            <a:r>
              <a:rPr lang="fa-IR" sz="2800">
                <a:cs typeface="B Lotus" panose="00000400000000000000" pitchFamily="2" charset="-78"/>
              </a:rPr>
              <a:t>عدم بولتینگ</a:t>
            </a:r>
          </a:p>
          <a:p>
            <a:r>
              <a:rPr lang="fa-IR" sz="2800">
                <a:cs typeface="B Lotus" panose="00000400000000000000" pitchFamily="2" charset="-78"/>
              </a:rPr>
              <a:t>افزایش کیفیت،مواد غذایی،طعم</a:t>
            </a:r>
          </a:p>
          <a:p>
            <a:r>
              <a:rPr lang="fa-IR" sz="2800">
                <a:cs typeface="B Lotus" panose="00000400000000000000" pitchFamily="2" charset="-78"/>
              </a:rPr>
              <a:t> هویج مرغوب هویجی است خوش رنگ، پرگوشت، استوانه ای شکل</a:t>
            </a:r>
            <a:endParaRPr lang="en-GB" sz="2800">
              <a:cs typeface="B Lotus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fa-IR">
                <a:cs typeface="B Lotus" panose="00000400000000000000" pitchFamily="2" charset="-78"/>
              </a:rPr>
              <a:t>نرعقیمی:</a:t>
            </a:r>
            <a:endParaRPr lang="en-GB">
              <a:cs typeface="B Lotus" panose="00000400000000000000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412875"/>
            <a:ext cx="7870825" cy="4525963"/>
          </a:xfrm>
        </p:spPr>
        <p:txBody>
          <a:bodyPr/>
          <a:lstStyle/>
          <a:p>
            <a:pPr algn="justLow">
              <a:buFontTx/>
              <a:buNone/>
            </a:pPr>
            <a:r>
              <a:rPr lang="fa-IR">
                <a:cs typeface="B Lotus" panose="00000400000000000000" pitchFamily="2" charset="-78"/>
              </a:rPr>
              <a:t>   </a:t>
            </a:r>
            <a:r>
              <a:rPr lang="fa-IR" sz="2800">
                <a:cs typeface="B Lotus" panose="00000400000000000000" pitchFamily="2" charset="-78"/>
              </a:rPr>
              <a:t>در هویج نر عقیمی از نوع سیتوپلاسمی است که به دو صورت در هویج دیده می شود:</a:t>
            </a:r>
          </a:p>
          <a:p>
            <a:pPr algn="justLow"/>
            <a:r>
              <a:rPr lang="fa-IR" sz="2800" b="1">
                <a:cs typeface="B Lotus" panose="00000400000000000000" pitchFamily="2" charset="-78"/>
              </a:rPr>
              <a:t>بساک های قهوه ای رنگ: که بساک ها قبل از آنتی سیس چروکیده و نابود می شوند.</a:t>
            </a:r>
          </a:p>
          <a:p>
            <a:pPr algn="justLow"/>
            <a:r>
              <a:rPr lang="fa-IR" sz="2800" b="1">
                <a:cs typeface="B Lotus" panose="00000400000000000000" pitchFamily="2" charset="-78"/>
              </a:rPr>
              <a:t>در نوع دیگر آن پرچم ها به5 گلبرگ تبدیل می شوند</a:t>
            </a:r>
            <a:r>
              <a:rPr lang="fa-IR" b="1">
                <a:cs typeface="B Lotus" panose="00000400000000000000" pitchFamily="2" charset="-78"/>
              </a:rPr>
              <a:t>.</a:t>
            </a:r>
          </a:p>
          <a:p>
            <a:pPr algn="justLow">
              <a:buFontTx/>
              <a:buNone/>
            </a:pPr>
            <a:r>
              <a:rPr lang="fa-IR" sz="2800">
                <a:cs typeface="B Lotus" panose="00000400000000000000" pitchFamily="2" charset="-78"/>
              </a:rPr>
              <a:t>    اگرعوامل ژنتیکی ومحیطی پایدار باشند بساک های عقیم قهوه ای نسبت به گلبرگی ترجیح داده می شود زیرا پتانسیل محصول بذری در آنها بیشتر است.</a:t>
            </a:r>
          </a:p>
          <a:p>
            <a:pPr algn="justLow">
              <a:lnSpc>
                <a:spcPct val="110000"/>
              </a:lnSpc>
            </a:pPr>
            <a:endParaRPr lang="en-GB" sz="2800">
              <a:cs typeface="B Lotus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28613"/>
            <a:ext cx="4154488" cy="6269037"/>
          </a:xfrm>
          <a:noFill/>
          <a:ln/>
        </p:spPr>
      </p:pic>
      <p:pic>
        <p:nvPicPr>
          <p:cNvPr id="18440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88913"/>
            <a:ext cx="4281487" cy="6408737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827088" y="476250"/>
            <a:ext cx="7772400" cy="1470025"/>
          </a:xfrm>
        </p:spPr>
        <p:txBody>
          <a:bodyPr anchor="ctr"/>
          <a:lstStyle/>
          <a:p>
            <a:r>
              <a:rPr lang="fa-IR" sz="4400">
                <a:cs typeface="B Lotus" panose="00000400000000000000" pitchFamily="2" charset="-78"/>
              </a:rPr>
              <a:t>گرده افشانی:</a:t>
            </a:r>
            <a:endParaRPr lang="en-GB" sz="4400">
              <a:cs typeface="B Lotus" panose="00000400000000000000" pitchFamily="2" charset="-78"/>
            </a:endParaRP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773238"/>
            <a:ext cx="7632700" cy="3865562"/>
          </a:xfrm>
        </p:spPr>
        <p:txBody>
          <a:bodyPr/>
          <a:lstStyle/>
          <a:p>
            <a:pPr algn="justLow">
              <a:lnSpc>
                <a:spcPct val="90000"/>
              </a:lnSpc>
            </a:pPr>
            <a:r>
              <a:rPr lang="fa-IR" sz="2800">
                <a:cs typeface="B Lotus" panose="00000400000000000000" pitchFamily="2" charset="-78"/>
              </a:rPr>
              <a:t>گلهای هویج پروتاندرس ودگرگشن می باشند ولی به دلیل ساختارچتر گل همیشه احتمال خودگشنی در گیاه وجود دارد.حشرات در گرده افشانی موثر و فاصله جداسازی برای مزرعه هویج 800 متروبرای تولید بذر پایه 1600 متر است.</a:t>
            </a:r>
          </a:p>
          <a:p>
            <a:pPr algn="justLow">
              <a:lnSpc>
                <a:spcPct val="90000"/>
              </a:lnSpc>
            </a:pPr>
            <a:r>
              <a:rPr lang="fa-IR" sz="2800">
                <a:cs typeface="B Lotus" panose="00000400000000000000" pitchFamily="2" charset="-78"/>
              </a:rPr>
              <a:t>گیاهان هیبریدی به وسیله قدرتشان تشخیص داده می شوند و این گیاهان ریشه های کوچکی تولید می کنند.</a:t>
            </a:r>
            <a:r>
              <a:rPr lang="en-US" sz="2800">
                <a:cs typeface="B Lotus" panose="00000400000000000000" pitchFamily="2" charset="-78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620713"/>
            <a:ext cx="3641725" cy="5256212"/>
          </a:xfrm>
          <a:noFill/>
          <a:ln/>
        </p:spPr>
      </p:pic>
      <p:sp>
        <p:nvSpPr>
          <p:cNvPr id="2561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530350"/>
            <a:ext cx="3886200" cy="5327650"/>
          </a:xfrm>
        </p:spPr>
        <p:txBody>
          <a:bodyPr/>
          <a:lstStyle/>
          <a:p>
            <a:pPr algn="justLow">
              <a:lnSpc>
                <a:spcPct val="110000"/>
              </a:lnSpc>
              <a:buFontTx/>
              <a:buNone/>
            </a:pPr>
            <a:r>
              <a:rPr lang="fa-IR" sz="2800">
                <a:cs typeface="B Lotus" panose="00000400000000000000" pitchFamily="2" charset="-78"/>
              </a:rPr>
              <a:t>    برای اخته کردن، بساک هارا قبل از اینکه حلقه بیرونی چتر گل بازشوند جدا کرده وقسمت مرکزی گلچه ها رادر چتر اخته و تمام گلهایی که در چتر دیر بازمی شوند را حذف و چتر گل باقیمانده را ایزوله می کنند.</a:t>
            </a:r>
          </a:p>
          <a:p>
            <a:endParaRPr lang="en-GB" sz="2800"/>
          </a:p>
        </p:txBody>
      </p:sp>
      <p:sp>
        <p:nvSpPr>
          <p:cNvPr id="6" name="TextBox 5"/>
          <p:cNvSpPr txBox="1"/>
          <p:nvPr/>
        </p:nvSpPr>
        <p:spPr>
          <a:xfrm>
            <a:off x="7866682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651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B Lotus</vt:lpstr>
      <vt:lpstr>Default Design</vt:lpstr>
      <vt:lpstr>PowerPoint Presentation</vt:lpstr>
      <vt:lpstr>PowerPoint Presentation</vt:lpstr>
      <vt:lpstr>PowerPoint Presentation</vt:lpstr>
      <vt:lpstr>تاریخچه اصلاح:</vt:lpstr>
      <vt:lpstr>هدف های اصلاحی:</vt:lpstr>
      <vt:lpstr>نرعقیمی:</vt:lpstr>
      <vt:lpstr>PowerPoint Presentation</vt:lpstr>
      <vt:lpstr>گرده افشانی:</vt:lpstr>
      <vt:lpstr>PowerPoint Presentation</vt:lpstr>
      <vt:lpstr>هویج های که در بازار وجود دارند80 درصد از تولید را در برمی­گیرد که به این دلیل است که کل میزان محصول دارای یکنواختی نیست </vt:lpstr>
      <vt:lpstr>    پوست صاف خارجی(کاهش کندن پوست )در فراوری وبازارپسندی     رنگ بیرونی وداخلی از کاراکترهای بسیار مهم در برای اصلاحگران است</vt:lpstr>
      <vt:lpstr>PowerPoint Presentation</vt:lpstr>
      <vt:lpstr>کیفیت: </vt:lpstr>
      <vt:lpstr>عدم بولتینگ:</vt:lpstr>
      <vt:lpstr> میزان نیترات هویج زیاد است که از ارزش غذایی آن می کاهد.دمای پایین      وتراکم کم بوته در واحد سطح،هویج های ضخیم وبد رنگ ایجاد می کند.</vt:lpstr>
      <vt:lpstr> ایجاد لاین های با بساک های قهوه ای ارزیابی تولید بذوردر لاین های ماده توسعه لاین های جذاب برای گرده افشانی حشرات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Golsaran.com</dc:creator>
  <cp:lastModifiedBy>MSI</cp:lastModifiedBy>
  <cp:revision>37</cp:revision>
  <dcterms:created xsi:type="dcterms:W3CDTF">2006-06-09T09:22:22Z</dcterms:created>
  <dcterms:modified xsi:type="dcterms:W3CDTF">2015-12-22T16:55:45Z</dcterms:modified>
</cp:coreProperties>
</file>