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29"/>
  </p:notesMasterIdLst>
  <p:sldIdLst>
    <p:sldId id="278" r:id="rId2"/>
    <p:sldId id="286" r:id="rId3"/>
    <p:sldId id="284" r:id="rId4"/>
    <p:sldId id="285" r:id="rId5"/>
    <p:sldId id="299" r:id="rId6"/>
    <p:sldId id="288" r:id="rId7"/>
    <p:sldId id="302" r:id="rId8"/>
    <p:sldId id="289" r:id="rId9"/>
    <p:sldId id="263" r:id="rId10"/>
    <p:sldId id="290" r:id="rId11"/>
    <p:sldId id="291" r:id="rId12"/>
    <p:sldId id="265" r:id="rId13"/>
    <p:sldId id="266" r:id="rId14"/>
    <p:sldId id="267" r:id="rId15"/>
    <p:sldId id="293" r:id="rId16"/>
    <p:sldId id="298" r:id="rId17"/>
    <p:sldId id="294" r:id="rId18"/>
    <p:sldId id="295" r:id="rId19"/>
    <p:sldId id="297" r:id="rId20"/>
    <p:sldId id="296" r:id="rId21"/>
    <p:sldId id="268" r:id="rId22"/>
    <p:sldId id="269" r:id="rId23"/>
    <p:sldId id="270" r:id="rId24"/>
    <p:sldId id="300" r:id="rId25"/>
    <p:sldId id="272" r:id="rId26"/>
    <p:sldId id="279" r:id="rId27"/>
    <p:sldId id="27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mn-ea"/>
                <a:cs typeface="Arial" charset="0"/>
              </a:defRPr>
            </a:lvl1pPr>
          </a:lstStyle>
          <a:p>
            <a:pPr>
              <a:defRPr/>
            </a:pPr>
            <a:endParaRPr lang="en-US"/>
          </a:p>
        </p:txBody>
      </p:sp>
      <p:sp>
        <p:nvSpPr>
          <p:cNvPr id="3686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Arial" charset="0"/>
                <a:cs typeface="Arial" charset="0"/>
              </a:defRPr>
            </a:lvl1pPr>
          </a:lstStyle>
          <a:p>
            <a:pPr>
              <a:defRPr/>
            </a:pPr>
            <a:fld id="{C340BFB5-F6EF-4D79-BDF4-0C66CB86AFAF}" type="datetimeFigureOut">
              <a:rPr lang="ar-SA"/>
              <a:pPr>
                <a:defRPr/>
              </a:pPr>
              <a:t>08/03/1437</a:t>
            </a:fld>
            <a:endParaRPr lang="en-US"/>
          </a:p>
        </p:txBody>
      </p:sp>
      <p:sp>
        <p:nvSpPr>
          <p:cNvPr id="337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mn-ea"/>
                <a:cs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fld id="{4D68365F-C719-40C7-9763-E22D65C55FFF}" type="slidenum">
              <a:rPr lang="ar-SA"/>
              <a:pPr/>
              <a:t>‹#›</a:t>
            </a:fld>
            <a:endParaRPr lang="en-US"/>
          </a:p>
        </p:txBody>
      </p:sp>
    </p:spTree>
    <p:extLst>
      <p:ext uri="{BB962C8B-B14F-4D97-AF65-F5344CB8AC3E}">
        <p14:creationId xmlns:p14="http://schemas.microsoft.com/office/powerpoint/2010/main" val="1799282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F1103C-4E98-4501-80D9-8F4CBB5B8A0A}" type="slidenum">
              <a:rPr lang="ar-SA"/>
              <a:pPr/>
              <a:t>1</a:t>
            </a:fld>
            <a:endParaRPr lang="en-US"/>
          </a:p>
        </p:txBody>
      </p:sp>
    </p:spTree>
    <p:extLst>
      <p:ext uri="{BB962C8B-B14F-4D97-AF65-F5344CB8AC3E}">
        <p14:creationId xmlns:p14="http://schemas.microsoft.com/office/powerpoint/2010/main" val="175411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1F13DA-36D3-4A58-AFB7-E650B52C35FC}" type="slidenum">
              <a:rPr lang="ar-SA"/>
              <a:pPr/>
              <a:t>4</a:t>
            </a:fld>
            <a:endParaRPr lang="en-US"/>
          </a:p>
        </p:txBody>
      </p:sp>
    </p:spTree>
    <p:extLst>
      <p:ext uri="{BB962C8B-B14F-4D97-AF65-F5344CB8AC3E}">
        <p14:creationId xmlns:p14="http://schemas.microsoft.com/office/powerpoint/2010/main" val="348709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6B2E51AB-A896-4B37-BCA9-4EF3868AA809}" type="datetime1">
              <a:rPr lang="en-US"/>
              <a:pPr>
                <a:defRPr/>
              </a:pPr>
              <a:t>12/19/2015</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www.Hortilover.net</a:t>
            </a:r>
          </a:p>
        </p:txBody>
      </p:sp>
      <p:sp>
        <p:nvSpPr>
          <p:cNvPr id="6" name="Slide Number Placeholder 22"/>
          <p:cNvSpPr>
            <a:spLocks noGrp="1"/>
          </p:cNvSpPr>
          <p:nvPr>
            <p:ph type="sldNum" sz="quarter" idx="12"/>
          </p:nvPr>
        </p:nvSpPr>
        <p:spPr/>
        <p:txBody>
          <a:bodyPr/>
          <a:lstStyle>
            <a:lvl1pPr>
              <a:defRPr/>
            </a:lvl1pPr>
          </a:lstStyle>
          <a:p>
            <a:fld id="{F2687BFA-63A0-4530-B2E6-5585D0C0F7C5}" type="slidenum">
              <a:rPr lang="ar-SA"/>
              <a:pPr/>
              <a:t>‹#›</a:t>
            </a:fld>
            <a:endParaRPr lang="en-US"/>
          </a:p>
        </p:txBody>
      </p:sp>
    </p:spTree>
    <p:extLst>
      <p:ext uri="{BB962C8B-B14F-4D97-AF65-F5344CB8AC3E}">
        <p14:creationId xmlns:p14="http://schemas.microsoft.com/office/powerpoint/2010/main" val="190877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F6CF3DA-EA35-4613-AF5F-A0E8B56E4027}" type="datetime1">
              <a:rPr lang="en-US"/>
              <a:pPr>
                <a:defRPr/>
              </a:pPr>
              <a:t>12/19/2015</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www.Hortilover.net</a:t>
            </a:r>
          </a:p>
        </p:txBody>
      </p:sp>
      <p:sp>
        <p:nvSpPr>
          <p:cNvPr id="6" name="Slide Number Placeholder 22"/>
          <p:cNvSpPr>
            <a:spLocks noGrp="1"/>
          </p:cNvSpPr>
          <p:nvPr>
            <p:ph type="sldNum" sz="quarter" idx="12"/>
          </p:nvPr>
        </p:nvSpPr>
        <p:spPr/>
        <p:txBody>
          <a:bodyPr/>
          <a:lstStyle>
            <a:lvl1pPr>
              <a:defRPr/>
            </a:lvl1pPr>
          </a:lstStyle>
          <a:p>
            <a:fld id="{B6B624BF-5DA6-4814-AADD-62A2E991E34A}" type="slidenum">
              <a:rPr lang="ar-SA"/>
              <a:pPr/>
              <a:t>‹#›</a:t>
            </a:fld>
            <a:endParaRPr lang="en-US"/>
          </a:p>
        </p:txBody>
      </p:sp>
    </p:spTree>
    <p:extLst>
      <p:ext uri="{BB962C8B-B14F-4D97-AF65-F5344CB8AC3E}">
        <p14:creationId xmlns:p14="http://schemas.microsoft.com/office/powerpoint/2010/main" val="425168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EFB7CE0-BAB2-44DF-B730-EEDB42755D02}" type="datetime1">
              <a:rPr lang="en-US"/>
              <a:pPr>
                <a:defRPr/>
              </a:pPr>
              <a:t>12/19/2015</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www.Hortilover.net</a:t>
            </a:r>
          </a:p>
        </p:txBody>
      </p:sp>
      <p:sp>
        <p:nvSpPr>
          <p:cNvPr id="6" name="Slide Number Placeholder 22"/>
          <p:cNvSpPr>
            <a:spLocks noGrp="1"/>
          </p:cNvSpPr>
          <p:nvPr>
            <p:ph type="sldNum" sz="quarter" idx="12"/>
          </p:nvPr>
        </p:nvSpPr>
        <p:spPr/>
        <p:txBody>
          <a:bodyPr/>
          <a:lstStyle>
            <a:lvl1pPr>
              <a:defRPr/>
            </a:lvl1pPr>
          </a:lstStyle>
          <a:p>
            <a:fld id="{9D1E7CFA-5F4E-43A8-8989-CFFE7B2AE81F}" type="slidenum">
              <a:rPr lang="ar-SA"/>
              <a:pPr/>
              <a:t>‹#›</a:t>
            </a:fld>
            <a:endParaRPr lang="en-US"/>
          </a:p>
        </p:txBody>
      </p:sp>
    </p:spTree>
    <p:extLst>
      <p:ext uri="{BB962C8B-B14F-4D97-AF65-F5344CB8AC3E}">
        <p14:creationId xmlns:p14="http://schemas.microsoft.com/office/powerpoint/2010/main" val="143667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1A8908C-ADAD-4320-8600-F5A71ED6FA8F}" type="datetime1">
              <a:rPr lang="en-US"/>
              <a:pPr>
                <a:defRPr/>
              </a:pPr>
              <a:t>12/19/2015</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www.Hortilover.net</a:t>
            </a:r>
          </a:p>
        </p:txBody>
      </p:sp>
      <p:sp>
        <p:nvSpPr>
          <p:cNvPr id="6" name="Slide Number Placeholder 22"/>
          <p:cNvSpPr>
            <a:spLocks noGrp="1"/>
          </p:cNvSpPr>
          <p:nvPr>
            <p:ph type="sldNum" sz="quarter" idx="12"/>
          </p:nvPr>
        </p:nvSpPr>
        <p:spPr/>
        <p:txBody>
          <a:bodyPr/>
          <a:lstStyle>
            <a:lvl1pPr>
              <a:defRPr/>
            </a:lvl1pPr>
          </a:lstStyle>
          <a:p>
            <a:fld id="{4A61B11C-D936-4A1F-A79C-FCE0670A8C32}" type="slidenum">
              <a:rPr lang="ar-SA"/>
              <a:pPr/>
              <a:t>‹#›</a:t>
            </a:fld>
            <a:endParaRPr lang="en-US"/>
          </a:p>
        </p:txBody>
      </p:sp>
    </p:spTree>
    <p:extLst>
      <p:ext uri="{BB962C8B-B14F-4D97-AF65-F5344CB8AC3E}">
        <p14:creationId xmlns:p14="http://schemas.microsoft.com/office/powerpoint/2010/main" val="98297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29CD26-E1E1-47EB-AA4B-555D8E7C49D3}" type="datetime1">
              <a:rPr lang="en-US"/>
              <a:pPr>
                <a:defRPr/>
              </a:pPr>
              <a:t>12/19/2015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www.Hortilover.net</a:t>
            </a:r>
          </a:p>
        </p:txBody>
      </p:sp>
      <p:sp>
        <p:nvSpPr>
          <p:cNvPr id="6" name="Slide Number Placeholder 5"/>
          <p:cNvSpPr>
            <a:spLocks noGrp="1"/>
          </p:cNvSpPr>
          <p:nvPr>
            <p:ph type="sldNum" sz="quarter" idx="12"/>
          </p:nvPr>
        </p:nvSpPr>
        <p:spPr/>
        <p:txBody>
          <a:bodyPr/>
          <a:lstStyle>
            <a:lvl1pPr>
              <a:defRPr/>
            </a:lvl1pPr>
          </a:lstStyle>
          <a:p>
            <a:fld id="{0CAC2813-A781-43B9-B8E7-49A7628869CC}" type="slidenum">
              <a:rPr lang="ar-SA"/>
              <a:pPr/>
              <a:t>‹#›</a:t>
            </a:fld>
            <a:endParaRPr lang="en-US"/>
          </a:p>
        </p:txBody>
      </p:sp>
    </p:spTree>
    <p:extLst>
      <p:ext uri="{BB962C8B-B14F-4D97-AF65-F5344CB8AC3E}">
        <p14:creationId xmlns:p14="http://schemas.microsoft.com/office/powerpoint/2010/main" val="1201321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498445B-272E-4654-9A9B-6A46B3683BD7}" type="datetime1">
              <a:rPr lang="en-US"/>
              <a:pPr>
                <a:defRPr/>
              </a:pPr>
              <a:t>12/19/2015</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www.Hortilover.net</a:t>
            </a:r>
          </a:p>
        </p:txBody>
      </p:sp>
      <p:sp>
        <p:nvSpPr>
          <p:cNvPr id="7" name="Slide Number Placeholder 22"/>
          <p:cNvSpPr>
            <a:spLocks noGrp="1"/>
          </p:cNvSpPr>
          <p:nvPr>
            <p:ph type="sldNum" sz="quarter" idx="12"/>
          </p:nvPr>
        </p:nvSpPr>
        <p:spPr/>
        <p:txBody>
          <a:bodyPr/>
          <a:lstStyle>
            <a:lvl1pPr>
              <a:defRPr/>
            </a:lvl1pPr>
          </a:lstStyle>
          <a:p>
            <a:fld id="{96977360-3CEF-40C9-B014-3BB54D577844}" type="slidenum">
              <a:rPr lang="ar-SA"/>
              <a:pPr/>
              <a:t>‹#›</a:t>
            </a:fld>
            <a:endParaRPr lang="en-US"/>
          </a:p>
        </p:txBody>
      </p:sp>
    </p:spTree>
    <p:extLst>
      <p:ext uri="{BB962C8B-B14F-4D97-AF65-F5344CB8AC3E}">
        <p14:creationId xmlns:p14="http://schemas.microsoft.com/office/powerpoint/2010/main" val="290821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57E323E-7B4B-4BCA-BCA7-28C9C26F4517}" type="datetime1">
              <a:rPr lang="en-US"/>
              <a:pPr>
                <a:defRPr/>
              </a:pPr>
              <a:t>12/19/2015</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www.Hortilover.net</a:t>
            </a:r>
          </a:p>
        </p:txBody>
      </p:sp>
      <p:sp>
        <p:nvSpPr>
          <p:cNvPr id="9" name="Slide Number Placeholder 22"/>
          <p:cNvSpPr>
            <a:spLocks noGrp="1"/>
          </p:cNvSpPr>
          <p:nvPr>
            <p:ph type="sldNum" sz="quarter" idx="12"/>
          </p:nvPr>
        </p:nvSpPr>
        <p:spPr/>
        <p:txBody>
          <a:bodyPr/>
          <a:lstStyle>
            <a:lvl1pPr>
              <a:defRPr/>
            </a:lvl1pPr>
          </a:lstStyle>
          <a:p>
            <a:fld id="{A92F765A-14CF-4D23-BD2A-BE566C09558D}" type="slidenum">
              <a:rPr lang="ar-SA"/>
              <a:pPr/>
              <a:t>‹#›</a:t>
            </a:fld>
            <a:endParaRPr lang="en-US"/>
          </a:p>
        </p:txBody>
      </p:sp>
    </p:spTree>
    <p:extLst>
      <p:ext uri="{BB962C8B-B14F-4D97-AF65-F5344CB8AC3E}">
        <p14:creationId xmlns:p14="http://schemas.microsoft.com/office/powerpoint/2010/main" val="289135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AADDDC9-AA7D-4A0A-A2A8-DBCFEC8752CB}" type="datetime1">
              <a:rPr lang="en-US"/>
              <a:pPr>
                <a:defRPr/>
              </a:pPr>
              <a:t>12/19/2015</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www.Hortilover.net</a:t>
            </a:r>
          </a:p>
        </p:txBody>
      </p:sp>
      <p:sp>
        <p:nvSpPr>
          <p:cNvPr id="5" name="Slide Number Placeholder 22"/>
          <p:cNvSpPr>
            <a:spLocks noGrp="1"/>
          </p:cNvSpPr>
          <p:nvPr>
            <p:ph type="sldNum" sz="quarter" idx="12"/>
          </p:nvPr>
        </p:nvSpPr>
        <p:spPr/>
        <p:txBody>
          <a:bodyPr/>
          <a:lstStyle>
            <a:lvl1pPr>
              <a:defRPr/>
            </a:lvl1pPr>
          </a:lstStyle>
          <a:p>
            <a:fld id="{B5ED5DF5-C755-4FB8-A7D0-F36501F4B38B}" type="slidenum">
              <a:rPr lang="ar-SA"/>
              <a:pPr/>
              <a:t>‹#›</a:t>
            </a:fld>
            <a:endParaRPr lang="en-US"/>
          </a:p>
        </p:txBody>
      </p:sp>
    </p:spTree>
    <p:extLst>
      <p:ext uri="{BB962C8B-B14F-4D97-AF65-F5344CB8AC3E}">
        <p14:creationId xmlns:p14="http://schemas.microsoft.com/office/powerpoint/2010/main" val="114920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65BC323-7060-4BD0-9E0B-CC25C85808ED}" type="datetime1">
              <a:rPr lang="en-US"/>
              <a:pPr>
                <a:defRPr/>
              </a:pPr>
              <a:t>12/19/2015</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www.Hortilover.net</a:t>
            </a:r>
          </a:p>
        </p:txBody>
      </p:sp>
      <p:sp>
        <p:nvSpPr>
          <p:cNvPr id="4" name="Slide Number Placeholder 22"/>
          <p:cNvSpPr>
            <a:spLocks noGrp="1"/>
          </p:cNvSpPr>
          <p:nvPr>
            <p:ph type="sldNum" sz="quarter" idx="12"/>
          </p:nvPr>
        </p:nvSpPr>
        <p:spPr/>
        <p:txBody>
          <a:bodyPr/>
          <a:lstStyle>
            <a:lvl1pPr>
              <a:defRPr/>
            </a:lvl1pPr>
          </a:lstStyle>
          <a:p>
            <a:fld id="{4FC8F1CD-7B64-4228-923C-6067441E578A}" type="slidenum">
              <a:rPr lang="ar-SA"/>
              <a:pPr/>
              <a:t>‹#›</a:t>
            </a:fld>
            <a:endParaRPr lang="en-US"/>
          </a:p>
        </p:txBody>
      </p:sp>
    </p:spTree>
    <p:extLst>
      <p:ext uri="{BB962C8B-B14F-4D97-AF65-F5344CB8AC3E}">
        <p14:creationId xmlns:p14="http://schemas.microsoft.com/office/powerpoint/2010/main" val="417574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D401B1B-74AD-430C-B4EF-9781F2867363}" type="datetime1">
              <a:rPr lang="en-US"/>
              <a:pPr>
                <a:defRPr/>
              </a:pPr>
              <a:t>12/19/2015</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www.Hortilover.net</a:t>
            </a:r>
          </a:p>
        </p:txBody>
      </p:sp>
      <p:sp>
        <p:nvSpPr>
          <p:cNvPr id="7" name="Slide Number Placeholder 22"/>
          <p:cNvSpPr>
            <a:spLocks noGrp="1"/>
          </p:cNvSpPr>
          <p:nvPr>
            <p:ph type="sldNum" sz="quarter" idx="12"/>
          </p:nvPr>
        </p:nvSpPr>
        <p:spPr/>
        <p:txBody>
          <a:bodyPr/>
          <a:lstStyle>
            <a:lvl1pPr>
              <a:defRPr/>
            </a:lvl1pPr>
          </a:lstStyle>
          <a:p>
            <a:fld id="{4B799941-518F-4D15-8909-E957C0D4AD8C}" type="slidenum">
              <a:rPr lang="ar-SA"/>
              <a:pPr/>
              <a:t>‹#›</a:t>
            </a:fld>
            <a:endParaRPr lang="en-US"/>
          </a:p>
        </p:txBody>
      </p:sp>
    </p:spTree>
    <p:extLst>
      <p:ext uri="{BB962C8B-B14F-4D97-AF65-F5344CB8AC3E}">
        <p14:creationId xmlns:p14="http://schemas.microsoft.com/office/powerpoint/2010/main" val="288726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7270C9B-C132-49B6-87B8-2BF219D8E220}" type="datetime1">
              <a:rPr lang="en-US"/>
              <a:pPr>
                <a:defRPr/>
              </a:pPr>
              <a:t>12/19/2015</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www.Hortilover.net</a:t>
            </a:r>
          </a:p>
        </p:txBody>
      </p:sp>
      <p:sp>
        <p:nvSpPr>
          <p:cNvPr id="7" name="Slide Number Placeholder 22"/>
          <p:cNvSpPr>
            <a:spLocks noGrp="1"/>
          </p:cNvSpPr>
          <p:nvPr>
            <p:ph type="sldNum" sz="quarter" idx="12"/>
          </p:nvPr>
        </p:nvSpPr>
        <p:spPr/>
        <p:txBody>
          <a:bodyPr/>
          <a:lstStyle>
            <a:lvl1pPr>
              <a:defRPr/>
            </a:lvl1pPr>
          </a:lstStyle>
          <a:p>
            <a:fld id="{B9E9BB9C-2052-47F9-A3AC-00A79152A4DB}" type="slidenum">
              <a:rPr lang="ar-SA"/>
              <a:pPr/>
              <a:t>‹#›</a:t>
            </a:fld>
            <a:endParaRPr lang="en-US"/>
          </a:p>
        </p:txBody>
      </p:sp>
    </p:spTree>
    <p:extLst>
      <p:ext uri="{BB962C8B-B14F-4D97-AF65-F5344CB8AC3E}">
        <p14:creationId xmlns:p14="http://schemas.microsoft.com/office/powerpoint/2010/main" val="423134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ea typeface="+mn-ea"/>
                <a:cs typeface="Arial" charset="0"/>
              </a:defRPr>
            </a:lvl1pPr>
          </a:lstStyle>
          <a:p>
            <a:pPr>
              <a:defRPr/>
            </a:pPr>
            <a:fld id="{4D065F98-7899-452B-9041-45B0C25D5283}" type="datetime1">
              <a:rPr lang="en-US"/>
              <a:pPr>
                <a:defRPr/>
              </a:pPr>
              <a:t>12/19/2015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ea typeface="+mn-ea"/>
                <a:cs typeface="Arial" charset="0"/>
              </a:defRPr>
            </a:lvl1pPr>
          </a:lstStyle>
          <a:p>
            <a:pPr>
              <a:defRPr/>
            </a:pPr>
            <a:r>
              <a:rPr lang="en-US"/>
              <a:t>www.Hortilover.net</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8D004AD6-BEC3-4F9D-83ED-AD91BE5CB361}" type="slidenum">
              <a:rPr lang="ar-SA"/>
              <a:pPr/>
              <a:t>‹#›</a:t>
            </a:fld>
            <a:endParaRPr lang="en-US"/>
          </a:p>
        </p:txBody>
      </p:sp>
    </p:spTree>
  </p:cSld>
  <p:clrMap bg1="dk1" tx1="lt1" bg2="dk2" tx2="lt2" accent1="accent1" accent2="accent2" accent3="accent3" accent4="accent4" accent5="accent5" accent6="accent6" hlink="hlink" folHlink="folHlink"/>
  <p:sldLayoutIdLst>
    <p:sldLayoutId id="2147484058" r:id="rId1"/>
    <p:sldLayoutId id="2147484059" r:id="rId2"/>
    <p:sldLayoutId id="214748407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9FC22B-DEB4-462C-B266-9E7C22D5801B}" type="slidenum">
              <a:rPr lang="ar-SA">
                <a:solidFill>
                  <a:srgbClr val="BCBCBC"/>
                </a:solidFill>
              </a:rPr>
              <a:pPr eaLnBrk="1" hangingPunct="1"/>
              <a:t>1</a:t>
            </a:fld>
            <a:endParaRPr lang="en-US">
              <a:solidFill>
                <a:srgbClr val="BCBC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18000" contrast="-14000"/>
          </a:blip>
          <a:srcRect/>
          <a:stretch>
            <a:fillRect l="-1000" t="-1000" r="-1000" b="-1000"/>
          </a:stretch>
        </a:blipFill>
        <a:effectLst/>
      </p:bgPr>
    </p:bg>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0" y="304800"/>
            <a:ext cx="8915400" cy="6324600"/>
          </a:xfrm>
        </p:spPr>
        <p:txBody>
          <a:bodyPr/>
          <a:lstStyle/>
          <a:p>
            <a:pPr algn="r" rtl="1" eaLnBrk="1" hangingPunct="1">
              <a:buFont typeface="Wingdings" panose="05000000000000000000" pitchFamily="2" charset="2"/>
              <a:buChar char="q"/>
            </a:pPr>
            <a:r>
              <a:rPr lang="fa-IR" b="1" smtClean="0">
                <a:cs typeface="B Nazanin" panose="00000400000000000000" pitchFamily="2" charset="-78"/>
              </a:rPr>
              <a:t>میوی کیوی غنی از ویتامین </a:t>
            </a:r>
            <a:r>
              <a:rPr lang="en-US" b="1" smtClean="0">
                <a:cs typeface="B Nazanin" panose="00000400000000000000" pitchFamily="2" charset="-78"/>
              </a:rPr>
              <a:t>C</a:t>
            </a:r>
            <a:r>
              <a:rPr lang="fa-IR" b="1" smtClean="0">
                <a:cs typeface="B Nazanin" panose="00000400000000000000" pitchFamily="2" charset="-78"/>
              </a:rPr>
              <a:t> می باشد و علاوه بر ویتامین </a:t>
            </a:r>
            <a:r>
              <a:rPr lang="en-US" b="1" smtClean="0">
                <a:cs typeface="B Nazanin" panose="00000400000000000000" pitchFamily="2" charset="-78"/>
              </a:rPr>
              <a:t>C</a:t>
            </a:r>
            <a:r>
              <a:rPr lang="fa-IR" b="1" smtClean="0">
                <a:cs typeface="B Nazanin" panose="00000400000000000000" pitchFamily="2" charset="-78"/>
              </a:rPr>
              <a:t> بالا حاوی ترکیبات مفید دیگر شامل ویتامین </a:t>
            </a:r>
            <a:r>
              <a:rPr lang="en-US" b="1" smtClean="0">
                <a:cs typeface="B Nazanin" panose="00000400000000000000" pitchFamily="2" charset="-78"/>
              </a:rPr>
              <a:t>E</a:t>
            </a:r>
            <a:r>
              <a:rPr lang="fa-IR" b="1" smtClean="0">
                <a:cs typeface="B Nazanin" panose="00000400000000000000" pitchFamily="2" charset="-78"/>
              </a:rPr>
              <a:t>، فلاونوئیدها، مواد معدنی و همچنین مقدار زیادی از رنگیزه ها به خصوص کلروفیل و کارتنوئید می باشد که نقش آنتی اکسیدانی دارند.</a:t>
            </a:r>
          </a:p>
          <a:p>
            <a:pPr algn="r" rtl="1" eaLnBrk="1" hangingPunct="1">
              <a:buFont typeface="Wingdings 2" panose="05020102010507070707" pitchFamily="18" charset="2"/>
              <a:buNone/>
            </a:pPr>
            <a:endParaRPr lang="fa-IR" b="1" smtClean="0">
              <a:cs typeface="B Nazanin" panose="00000400000000000000" pitchFamily="2" charset="-78"/>
            </a:endParaRPr>
          </a:p>
          <a:p>
            <a:pPr algn="r" rtl="1" eaLnBrk="1" hangingPunct="1">
              <a:buFont typeface="Wingdings" panose="05000000000000000000" pitchFamily="2" charset="2"/>
              <a:buChar char="q"/>
            </a:pPr>
            <a:r>
              <a:rPr lang="ar-SA" b="1" smtClean="0">
                <a:cs typeface="B Nazanin" panose="00000400000000000000" pitchFamily="2" charset="-78"/>
              </a:rPr>
              <a:t>هر 100 گرم آن 300 ميلي‌گرم ويتامين  </a:t>
            </a:r>
            <a:r>
              <a:rPr lang="en-US" b="1" smtClean="0">
                <a:cs typeface="B Nazanin" panose="00000400000000000000" pitchFamily="2" charset="-78"/>
              </a:rPr>
              <a:t>C</a:t>
            </a:r>
            <a:r>
              <a:rPr lang="ar-SA" b="1" smtClean="0">
                <a:cs typeface="B Nazanin" panose="00000400000000000000" pitchFamily="2" charset="-78"/>
              </a:rPr>
              <a:t>  دارد كه تقريباً 2 برابر ميزان موجود در مركبات است. </a:t>
            </a:r>
            <a:endParaRPr lang="fa-IR" b="1" smtClean="0">
              <a:cs typeface="B Nazanin" panose="00000400000000000000" pitchFamily="2" charset="-78"/>
            </a:endParaRPr>
          </a:p>
          <a:p>
            <a:pPr algn="r" rtl="1" eaLnBrk="1" hangingPunct="1"/>
            <a:endParaRPr lang="en-US" b="1" smtClean="0">
              <a:cs typeface="B Nazanin" panose="00000400000000000000" pitchFamily="2" charset="-78"/>
            </a:endParaRPr>
          </a:p>
          <a:p>
            <a:pPr algn="r" rtl="1" eaLnBrk="1" hangingPunct="1"/>
            <a:endParaRPr lang="en-US" smtClean="0">
              <a:cs typeface="B Nazanin" panose="00000400000000000000" pitchFamily="2" charset="-78"/>
            </a:endParaRPr>
          </a:p>
        </p:txBody>
      </p:sp>
      <p:sp>
        <p:nvSpPr>
          <p:cNvPr id="4" name="Slide Number Placeholder 3"/>
          <p:cNvSpPr>
            <a:spLocks noGrp="1"/>
          </p:cNvSpPr>
          <p:nvPr>
            <p:ph type="sldNum" sz="quarter" idx="12"/>
          </p:nvPr>
        </p:nvSpPr>
        <p:spPr>
          <a:xfrm>
            <a:off x="228600" y="6324600"/>
            <a:ext cx="7620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CCDFD5-A4C0-40DB-912D-1F6C77BF3AA2}" type="slidenum">
              <a:rPr lang="ar-SA" sz="2400">
                <a:solidFill>
                  <a:srgbClr val="BCBCBC"/>
                </a:solidFill>
                <a:cs typeface="B Nazanin" panose="00000400000000000000" pitchFamily="2" charset="-78"/>
              </a:rPr>
              <a:pPr eaLnBrk="1" hangingPunct="1"/>
              <a:t>10</a:t>
            </a:fld>
            <a:endParaRPr lang="en-US" sz="2400">
              <a:solidFill>
                <a:srgbClr val="BCBCBC"/>
              </a:solidFill>
              <a:cs typeface="B Nazanin" panose="00000400000000000000" pitchFamily="2" charset="-78"/>
            </a:endParaRPr>
          </a:p>
        </p:txBody>
      </p:sp>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bg1"/>
                </a:solidFill>
              </a:rPr>
              <a:t>Golsaran.com</a:t>
            </a:r>
            <a:endParaRPr lang="fa-IR" sz="1400" dirty="0">
              <a:solidFill>
                <a:schemeClr val="bg1"/>
              </a:solidFill>
            </a:endParaRPr>
          </a:p>
        </p:txBody>
      </p:sp>
    </p:spTree>
  </p:cSld>
  <p:clrMapOvr>
    <a:masterClrMapping/>
  </p:clrMapOvr>
  <p:transition>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924800" cy="951706"/>
          </a:xfrm>
        </p:spPr>
        <p:txBody>
          <a:bodyPr>
            <a:normAutofit fontScale="90000"/>
          </a:bodyPr>
          <a:lstStyle/>
          <a:p>
            <a:pPr marL="484632" algn="r" rtl="1" eaLnBrk="1" fontAlgn="auto" hangingPunct="1">
              <a:spcAft>
                <a:spcPts val="0"/>
              </a:spcAft>
              <a:defRPr/>
            </a:pPr>
            <a:r>
              <a:rPr lang="fa-IR" sz="3600" dirty="0" smtClean="0">
                <a:solidFill>
                  <a:srgbClr val="FFFF00"/>
                </a:solidFill>
                <a:effectLst/>
                <a:cs typeface="B Nazanin" pitchFamily="2" charset="-78"/>
              </a:rPr>
              <a:t>تغییرات فصلی عناصر معدنی در میوه کیوی</a:t>
            </a:r>
            <a:r>
              <a:rPr lang="en-US" dirty="0" smtClean="0">
                <a:solidFill>
                  <a:schemeClr val="accent1">
                    <a:tint val="83000"/>
                    <a:satMod val="150000"/>
                  </a:schemeClr>
                </a:solidFill>
              </a:rPr>
              <a:t/>
            </a:r>
            <a:br>
              <a:rPr lang="en-US" dirty="0" smtClean="0">
                <a:solidFill>
                  <a:schemeClr val="accent1">
                    <a:tint val="83000"/>
                    <a:satMod val="150000"/>
                  </a:schemeClr>
                </a:solidFill>
              </a:rPr>
            </a:br>
            <a:endParaRPr lang="en-US" dirty="0">
              <a:solidFill>
                <a:schemeClr val="accent1">
                  <a:tint val="83000"/>
                  <a:satMod val="150000"/>
                </a:schemeClr>
              </a:solidFill>
            </a:endParaRPr>
          </a:p>
        </p:txBody>
      </p:sp>
      <p:sp>
        <p:nvSpPr>
          <p:cNvPr id="15363" name="Content Placeholder 2"/>
          <p:cNvSpPr>
            <a:spLocks noGrp="1"/>
          </p:cNvSpPr>
          <p:nvPr>
            <p:ph idx="1"/>
          </p:nvPr>
        </p:nvSpPr>
        <p:spPr>
          <a:xfrm>
            <a:off x="457200" y="1066800"/>
            <a:ext cx="8229600" cy="5387975"/>
          </a:xfrm>
        </p:spPr>
        <p:txBody>
          <a:bodyPr/>
          <a:lstStyle/>
          <a:p>
            <a:pPr algn="r" rtl="1" eaLnBrk="1" hangingPunct="1">
              <a:buFont typeface="Wingdings" panose="05000000000000000000" pitchFamily="2" charset="2"/>
              <a:buChar char="§"/>
            </a:pPr>
            <a:r>
              <a:rPr lang="fa-IR" sz="2400" b="1" smtClean="0">
                <a:cs typeface="B Nazanin" panose="00000400000000000000" pitchFamily="2" charset="-78"/>
              </a:rPr>
              <a:t>غلظت مواد معدنی در طی دوره‌ی نمو و بلوغ میوه به علت رقابت مرتبط با رشد در سایز میوه کاهش می‌یابد.</a:t>
            </a:r>
          </a:p>
          <a:p>
            <a:pPr algn="just" rtl="1" eaLnBrk="1" hangingPunct="1">
              <a:buFont typeface="Wingdings" panose="05000000000000000000" pitchFamily="2" charset="2"/>
              <a:buChar char="§"/>
            </a:pPr>
            <a:r>
              <a:rPr lang="fa-IR" sz="2400" b="1" smtClean="0">
                <a:cs typeface="B Nazanin" panose="00000400000000000000" pitchFamily="2" charset="-78"/>
              </a:rPr>
              <a:t>در طول فصل رشد، غلظت مس، آهن، نیتروژن، فسفر، پتاسیم، سولفور و روی در گوشت به سرعت در طول 8 هفته اول رشد کاهش می­یابد و مقادیر بدست آمده تا زمان برداشت نسبتا ثابت مانده و یا فقط اندکی تغییر می کند.</a:t>
            </a:r>
          </a:p>
          <a:p>
            <a:pPr algn="just" rtl="1" eaLnBrk="1" hangingPunct="1">
              <a:buFont typeface="Wingdings" panose="05000000000000000000" pitchFamily="2" charset="2"/>
              <a:buChar char="§"/>
            </a:pPr>
            <a:r>
              <a:rPr lang="fa-IR" sz="2400" b="1" smtClean="0">
                <a:cs typeface="B Nazanin" panose="00000400000000000000" pitchFamily="2" charset="-78"/>
              </a:rPr>
              <a:t>در طول فصل، غلظت بر، کلسیم، منیزیم و منگنز به طور یکنواخت کاهش می یابد. غلظت منیزیم نیز در سرتاسر فصل با سرعت کمتری نسبت به کلسیم کاهش می‌یابد.</a:t>
            </a:r>
          </a:p>
          <a:p>
            <a:pPr algn="just" rtl="1" eaLnBrk="1" hangingPunct="1">
              <a:buFont typeface="Wingdings" panose="05000000000000000000" pitchFamily="2" charset="2"/>
              <a:buChar char="§"/>
            </a:pPr>
            <a:r>
              <a:rPr lang="fa-IR" sz="2400" b="1" smtClean="0">
                <a:cs typeface="B Nazanin" panose="00000400000000000000" pitchFamily="2" charset="-78"/>
              </a:rPr>
              <a:t>در آزمایش دیگر این نتیجه بدست آمد که در میوه کیوی غلظت نیتروژن به سرعت در طی 10 هفته بعد از گرده افشانی کاهش می‌یابد، در حالیکه غلظت پتاسیم تقریبا به طور خطی 7 هفته‌ بعد از گرده افشانی کاهش می یابد.</a:t>
            </a:r>
          </a:p>
          <a:p>
            <a:pPr algn="just" rtl="1" eaLnBrk="1" hangingPunct="1">
              <a:buFont typeface="Wingdings" panose="05000000000000000000" pitchFamily="2" charset="2"/>
              <a:buChar char="§"/>
            </a:pPr>
            <a:endParaRPr lang="en-US" sz="2400" b="1" smtClean="0">
              <a:cs typeface="B Nazanin" panose="00000400000000000000" pitchFamily="2" charset="-78"/>
            </a:endParaRPr>
          </a:p>
        </p:txBody>
      </p:sp>
      <p:sp>
        <p:nvSpPr>
          <p:cNvPr id="15364" name="Slide Number Placeholder 3"/>
          <p:cNvSpPr>
            <a:spLocks noGrp="1"/>
          </p:cNvSpPr>
          <p:nvPr>
            <p:ph type="sldNum" sz="quarter" idx="12"/>
          </p:nvPr>
        </p:nvSpPr>
        <p:spPr bwMode="auto">
          <a:xfrm>
            <a:off x="304800" y="62484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54DC22-4C16-4780-8649-07ED9B508D07}" type="slidenum">
              <a:rPr lang="ar-SA" sz="2400">
                <a:ea typeface="Arial" panose="020B0604020202020204" pitchFamily="34" charset="0"/>
                <a:cs typeface="B Nazanin" panose="00000400000000000000" pitchFamily="2" charset="-78"/>
              </a:rPr>
              <a:pPr eaLnBrk="1" hangingPunct="1"/>
              <a:t>11</a:t>
            </a:fld>
            <a:endParaRPr lang="en-US" sz="2400">
              <a:ea typeface="Arial" panose="020B0604020202020204" pitchFamily="34" charset="0"/>
              <a:cs typeface="B Nazanin" panose="00000400000000000000" pitchFamily="2" charset="-78"/>
            </a:endParaRPr>
          </a:p>
        </p:txBody>
      </p:sp>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40000" contrast="-40000"/>
          </a:blip>
          <a:srcRect/>
          <a:stretch>
            <a:fillRect t="-31000" b="-12000"/>
          </a:stretch>
        </a:blipFill>
        <a:effectLst/>
      </p:bgPr>
    </p:bg>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381000" y="1143000"/>
            <a:ext cx="8458200" cy="5715000"/>
          </a:xfrm>
        </p:spPr>
        <p:txBody>
          <a:bodyPr/>
          <a:lstStyle/>
          <a:p>
            <a:pPr marL="447675" indent="-382588" algn="just" rtl="1" eaLnBrk="1" hangingPunct="1">
              <a:buFont typeface="Wingdings 2" panose="05020102010507070707" pitchFamily="18" charset="2"/>
              <a:buChar char=""/>
            </a:pPr>
            <a:r>
              <a:rPr lang="ar-SA" smtClean="0">
                <a:solidFill>
                  <a:srgbClr val="FFFF00"/>
                </a:solidFill>
                <a:cs typeface="B Badr" panose="00000400000000000000" pitchFamily="2" charset="-78"/>
              </a:rPr>
              <a:t>گرده</a:t>
            </a:r>
            <a:r>
              <a:rPr lang="ar-SA" smtClean="0">
                <a:solidFill>
                  <a:srgbClr val="FFFF00"/>
                </a:solidFill>
              </a:rPr>
              <a:t>‌</a:t>
            </a:r>
            <a:r>
              <a:rPr lang="ar-SA" smtClean="0">
                <a:solidFill>
                  <a:srgbClr val="FFFF00"/>
                </a:solidFill>
                <a:cs typeface="B Badr" panose="00000400000000000000" pitchFamily="2" charset="-78"/>
              </a:rPr>
              <a:t>افشاني کامل در کيوي نيازمند انتقال تعداد بسيار زيادي دانه گرده به سطح کلاله مي</a:t>
            </a:r>
            <a:r>
              <a:rPr lang="ar-SA" smtClean="0">
                <a:solidFill>
                  <a:srgbClr val="FFFF00"/>
                </a:solidFill>
              </a:rPr>
              <a:t>‌</a:t>
            </a:r>
            <a:r>
              <a:rPr lang="ar-SA" smtClean="0">
                <a:solidFill>
                  <a:srgbClr val="FFFF00"/>
                </a:solidFill>
                <a:cs typeface="B Badr" panose="00000400000000000000" pitchFamily="2" charset="-78"/>
              </a:rPr>
              <a:t>باشد که در مناطق تحت کشت اين محصول در ايران اين نياز تامين نشده، در نهايت منجر به توليد درصد قابل توجهي از ميوه</a:t>
            </a:r>
            <a:r>
              <a:rPr lang="ar-SA" smtClean="0">
                <a:solidFill>
                  <a:srgbClr val="FFFF00"/>
                </a:solidFill>
              </a:rPr>
              <a:t>‌</a:t>
            </a:r>
            <a:r>
              <a:rPr lang="ar-SA" smtClean="0">
                <a:solidFill>
                  <a:srgbClr val="FFFF00"/>
                </a:solidFill>
                <a:cs typeface="B Badr" panose="00000400000000000000" pitchFamily="2" charset="-78"/>
              </a:rPr>
              <a:t>هاي ريز و غيراقتصادي مي</a:t>
            </a:r>
            <a:r>
              <a:rPr lang="ar-SA" smtClean="0">
                <a:solidFill>
                  <a:srgbClr val="FFFF00"/>
                </a:solidFill>
              </a:rPr>
              <a:t>‌</a:t>
            </a:r>
            <a:r>
              <a:rPr lang="ar-SA" smtClean="0">
                <a:solidFill>
                  <a:srgbClr val="FFFF00"/>
                </a:solidFill>
                <a:cs typeface="B Badr" panose="00000400000000000000" pitchFamily="2" charset="-78"/>
              </a:rPr>
              <a:t>شود</a:t>
            </a:r>
            <a:r>
              <a:rPr lang="fa-IR" smtClean="0">
                <a:solidFill>
                  <a:srgbClr val="FFFF00"/>
                </a:solidFill>
                <a:cs typeface="B Badr" panose="00000400000000000000" pitchFamily="2" charset="-78"/>
              </a:rPr>
              <a:t>.</a:t>
            </a:r>
          </a:p>
          <a:p>
            <a:pPr marL="447675" indent="-382588" algn="just" rtl="1" eaLnBrk="1" hangingPunct="1">
              <a:buFont typeface="Wingdings 2" panose="05020102010507070707" pitchFamily="18" charset="2"/>
              <a:buChar char=""/>
            </a:pPr>
            <a:r>
              <a:rPr lang="ar-SA" smtClean="0">
                <a:solidFill>
                  <a:srgbClr val="FFFF00"/>
                </a:solidFill>
                <a:cs typeface="B Badr" panose="00000400000000000000" pitchFamily="2" charset="-78"/>
              </a:rPr>
              <a:t>کیوی از نظر دشواری در گرده افشانی معروف است چون گلهای آن برای زنبورها جذاب نیستند. بعضی از تولید کنندگان گرده</a:t>
            </a:r>
            <a:r>
              <a:rPr lang="ar-SA" smtClean="0">
                <a:solidFill>
                  <a:srgbClr val="FFFF00"/>
                </a:solidFill>
              </a:rPr>
              <a:t>‌</a:t>
            </a:r>
            <a:r>
              <a:rPr lang="ar-SA" smtClean="0">
                <a:solidFill>
                  <a:srgbClr val="FFFF00"/>
                </a:solidFill>
                <a:cs typeface="B Badr" panose="00000400000000000000" pitchFamily="2" charset="-78"/>
              </a:rPr>
              <a:t>های جمع آوری شده را بر روی گلهای ماده می پاشند. </a:t>
            </a:r>
            <a:endParaRPr lang="en-US" smtClean="0">
              <a:solidFill>
                <a:srgbClr val="FFFF00"/>
              </a:solidFill>
              <a:cs typeface="B Badr" panose="00000400000000000000" pitchFamily="2" charset="-78"/>
            </a:endParaRPr>
          </a:p>
          <a:p>
            <a:pPr marL="447675" indent="-382588" algn="just" rtl="1" eaLnBrk="1" hangingPunct="1">
              <a:buFont typeface="Wingdings 2" panose="05020102010507070707" pitchFamily="18" charset="2"/>
              <a:buChar char=""/>
            </a:pPr>
            <a:r>
              <a:rPr lang="ar-SA" smtClean="0">
                <a:solidFill>
                  <a:srgbClr val="FFFF00"/>
                </a:solidFill>
                <a:cs typeface="B Badr" panose="00000400000000000000" pitchFamily="2" charset="-78"/>
              </a:rPr>
              <a:t>اما کلاً موفق</a:t>
            </a:r>
            <a:r>
              <a:rPr lang="ar-SA" smtClean="0">
                <a:solidFill>
                  <a:srgbClr val="FFFF00"/>
                </a:solidFill>
              </a:rPr>
              <a:t>‌</a:t>
            </a:r>
            <a:r>
              <a:rPr lang="ar-SA" smtClean="0">
                <a:solidFill>
                  <a:srgbClr val="FFFF00"/>
                </a:solidFill>
                <a:cs typeface="B Badr" panose="00000400000000000000" pitchFamily="2" charset="-78"/>
              </a:rPr>
              <a:t>ترین راه گرده افشانی اشباعی است که در این روش جمعیتهای بسیار زیادی از زنبورها را بوجود می آورند ( با قراردادن کندوها در باغها) که زنبورها به علت رقابت شدید برای تمامی گلهای موجود در مسافت پروازیشان مجبور به استفاده از گلهای کیوی می شوند. </a:t>
            </a:r>
            <a:endParaRPr lang="en-US" smtClean="0">
              <a:solidFill>
                <a:srgbClr val="FFFF00"/>
              </a:solidFill>
              <a:cs typeface="B Badr" panose="00000400000000000000" pitchFamily="2" charset="-78"/>
            </a:endParaRPr>
          </a:p>
          <a:p>
            <a:pPr marL="447675" indent="-382588" algn="just" rtl="1" eaLnBrk="1" hangingPunct="1">
              <a:buFont typeface="Wingdings 2" panose="05020102010507070707" pitchFamily="18" charset="2"/>
              <a:buChar char=""/>
            </a:pPr>
            <a:endParaRPr lang="en-US" smtClean="0">
              <a:solidFill>
                <a:srgbClr val="FFFF00"/>
              </a:solidFill>
              <a:cs typeface="B Badr" panose="00000400000000000000" pitchFamily="2" charset="-78"/>
            </a:endParaRPr>
          </a:p>
        </p:txBody>
      </p:sp>
      <p:sp>
        <p:nvSpPr>
          <p:cNvPr id="16387" name="Slide Number Placeholder 3"/>
          <p:cNvSpPr>
            <a:spLocks noGrp="1"/>
          </p:cNvSpPr>
          <p:nvPr>
            <p:ph type="sldNum" sz="quarter" idx="12"/>
          </p:nvPr>
        </p:nvSpPr>
        <p:spPr bwMode="auto">
          <a:xfrm>
            <a:off x="685800" y="63246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ADF250-E678-4291-8DF1-4035C8F5C9AD}" type="slidenum">
              <a:rPr lang="ar-SA" sz="2400">
                <a:ea typeface="Arial" panose="020B0604020202020204" pitchFamily="34" charset="0"/>
                <a:cs typeface="B Nazanin" panose="00000400000000000000" pitchFamily="2" charset="-78"/>
              </a:rPr>
              <a:pPr eaLnBrk="1" hangingPunct="1"/>
              <a:t>12</a:t>
            </a:fld>
            <a:endParaRPr lang="en-US">
              <a:ea typeface="Arial" panose="020B0604020202020204" pitchFamily="34" charset="0"/>
              <a:cs typeface="B Nazanin" panose="00000400000000000000" pitchFamily="2" charset="-78"/>
            </a:endParaRPr>
          </a:p>
        </p:txBody>
      </p:sp>
      <p:sp>
        <p:nvSpPr>
          <p:cNvPr id="3" name="TextBox 2"/>
          <p:cNvSpPr txBox="1"/>
          <p:nvPr/>
        </p:nvSpPr>
        <p:spPr>
          <a:xfrm>
            <a:off x="5257800" y="381000"/>
            <a:ext cx="3429000" cy="646113"/>
          </a:xfrm>
          <a:prstGeom prst="rect">
            <a:avLst/>
          </a:prstGeom>
          <a:noFill/>
        </p:spPr>
        <p:txBody>
          <a:bodyPr>
            <a:spAutoFit/>
          </a:bodyPr>
          <a:lstStyle/>
          <a:p>
            <a:pPr algn="r" rtl="1">
              <a:defRPr/>
            </a:pPr>
            <a:r>
              <a:rPr lang="fa-IR" sz="3600" b="1" dirty="0">
                <a:solidFill>
                  <a:srgbClr val="FFFF00"/>
                </a:solidFill>
                <a:effectLst>
                  <a:outerShdw blurRad="38100" dist="38100" dir="2700000" algn="tl">
                    <a:srgbClr val="000000">
                      <a:alpha val="43137"/>
                    </a:srgbClr>
                  </a:outerShdw>
                </a:effectLst>
                <a:latin typeface="Arial" charset="0"/>
                <a:cs typeface="B Nazanin" pitchFamily="2" charset="-78"/>
              </a:rPr>
              <a:t>گرده افشانی</a:t>
            </a:r>
            <a:endParaRPr lang="en-US" sz="3600" b="1" dirty="0">
              <a:solidFill>
                <a:srgbClr val="FFFF00"/>
              </a:solidFill>
              <a:effectLst>
                <a:outerShdw blurRad="38100" dist="38100" dir="2700000" algn="tl">
                  <a:srgbClr val="000000">
                    <a:alpha val="43137"/>
                  </a:srgbClr>
                </a:outerShdw>
              </a:effectLst>
              <a:latin typeface="Arial" charset="0"/>
              <a:cs typeface="B Nazanin" pitchFamily="2" charset="-78"/>
            </a:endParaRPr>
          </a:p>
        </p:txBody>
      </p:sp>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40000" contrast="-40000"/>
          </a:blip>
          <a:srcRect/>
          <a:stretch>
            <a:fillRect l="-25000" r="-25000"/>
          </a:stretch>
        </a:blipFill>
        <a:effectLst/>
      </p:bgPr>
    </p:bg>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57200" y="838200"/>
            <a:ext cx="8229600" cy="5638800"/>
          </a:xfrm>
        </p:spPr>
        <p:txBody>
          <a:bodyPr/>
          <a:lstStyle/>
          <a:p>
            <a:pPr algn="just" rtl="1" eaLnBrk="1" hangingPunct="1">
              <a:buFont typeface="Wingdings" panose="05000000000000000000" pitchFamily="2" charset="2"/>
              <a:buChar char="ü"/>
            </a:pPr>
            <a:r>
              <a:rPr lang="ar-SA" smtClean="0">
                <a:solidFill>
                  <a:srgbClr val="FFFF00"/>
                </a:solidFill>
                <a:cs typeface="B Badr" panose="00000400000000000000" pitchFamily="2" charset="-78"/>
              </a:rPr>
              <a:t>گرده</a:t>
            </a:r>
            <a:r>
              <a:rPr lang="ar-SA" smtClean="0">
                <a:solidFill>
                  <a:srgbClr val="FFFF00"/>
                </a:solidFill>
              </a:rPr>
              <a:t>‌</a:t>
            </a:r>
            <a:r>
              <a:rPr lang="ar-SA" smtClean="0">
                <a:solidFill>
                  <a:srgbClr val="FFFF00"/>
                </a:solidFill>
                <a:cs typeface="B Badr" panose="00000400000000000000" pitchFamily="2" charset="-78"/>
              </a:rPr>
              <a:t>افشاني تکميلي در کيوي روي برخي از خصوصيات کمي محصول مانند طول، قطر، وزن، حجم ميوه و درصد به ميوه نشستن اختلاف معني</a:t>
            </a:r>
            <a:r>
              <a:rPr lang="ar-SA" smtClean="0">
                <a:solidFill>
                  <a:srgbClr val="FFFF00"/>
                </a:solidFill>
              </a:rPr>
              <a:t>‌</a:t>
            </a:r>
            <a:r>
              <a:rPr lang="ar-SA" smtClean="0">
                <a:solidFill>
                  <a:srgbClr val="FFFF00"/>
                </a:solidFill>
                <a:cs typeface="B Badr" panose="00000400000000000000" pitchFamily="2" charset="-78"/>
              </a:rPr>
              <a:t>داري را نسبت به شاهد نشان داد. در بعضي از تيمارها بيش از 20 درصد تفاوت در ابعاد و 50 درصد تفاوت در وزن و حجم محصول نسبت به شاهد مشاهده شد. </a:t>
            </a:r>
            <a:endParaRPr lang="en-US" smtClean="0">
              <a:solidFill>
                <a:srgbClr val="FFFF00"/>
              </a:solidFill>
              <a:cs typeface="B Badr" panose="00000400000000000000" pitchFamily="2" charset="-78"/>
            </a:endParaRPr>
          </a:p>
          <a:p>
            <a:pPr algn="just" rtl="1" eaLnBrk="1" hangingPunct="1"/>
            <a:endParaRPr lang="en-US" smtClean="0">
              <a:cs typeface="B Badr" panose="00000400000000000000" pitchFamily="2" charset="-78"/>
            </a:endParaRPr>
          </a:p>
        </p:txBody>
      </p:sp>
      <p:sp>
        <p:nvSpPr>
          <p:cNvPr id="4" name="Slide Number Placeholder 3"/>
          <p:cNvSpPr>
            <a:spLocks noGrp="1"/>
          </p:cNvSpPr>
          <p:nvPr>
            <p:ph type="sldNum" sz="quarter" idx="12"/>
          </p:nvPr>
        </p:nvSpPr>
        <p:spPr>
          <a:xfrm>
            <a:off x="228600" y="6248400"/>
            <a:ext cx="7620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5EC651-E763-48A2-A4D0-1AE44D96AF6B}" type="slidenum">
              <a:rPr lang="ar-SA" sz="2400">
                <a:solidFill>
                  <a:srgbClr val="BCBCBC"/>
                </a:solidFill>
                <a:cs typeface="B Nazanin" panose="00000400000000000000" pitchFamily="2" charset="-78"/>
              </a:rPr>
              <a:pPr eaLnBrk="1" hangingPunct="1"/>
              <a:t>13</a:t>
            </a:fld>
            <a:endParaRPr lang="en-US">
              <a:solidFill>
                <a:srgbClr val="BCBCBC"/>
              </a:solidFill>
              <a:cs typeface="B Nazanin" panose="00000400000000000000" pitchFamily="2" charset="-78"/>
            </a:endParaRPr>
          </a:p>
        </p:txBody>
      </p:sp>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152400" y="1219200"/>
            <a:ext cx="8991600" cy="5089525"/>
          </a:xfrm>
        </p:spPr>
        <p:txBody>
          <a:bodyPr/>
          <a:lstStyle/>
          <a:p>
            <a:pPr algn="just" rtl="1" eaLnBrk="1" hangingPunct="1">
              <a:lnSpc>
                <a:spcPct val="110000"/>
              </a:lnSpc>
            </a:pPr>
            <a:r>
              <a:rPr lang="ar-SA" smtClean="0">
                <a:cs typeface="B Badr" panose="00000400000000000000" pitchFamily="2" charset="-78"/>
              </a:rPr>
              <a:t>گیاهان کیوی معمولاً دوپایه هستند یعنی هر گیاه کیوی یا نر است یا ماده.</a:t>
            </a:r>
            <a:r>
              <a:rPr lang="fa-IR" smtClean="0">
                <a:cs typeface="B Badr" panose="00000400000000000000" pitchFamily="2" charset="-78"/>
              </a:rPr>
              <a:t> </a:t>
            </a:r>
            <a:r>
              <a:rPr lang="ar-SA" smtClean="0">
                <a:cs typeface="B Badr" panose="00000400000000000000" pitchFamily="2" charset="-78"/>
              </a:rPr>
              <a:t>فقط گیاه ماده میوه می دهد</a:t>
            </a:r>
            <a:r>
              <a:rPr lang="fa-IR" smtClean="0">
                <a:cs typeface="B Badr" panose="00000400000000000000" pitchFamily="2" charset="-78"/>
              </a:rPr>
              <a:t>،</a:t>
            </a:r>
            <a:r>
              <a:rPr lang="ar-SA" smtClean="0">
                <a:cs typeface="B Badr" panose="00000400000000000000" pitchFamily="2" charset="-78"/>
              </a:rPr>
              <a:t> آن</a:t>
            </a:r>
            <a:r>
              <a:rPr lang="fa-IR" smtClean="0">
                <a:cs typeface="B Badr" panose="00000400000000000000" pitchFamily="2" charset="-78"/>
              </a:rPr>
              <a:t> </a:t>
            </a:r>
            <a:r>
              <a:rPr lang="ar-SA" smtClean="0">
                <a:cs typeface="B Badr" panose="00000400000000000000" pitchFamily="2" charset="-78"/>
              </a:rPr>
              <a:t>هم وقتی که توسط گیاه نر گرده افشانی می</a:t>
            </a:r>
            <a:r>
              <a:rPr lang="ar-SA" smtClean="0"/>
              <a:t>‌</a:t>
            </a:r>
            <a:r>
              <a:rPr lang="ar-SA" smtClean="0">
                <a:cs typeface="B Badr" panose="00000400000000000000" pitchFamily="2" charset="-78"/>
              </a:rPr>
              <a:t>شود. برای سه تا هشت تاک ماده یک گیاه نر گرده افشان لازم است. تنها استثنا، یک نوع پیوندی از</a:t>
            </a:r>
            <a:r>
              <a:rPr lang="fa-IR" smtClean="0">
                <a:cs typeface="B Badr" panose="00000400000000000000" pitchFamily="2" charset="-78"/>
              </a:rPr>
              <a:t> </a:t>
            </a:r>
            <a:r>
              <a:rPr lang="ar-SA" smtClean="0">
                <a:cs typeface="B Badr" panose="00000400000000000000" pitchFamily="2" charset="-78"/>
              </a:rPr>
              <a:t>ژاپن به نام گونـه </a:t>
            </a:r>
            <a:r>
              <a:rPr lang="en-US" smtClean="0">
                <a:cs typeface="B Badr" panose="00000400000000000000" pitchFamily="2" charset="-78"/>
              </a:rPr>
              <a:t>Issai</a:t>
            </a:r>
            <a:r>
              <a:rPr lang="ar-SA" smtClean="0">
                <a:cs typeface="B Badr" panose="00000400000000000000" pitchFamily="2" charset="-78"/>
              </a:rPr>
              <a:t> است (</a:t>
            </a:r>
            <a:r>
              <a:rPr lang="en-US" i="1" smtClean="0">
                <a:latin typeface="Soutane" pitchFamily="2" charset="0"/>
                <a:cs typeface="B Badr" panose="00000400000000000000" pitchFamily="2" charset="-78"/>
              </a:rPr>
              <a:t>Actinidia arguta</a:t>
            </a:r>
            <a:r>
              <a:rPr lang="en-US" i="1" smtClean="0">
                <a:cs typeface="B Badr" panose="00000400000000000000" pitchFamily="2" charset="-78"/>
              </a:rPr>
              <a:t> x </a:t>
            </a:r>
            <a:r>
              <a:rPr lang="en-US" i="1" smtClean="0">
                <a:latin typeface="Soutane" pitchFamily="2" charset="0"/>
                <a:cs typeface="B Badr" panose="00000400000000000000" pitchFamily="2" charset="-78"/>
              </a:rPr>
              <a:t>rufa</a:t>
            </a:r>
            <a:r>
              <a:rPr lang="ar-SA" smtClean="0">
                <a:cs typeface="B Badr" panose="00000400000000000000" pitchFamily="2" charset="-78"/>
              </a:rPr>
              <a:t>) که گلهای کامل می دهد و می تواند خودش را بارور نماید؛ متاسفانه این گونه کم طاقت است و مقاومت آن از بیشتر اشکال </a:t>
            </a:r>
            <a:r>
              <a:rPr lang="en-US" i="1" smtClean="0">
                <a:latin typeface="Soutane" pitchFamily="2" charset="0"/>
                <a:cs typeface="B Badr" panose="00000400000000000000" pitchFamily="2" charset="-78"/>
              </a:rPr>
              <a:t>A. arguta</a:t>
            </a:r>
            <a:r>
              <a:rPr lang="ar-SA" smtClean="0">
                <a:cs typeface="B Badr" panose="00000400000000000000" pitchFamily="2" charset="-78"/>
              </a:rPr>
              <a:t> کمتر </a:t>
            </a:r>
            <a:r>
              <a:rPr lang="fa-IR" smtClean="0">
                <a:cs typeface="B Badr" panose="00000400000000000000" pitchFamily="2" charset="-78"/>
              </a:rPr>
              <a:t>است </a:t>
            </a:r>
            <a:r>
              <a:rPr lang="ar-SA" smtClean="0">
                <a:cs typeface="B Badr" panose="00000400000000000000" pitchFamily="2" charset="-78"/>
              </a:rPr>
              <a:t>و تولید کننده بزرگی بشمار نمی</a:t>
            </a:r>
            <a:r>
              <a:rPr lang="ar-SA" smtClean="0"/>
              <a:t>‌</a:t>
            </a:r>
            <a:r>
              <a:rPr lang="ar-SA" smtClean="0">
                <a:cs typeface="B Badr" panose="00000400000000000000" pitchFamily="2" charset="-78"/>
              </a:rPr>
              <a:t>آید.</a:t>
            </a:r>
            <a:endParaRPr lang="en-US" smtClean="0">
              <a:cs typeface="B Badr" panose="00000400000000000000" pitchFamily="2" charset="-78"/>
            </a:endParaRPr>
          </a:p>
          <a:p>
            <a:pPr algn="just" rtl="1" eaLnBrk="1" hangingPunct="1">
              <a:lnSpc>
                <a:spcPct val="110000"/>
              </a:lnSpc>
            </a:pPr>
            <a:endParaRPr lang="en-US" smtClean="0">
              <a:cs typeface="B Badr" panose="00000400000000000000" pitchFamily="2" charset="-78"/>
            </a:endParaRPr>
          </a:p>
        </p:txBody>
      </p:sp>
      <p:sp>
        <p:nvSpPr>
          <p:cNvPr id="4" name="Slide Number Placeholder 3"/>
          <p:cNvSpPr>
            <a:spLocks noGrp="1"/>
          </p:cNvSpPr>
          <p:nvPr>
            <p:ph type="sldNum" sz="quarter" idx="12"/>
          </p:nvPr>
        </p:nvSpPr>
        <p:spPr>
          <a:xfrm>
            <a:off x="381000" y="6248400"/>
            <a:ext cx="7620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67E07D-B740-43BD-93DE-F695C62B17ED}" type="slidenum">
              <a:rPr lang="ar-SA" sz="2400">
                <a:solidFill>
                  <a:srgbClr val="BCBCBC"/>
                </a:solidFill>
                <a:cs typeface="B Nazanin" panose="00000400000000000000" pitchFamily="2" charset="-78"/>
              </a:rPr>
              <a:pPr eaLnBrk="1" hangingPunct="1"/>
              <a:t>14</a:t>
            </a:fld>
            <a:endParaRPr lang="en-US" sz="2400">
              <a:solidFill>
                <a:srgbClr val="BCBCBC"/>
              </a:solidFill>
              <a:cs typeface="B Nazanin" panose="00000400000000000000" pitchFamily="2" charset="-78"/>
            </a:endParaRPr>
          </a:p>
        </p:txBody>
      </p:sp>
      <p:sp>
        <p:nvSpPr>
          <p:cNvPr id="3" name="TextBox 2"/>
          <p:cNvSpPr txBox="1"/>
          <p:nvPr/>
        </p:nvSpPr>
        <p:spPr>
          <a:xfrm>
            <a:off x="4953000" y="457200"/>
            <a:ext cx="3810000" cy="584200"/>
          </a:xfrm>
          <a:prstGeom prst="rect">
            <a:avLst/>
          </a:prstGeom>
          <a:noFill/>
        </p:spPr>
        <p:txBody>
          <a:bodyPr>
            <a:spAutoFit/>
          </a:bodyPr>
          <a:lstStyle/>
          <a:p>
            <a:pPr algn="r" rtl="1">
              <a:defRPr/>
            </a:pPr>
            <a:r>
              <a:rPr lang="ar-SA" sz="3200" b="1" dirty="0">
                <a:solidFill>
                  <a:srgbClr val="FFFF00"/>
                </a:solidFill>
                <a:effectLst>
                  <a:outerShdw blurRad="38100" dist="38100" dir="2700000" algn="tl">
                    <a:srgbClr val="000000">
                      <a:alpha val="43137"/>
                    </a:srgbClr>
                  </a:outerShdw>
                </a:effectLst>
                <a:latin typeface="Arial" charset="0"/>
                <a:cs typeface="B Nazanin" pitchFamily="2" charset="-78"/>
              </a:rPr>
              <a:t>ارقام كيوي </a:t>
            </a:r>
            <a:endParaRPr lang="en-US" sz="3200" b="1" dirty="0">
              <a:solidFill>
                <a:srgbClr val="FFFF00"/>
              </a:solidFill>
              <a:effectLst>
                <a:outerShdw blurRad="38100" dist="38100" dir="2700000" algn="tl">
                  <a:srgbClr val="000000">
                    <a:alpha val="43137"/>
                  </a:srgbClr>
                </a:outerShdw>
              </a:effectLst>
              <a:latin typeface="Arial" charset="0"/>
              <a:cs typeface="B Nazanin" pitchFamily="2" charset="-78"/>
            </a:endParaRPr>
          </a:p>
        </p:txBody>
      </p:sp>
      <p:pic>
        <p:nvPicPr>
          <p:cNvPr id="18437" name="Picture 4" descr="E:\مصدق\mosi\کیوی\ax\kiwi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672013"/>
            <a:ext cx="43815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0" y="609600"/>
            <a:ext cx="8839200" cy="5845175"/>
          </a:xfrm>
        </p:spPr>
        <p:txBody>
          <a:bodyPr/>
          <a:lstStyle/>
          <a:p>
            <a:pPr algn="just" rtl="1" eaLnBrk="1" hangingPunct="1"/>
            <a:r>
              <a:rPr lang="ar-SA" sz="2400" b="1" smtClean="0">
                <a:cs typeface="B Nazanin" panose="00000400000000000000" pitchFamily="2" charset="-78"/>
              </a:rPr>
              <a:t>ارقام كيوي فروت موجود نتاج نهالهائي هستند كه درسال 1910  در نيوزيلند به بار نشستند. در آن سال نهالهاي بسيار زيادي از تكثير غيرجنسي بدست‌آمد كه ازبين آنها بهترين ارقام انتخاب شده، سپس در</a:t>
            </a:r>
            <a:r>
              <a:rPr lang="en-US" sz="2400" b="1" smtClean="0">
                <a:cs typeface="B Nazanin" panose="00000400000000000000" pitchFamily="2" charset="-78"/>
              </a:rPr>
              <a:t> </a:t>
            </a:r>
            <a:r>
              <a:rPr lang="ar-SA" sz="2400" b="1" smtClean="0">
                <a:cs typeface="B Nazanin" panose="00000400000000000000" pitchFamily="2" charset="-78"/>
              </a:rPr>
              <a:t>داخـــــل</a:t>
            </a:r>
            <a:r>
              <a:rPr lang="en-US" sz="2400" b="1" smtClean="0">
                <a:cs typeface="B Nazanin" panose="00000400000000000000" pitchFamily="2" charset="-78"/>
              </a:rPr>
              <a:t> </a:t>
            </a:r>
            <a:r>
              <a:rPr lang="ar-SA" sz="2400" b="1" smtClean="0">
                <a:cs typeface="B Nazanin" panose="00000400000000000000" pitchFamily="2" charset="-78"/>
              </a:rPr>
              <a:t>توده‌هاي مذكور بررسي</a:t>
            </a:r>
            <a:r>
              <a:rPr lang="en-US" sz="2400" b="1" smtClean="0">
                <a:cs typeface="B Nazanin" panose="00000400000000000000" pitchFamily="2" charset="-78"/>
              </a:rPr>
              <a:t> </a:t>
            </a:r>
            <a:r>
              <a:rPr lang="ar-SA" sz="2400" b="1" smtClean="0">
                <a:cs typeface="B Nazanin" panose="00000400000000000000" pitchFamily="2" charset="-78"/>
              </a:rPr>
              <a:t>هايي بعمل آمد و مشخصات آنها تعيين و بالاخره اسامي آنها بصورت قطعي اعلام شد</a:t>
            </a:r>
            <a:r>
              <a:rPr lang="fa-IR" sz="2400" b="1" smtClean="0">
                <a:cs typeface="B Nazanin" panose="00000400000000000000" pitchFamily="2" charset="-78"/>
              </a:rPr>
              <a:t> </a:t>
            </a:r>
            <a:r>
              <a:rPr lang="ar-SA" sz="2400" b="1" smtClean="0">
                <a:cs typeface="B Nazanin" panose="00000400000000000000" pitchFamily="2" charset="-78"/>
              </a:rPr>
              <a:t>(</a:t>
            </a:r>
            <a:r>
              <a:rPr lang="en-US" sz="2400" smtClean="0">
                <a:latin typeface="Times New Roman" panose="02020603050405020304" pitchFamily="18" charset="0"/>
                <a:cs typeface="Times New Roman" panose="02020603050405020304" pitchFamily="18" charset="0"/>
              </a:rPr>
              <a:t>Mouat,1958</a:t>
            </a:r>
            <a:r>
              <a:rPr lang="ar-SA" sz="2400" b="1" smtClean="0">
                <a:cs typeface="B Nazanin" panose="00000400000000000000" pitchFamily="2" charset="-78"/>
              </a:rPr>
              <a:t>)، ارقام تجارتي مهم ماده عبارتند از: آبوت، آليسون، برونو، هايوارد و مونتي و ارقام نر ماتوا و توموري.</a:t>
            </a:r>
            <a:endParaRPr lang="fa-IR" sz="2400" b="1" smtClean="0">
              <a:cs typeface="B Nazanin" panose="00000400000000000000" pitchFamily="2" charset="-78"/>
            </a:endParaRPr>
          </a:p>
          <a:p>
            <a:pPr algn="just" rtl="1" eaLnBrk="1" hangingPunct="1">
              <a:buFont typeface="Wingdings 2" panose="05020102010507070707" pitchFamily="18" charset="2"/>
              <a:buNone/>
            </a:pPr>
            <a:endParaRPr lang="en-US" sz="2400" b="1" smtClean="0">
              <a:cs typeface="B Nazanin" panose="00000400000000000000" pitchFamily="2" charset="-78"/>
            </a:endParaRPr>
          </a:p>
          <a:p>
            <a:pPr algn="just" rtl="1" eaLnBrk="1" hangingPunct="1"/>
            <a:r>
              <a:rPr lang="ar-SA" sz="2400" b="1" smtClean="0">
                <a:cs typeface="B Nazanin" panose="00000400000000000000" pitchFamily="2" charset="-78"/>
              </a:rPr>
              <a:t> بعلت نزديكي ژنتيكي ارقام كيوي‌فروت، اختلاف صفات آنها خيلي كم است، ب</a:t>
            </a:r>
            <a:r>
              <a:rPr lang="fa-IR" sz="2400" b="1" smtClean="0">
                <a:cs typeface="B Nazanin" panose="00000400000000000000" pitchFamily="2" charset="-78"/>
              </a:rPr>
              <a:t>ه </a:t>
            </a:r>
            <a:r>
              <a:rPr lang="ar-SA" sz="2400" b="1" smtClean="0">
                <a:cs typeface="B Nazanin" panose="00000400000000000000" pitchFamily="2" charset="-78"/>
              </a:rPr>
              <a:t>نحوي كه از نظر شكل ظاهري يا مشخصات ساقه، شاخه و برگ قابل تشخيص نيستند، گل دادن و باروري آنها نيز دقيقاً متمايز نيست. </a:t>
            </a:r>
            <a:endParaRPr lang="fa-IR" sz="2400" b="1" smtClean="0">
              <a:cs typeface="B Nazanin" panose="00000400000000000000" pitchFamily="2" charset="-78"/>
            </a:endParaRPr>
          </a:p>
          <a:p>
            <a:pPr algn="just" rtl="1" eaLnBrk="1" hangingPunct="1"/>
            <a:endParaRPr lang="en-US" sz="2400" b="1" smtClean="0">
              <a:cs typeface="B Nazanin" panose="00000400000000000000" pitchFamily="2" charset="-78"/>
            </a:endParaRPr>
          </a:p>
          <a:p>
            <a:pPr algn="just" rtl="1" eaLnBrk="1" hangingPunct="1"/>
            <a:endParaRPr lang="en-US" sz="2400" b="1" smtClean="0"/>
          </a:p>
        </p:txBody>
      </p:sp>
      <p:sp>
        <p:nvSpPr>
          <p:cNvPr id="3" name="Slide Number Placeholder 2"/>
          <p:cNvSpPr>
            <a:spLocks noGrp="1"/>
          </p:cNvSpPr>
          <p:nvPr>
            <p:ph type="sldNum" sz="quarter" idx="12"/>
          </p:nvPr>
        </p:nvSpPr>
        <p:spPr>
          <a:xfrm>
            <a:off x="-152400" y="6324600"/>
            <a:ext cx="7620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6605DA-90A5-442F-A9A9-595C256267A9}" type="slidenum">
              <a:rPr lang="ar-SA" sz="2400">
                <a:solidFill>
                  <a:srgbClr val="BCBCBC"/>
                </a:solidFill>
                <a:cs typeface="B Nazanin" panose="00000400000000000000" pitchFamily="2" charset="-78"/>
              </a:rPr>
              <a:pPr eaLnBrk="1" hangingPunct="1"/>
              <a:t>15</a:t>
            </a:fld>
            <a:endParaRPr lang="en-US" sz="2400">
              <a:solidFill>
                <a:srgbClr val="BCBCBC"/>
              </a:solidFill>
              <a:cs typeface="B Nazanin" panose="00000400000000000000" pitchFamily="2" charset="-78"/>
            </a:endParaRPr>
          </a:p>
        </p:txBody>
      </p:sp>
      <p:pic>
        <p:nvPicPr>
          <p:cNvPr id="19460" name="Picture 3" descr="E:\مصدق\mosi\کیوی\ax\12forKEJ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00600"/>
            <a:ext cx="76962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E47D98-FB03-45ED-861B-F2B28296DF9A}" type="slidenum">
              <a:rPr lang="ar-SA">
                <a:solidFill>
                  <a:srgbClr val="BCBCBC"/>
                </a:solidFill>
              </a:rPr>
              <a:pPr eaLnBrk="1" hangingPunct="1"/>
              <a:t>16</a:t>
            </a:fld>
            <a:endParaRPr lang="en-US">
              <a:solidFill>
                <a:srgbClr val="BCBCBC"/>
              </a:solidFill>
            </a:endParaRPr>
          </a:p>
        </p:txBody>
      </p:sp>
      <p:pic>
        <p:nvPicPr>
          <p:cNvPr id="20483" name="Picture 2" descr="E:\مصدق\mosi\کیوی\ax\research_kiw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152400"/>
            <a:ext cx="3200400" cy="799306"/>
          </a:xfrm>
        </p:spPr>
        <p:txBody>
          <a:bodyPr>
            <a:noAutofit/>
          </a:bodyPr>
          <a:lstStyle/>
          <a:p>
            <a:pPr marL="484632" algn="r" rtl="1" eaLnBrk="1" fontAlgn="auto" hangingPunct="1">
              <a:spcAft>
                <a:spcPts val="0"/>
              </a:spcAft>
              <a:defRPr/>
            </a:pPr>
            <a:r>
              <a:rPr lang="ar-SA" sz="4800" dirty="0" smtClean="0">
                <a:solidFill>
                  <a:schemeClr val="accent1">
                    <a:tint val="83000"/>
                    <a:satMod val="150000"/>
                  </a:schemeClr>
                </a:solidFill>
                <a:cs typeface="B Nazanin" pitchFamily="2" charset="-78"/>
              </a:rPr>
              <a:t>ارقام نر</a:t>
            </a:r>
            <a:endParaRPr lang="en-US" sz="4800" dirty="0">
              <a:solidFill>
                <a:schemeClr val="accent1">
                  <a:tint val="83000"/>
                  <a:satMod val="150000"/>
                </a:schemeClr>
              </a:solidFill>
              <a:cs typeface="B Nazanin" pitchFamily="2" charset="-78"/>
            </a:endParaRPr>
          </a:p>
        </p:txBody>
      </p:sp>
      <p:sp>
        <p:nvSpPr>
          <p:cNvPr id="3" name="Content Placeholder 2"/>
          <p:cNvSpPr>
            <a:spLocks noGrp="1"/>
          </p:cNvSpPr>
          <p:nvPr>
            <p:ph idx="1"/>
          </p:nvPr>
        </p:nvSpPr>
        <p:spPr>
          <a:xfrm>
            <a:off x="228600" y="1143000"/>
            <a:ext cx="8686800" cy="5311775"/>
          </a:xfrm>
        </p:spPr>
        <p:txBody>
          <a:bodyPr>
            <a:normAutofit fontScale="92500"/>
          </a:bodyPr>
          <a:lstStyle/>
          <a:p>
            <a:pPr marL="577850" indent="-514350" algn="just" rtl="1" eaLnBrk="1" hangingPunct="1">
              <a:buFont typeface="Wingdings" pitchFamily="2" charset="2"/>
              <a:buChar char="v"/>
              <a:defRPr/>
            </a:pPr>
            <a:r>
              <a:rPr lang="ar-SA" sz="2400" b="1" dirty="0" smtClean="0">
                <a:cs typeface="B Nazanin" pitchFamily="2" charset="-78"/>
              </a:rPr>
              <a:t>روي اين اصل تعدادي از ارقام نر در دنيا بمنظور بهره‌گيري بيشتر مورد بررسي قرار گرفته و دو رقم از آنها با در نظر گرفتن كليه شرايط اقليمي مناطق پرورش و نوع ارقام ماده، بهتر از ساير ارقام تشخيص داده شده و انتخاب گرديده اند كه عبارتند از:</a:t>
            </a:r>
            <a:endParaRPr lang="en-US" sz="2400" b="1" dirty="0" smtClean="0">
              <a:cs typeface="B Nazanin" pitchFamily="2" charset="-78"/>
            </a:endParaRPr>
          </a:p>
          <a:p>
            <a:pPr marL="577850" indent="-514350" algn="r" rtl="1" eaLnBrk="1" hangingPunct="1">
              <a:buFont typeface="Wingdings" pitchFamily="2" charset="2"/>
              <a:buChar char="ü"/>
              <a:defRPr/>
            </a:pPr>
            <a:r>
              <a:rPr lang="ar-SA" sz="3200" b="1" dirty="0" smtClean="0">
                <a:cs typeface="B Nazanin" pitchFamily="2" charset="-78"/>
              </a:rPr>
              <a:t>ماتوا</a:t>
            </a:r>
            <a:r>
              <a:rPr lang="ar-SA" dirty="0" smtClean="0">
                <a:ea typeface="Times New Roman" pitchFamily="18" charset="0"/>
              </a:rPr>
              <a:t> </a:t>
            </a:r>
            <a:r>
              <a:rPr lang="en-US" b="1" dirty="0" smtClean="0">
                <a:latin typeface="Soutane" pitchFamily="2" charset="0"/>
              </a:rPr>
              <a:t>(</a:t>
            </a:r>
            <a:r>
              <a:rPr lang="en-US" b="1" dirty="0" err="1" smtClean="0">
                <a:latin typeface="Soutane" pitchFamily="2" charset="0"/>
              </a:rPr>
              <a:t>Matua</a:t>
            </a:r>
            <a:r>
              <a:rPr lang="en-US" b="1" dirty="0" smtClean="0">
                <a:latin typeface="Soutane" pitchFamily="2" charset="0"/>
              </a:rPr>
              <a:t>)</a:t>
            </a:r>
            <a:r>
              <a:rPr lang="ar-SA" dirty="0" smtClean="0">
                <a:ea typeface="Times New Roman" pitchFamily="18" charset="0"/>
              </a:rPr>
              <a:t>:</a:t>
            </a:r>
            <a:endParaRPr lang="en-US" dirty="0" smtClean="0"/>
          </a:p>
          <a:p>
            <a:pPr marL="577850" indent="-514350" algn="just" rtl="1" eaLnBrk="1" hangingPunct="1">
              <a:buFont typeface="Wingdings 2" panose="05020102010507070707" pitchFamily="18" charset="2"/>
              <a:buNone/>
              <a:defRPr/>
            </a:pPr>
            <a:r>
              <a:rPr lang="en-US" sz="2400" b="1" dirty="0" smtClean="0">
                <a:cs typeface="B Nazanin" pitchFamily="2" charset="-78"/>
              </a:rPr>
              <a:t>      </a:t>
            </a:r>
            <a:r>
              <a:rPr lang="ar-SA" sz="2400" b="1" dirty="0" smtClean="0">
                <a:cs typeface="B Nazanin" pitchFamily="2" charset="-78"/>
              </a:rPr>
              <a:t>در اين رقم پرزهاي پايه گل‌آذين بلند و گلها بصورت گروهي و معمولاً سه‌تائي اوايل فصل ظاهر مي‌شود و دوام گلهاي آن از ساير ارقام نر طولاني‌تر است. اين رقم تلقيح كننده خوبي براي ارقام ماده زودرس و متوسط‌رس است و در نتيجه در مناطق توليد كيوي مورد استفاده زيادي است. همچنين اين رقم از قدرت گرده‌دهي خوبي برخوردار است. </a:t>
            </a:r>
            <a:endParaRPr lang="en-US" sz="2400" b="1" dirty="0" smtClean="0">
              <a:cs typeface="B Nazanin" pitchFamily="2" charset="-78"/>
            </a:endParaRPr>
          </a:p>
          <a:p>
            <a:pPr marL="577850" indent="-514350" algn="r" rtl="1" eaLnBrk="1" hangingPunct="1">
              <a:buFont typeface="Wingdings" pitchFamily="2" charset="2"/>
              <a:buChar char="ü"/>
              <a:defRPr/>
            </a:pPr>
            <a:r>
              <a:rPr lang="en-US" sz="3500" b="1" dirty="0" smtClean="0">
                <a:cs typeface="B Nazanin" pitchFamily="2" charset="-78"/>
              </a:rPr>
              <a:t> </a:t>
            </a:r>
            <a:r>
              <a:rPr lang="ar-SA" sz="3500" b="1" dirty="0" smtClean="0">
                <a:cs typeface="B Nazanin" pitchFamily="2" charset="-78"/>
              </a:rPr>
              <a:t>توموري</a:t>
            </a:r>
            <a:r>
              <a:rPr lang="ar-SA" b="1" dirty="0" smtClean="0">
                <a:ea typeface="Times New Roman" pitchFamily="18" charset="0"/>
              </a:rPr>
              <a:t> </a:t>
            </a:r>
            <a:r>
              <a:rPr lang="en-US" b="1" dirty="0" smtClean="0">
                <a:latin typeface="Soutane" pitchFamily="2" charset="0"/>
              </a:rPr>
              <a:t>(</a:t>
            </a:r>
            <a:r>
              <a:rPr lang="en-US" b="1" dirty="0" err="1" smtClean="0">
                <a:latin typeface="Soutane" pitchFamily="2" charset="0"/>
              </a:rPr>
              <a:t>Tomuri</a:t>
            </a:r>
            <a:r>
              <a:rPr lang="en-US" b="1" dirty="0" smtClean="0">
                <a:latin typeface="Soutane" pitchFamily="2" charset="0"/>
              </a:rPr>
              <a:t>)</a:t>
            </a:r>
            <a:r>
              <a:rPr lang="ar-SA" b="1" dirty="0" smtClean="0">
                <a:ea typeface="Times New Roman" pitchFamily="18" charset="0"/>
              </a:rPr>
              <a:t>:</a:t>
            </a:r>
            <a:endParaRPr lang="en-US" b="1" dirty="0" smtClean="0"/>
          </a:p>
          <a:p>
            <a:pPr marL="577850" indent="-514350" algn="just" rtl="1" eaLnBrk="1" hangingPunct="1">
              <a:buFont typeface="Wingdings 2" panose="05020102010507070707" pitchFamily="18" charset="2"/>
              <a:buNone/>
              <a:defRPr/>
            </a:pPr>
            <a:r>
              <a:rPr lang="en-US" dirty="0" smtClean="0"/>
              <a:t>    </a:t>
            </a:r>
            <a:r>
              <a:rPr lang="ar-SA" sz="2600" b="1" dirty="0" smtClean="0">
                <a:cs typeface="B Nazanin" pitchFamily="2" charset="-78"/>
              </a:rPr>
              <a:t>در اين رقم پرزهاي پايه گل‌آذين بلند و گلها بصورت گروهاي پنج‌تائي بوده و ديرتر از رقم ماتوا گل مي‌كند، ‌در نتيجه اين رقم براي تلقيح واريته هايوارد كه نسبتاً ديرگل اس</a:t>
            </a:r>
            <a:r>
              <a:rPr lang="fa-IR" sz="2600" b="1" dirty="0" smtClean="0">
                <a:cs typeface="B Nazanin" pitchFamily="2" charset="-78"/>
              </a:rPr>
              <a:t>ت</a:t>
            </a:r>
            <a:r>
              <a:rPr lang="ar-SA" sz="2600" b="1" dirty="0" smtClean="0">
                <a:cs typeface="B Nazanin" pitchFamily="2" charset="-78"/>
              </a:rPr>
              <a:t> ، مناسب مي‌باشد. </a:t>
            </a:r>
            <a:endParaRPr lang="en-US" sz="2600" b="1" dirty="0" smtClean="0">
              <a:cs typeface="B Nazanin" pitchFamily="2" charset="-78"/>
            </a:endParaRPr>
          </a:p>
          <a:p>
            <a:pPr marL="577850" indent="-514350" rtl="1" eaLnBrk="1" hangingPunct="1">
              <a:buFont typeface="Wingdings 2" panose="05020102010507070707" pitchFamily="18" charset="2"/>
              <a:buNone/>
              <a:defRPr/>
            </a:pPr>
            <a:endParaRPr lang="en-US" b="1" u="sng" dirty="0" smtClean="0"/>
          </a:p>
        </p:txBody>
      </p:sp>
      <p:sp>
        <p:nvSpPr>
          <p:cNvPr id="4" name="Slide Number Placeholder 3"/>
          <p:cNvSpPr>
            <a:spLocks noGrp="1"/>
          </p:cNvSpPr>
          <p:nvPr>
            <p:ph type="sldNum" sz="quarter" idx="12"/>
          </p:nvPr>
        </p:nvSpPr>
        <p:spPr>
          <a:xfrm>
            <a:off x="152400" y="6248400"/>
            <a:ext cx="7620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07495C-5399-49F4-A362-5863B8670946}" type="slidenum">
              <a:rPr lang="ar-SA" sz="2400">
                <a:solidFill>
                  <a:srgbClr val="BCBCBC"/>
                </a:solidFill>
                <a:cs typeface="B Nazanin" panose="00000400000000000000" pitchFamily="2" charset="-78"/>
              </a:rPr>
              <a:pPr eaLnBrk="1" hangingPunct="1"/>
              <a:t>17</a:t>
            </a:fld>
            <a:endParaRPr lang="en-US">
              <a:solidFill>
                <a:srgbClr val="BCBCBC"/>
              </a:solidFill>
              <a:cs typeface="B Nazanin" panose="00000400000000000000" pitchFamily="2" charset="-78"/>
            </a:endParaRPr>
          </a:p>
        </p:txBody>
      </p:sp>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28600"/>
            <a:ext cx="3276600" cy="951706"/>
          </a:xfrm>
        </p:spPr>
        <p:txBody>
          <a:bodyPr>
            <a:normAutofit fontScale="90000"/>
          </a:bodyPr>
          <a:lstStyle/>
          <a:p>
            <a:pPr marL="484632" algn="r" rtl="1" eaLnBrk="1" fontAlgn="auto" hangingPunct="1">
              <a:spcAft>
                <a:spcPts val="0"/>
              </a:spcAft>
              <a:defRPr/>
            </a:pPr>
            <a:r>
              <a:rPr lang="ar-SA" sz="4900" dirty="0" smtClean="0">
                <a:solidFill>
                  <a:schemeClr val="accent1">
                    <a:tint val="83000"/>
                    <a:satMod val="150000"/>
                  </a:schemeClr>
                </a:solidFill>
                <a:cs typeface="B Nazanin" pitchFamily="2" charset="-78"/>
              </a:rPr>
              <a:t> </a:t>
            </a:r>
            <a:r>
              <a:rPr lang="ar-SA" sz="5300" dirty="0" smtClean="0">
                <a:solidFill>
                  <a:schemeClr val="accent1">
                    <a:tint val="83000"/>
                    <a:satMod val="150000"/>
                  </a:schemeClr>
                </a:solidFill>
                <a:cs typeface="B Nazanin" pitchFamily="2" charset="-78"/>
              </a:rPr>
              <a:t>ارقام ماده </a:t>
            </a:r>
            <a:r>
              <a:rPr lang="en-US" sz="5300" dirty="0" smtClean="0">
                <a:solidFill>
                  <a:schemeClr val="accent1">
                    <a:tint val="83000"/>
                    <a:satMod val="150000"/>
                  </a:schemeClr>
                </a:solidFill>
                <a:cs typeface="B Nazanin" pitchFamily="2" charset="-78"/>
              </a:rPr>
              <a:t/>
            </a:r>
            <a:br>
              <a:rPr lang="en-US" sz="5300" dirty="0" smtClean="0">
                <a:solidFill>
                  <a:schemeClr val="accent1">
                    <a:tint val="83000"/>
                    <a:satMod val="150000"/>
                  </a:schemeClr>
                </a:solidFill>
                <a:cs typeface="B Nazanin" pitchFamily="2" charset="-78"/>
              </a:rPr>
            </a:br>
            <a:endParaRPr lang="en-US" sz="5300" dirty="0">
              <a:solidFill>
                <a:schemeClr val="accent1">
                  <a:tint val="83000"/>
                  <a:satMod val="150000"/>
                </a:schemeClr>
              </a:solidFill>
              <a:cs typeface="B Nazanin" pitchFamily="2" charset="-78"/>
            </a:endParaRPr>
          </a:p>
        </p:txBody>
      </p:sp>
      <p:sp>
        <p:nvSpPr>
          <p:cNvPr id="25603" name="Content Placeholder 2"/>
          <p:cNvSpPr>
            <a:spLocks noGrp="1"/>
          </p:cNvSpPr>
          <p:nvPr>
            <p:ph idx="1"/>
          </p:nvPr>
        </p:nvSpPr>
        <p:spPr>
          <a:xfrm>
            <a:off x="0" y="685800"/>
            <a:ext cx="8915400" cy="5768975"/>
          </a:xfrm>
        </p:spPr>
        <p:txBody>
          <a:bodyPr>
            <a:normAutofit fontScale="92500"/>
          </a:bodyPr>
          <a:lstStyle/>
          <a:p>
            <a:pPr algn="r" rtl="1" eaLnBrk="1" hangingPunct="1">
              <a:buFont typeface="Wingdings 2" panose="05020102010507070707" pitchFamily="18" charset="2"/>
              <a:buNone/>
              <a:defRPr/>
            </a:pPr>
            <a:r>
              <a:rPr lang="fa-IR" sz="1000" dirty="0" smtClean="0">
                <a:ea typeface="Times New Roman" pitchFamily="18" charset="0"/>
              </a:rPr>
              <a:t> </a:t>
            </a:r>
            <a:endParaRPr lang="en-US" sz="1000" dirty="0" smtClean="0"/>
          </a:p>
          <a:p>
            <a:pPr algn="r" rtl="1" eaLnBrk="1" hangingPunct="1">
              <a:buFont typeface="Wingdings" pitchFamily="2" charset="2"/>
              <a:buChar char="ü"/>
              <a:defRPr/>
            </a:pPr>
            <a:r>
              <a:rPr lang="ar-SA" b="1" dirty="0" smtClean="0">
                <a:cs typeface="B Nazanin" pitchFamily="2" charset="-78"/>
              </a:rPr>
              <a:t>آبوت </a:t>
            </a:r>
            <a:r>
              <a:rPr lang="en-US" b="1" dirty="0" smtClean="0">
                <a:latin typeface="Soutane" pitchFamily="2" charset="0"/>
                <a:cs typeface="B Nazanin" pitchFamily="2" charset="-78"/>
              </a:rPr>
              <a:t>(</a:t>
            </a:r>
            <a:r>
              <a:rPr lang="en-US" b="1" dirty="0" smtClean="0">
                <a:latin typeface="Soutane" pitchFamily="2" charset="0"/>
              </a:rPr>
              <a:t>Abbott)</a:t>
            </a:r>
            <a:r>
              <a:rPr lang="ar-SA" b="1" dirty="0" smtClean="0">
                <a:ea typeface="Times New Roman" pitchFamily="18" charset="0"/>
              </a:rPr>
              <a:t>:</a:t>
            </a:r>
            <a:endParaRPr lang="en-US" b="1" dirty="0" smtClean="0"/>
          </a:p>
          <a:p>
            <a:pPr algn="r" rtl="1" eaLnBrk="1" hangingPunct="1">
              <a:buFont typeface="Wingdings 2" panose="05020102010507070707" pitchFamily="18" charset="2"/>
              <a:buNone/>
              <a:defRPr/>
            </a:pPr>
            <a:endParaRPr lang="en-US" sz="1200" dirty="0" smtClean="0"/>
          </a:p>
          <a:p>
            <a:pPr algn="just" rtl="1" eaLnBrk="1" hangingPunct="1">
              <a:lnSpc>
                <a:spcPct val="110000"/>
              </a:lnSpc>
              <a:buFont typeface="Wingdings 2" panose="05020102010507070707" pitchFamily="18" charset="2"/>
              <a:buNone/>
              <a:defRPr/>
            </a:pPr>
            <a:r>
              <a:rPr lang="en-US" sz="2000" b="1" dirty="0" smtClean="0">
                <a:cs typeface="B Nazanin" pitchFamily="2" charset="-78"/>
              </a:rPr>
              <a:t>     </a:t>
            </a:r>
            <a:r>
              <a:rPr lang="ar-SA" sz="2000" b="1" dirty="0" smtClean="0">
                <a:cs typeface="B Nazanin" pitchFamily="2" charset="-78"/>
              </a:rPr>
              <a:t>اين رقم زود گل و زودرس بوده و پرمحصول مي‌باشد. شكل ميوه استوانه‌اي و اندازه آن متوسط و نسبت به دو رقم هايوارد و برونو كوچكتر بوده و روي آنرا پرزهاي متراكمي پوشانده است كه در موقع برداشت و حمل و نقل قسمتي از آنها ريزش مي‌كند. طعم ميوه خيلي شيرين بوده و ميزان اسيد اسكوربيك در آن نسبت به ساير ارقام غير از آليسون كمتر است و بخاطر صفات مذكور مورد علاقه توليدكنندگان قرار دارد. وزن متوسط آن 58  گرم، طول 7، عرض 4 سانتي‌متر در شمال ايران ثبت شده است. </a:t>
            </a:r>
            <a:endParaRPr lang="en-US" sz="2000" b="1" dirty="0" smtClean="0">
              <a:cs typeface="B Nazanin" pitchFamily="2" charset="-78"/>
            </a:endParaRPr>
          </a:p>
          <a:p>
            <a:pPr algn="just" rtl="1" eaLnBrk="1" hangingPunct="1">
              <a:buFont typeface="Wingdings 2" panose="05020102010507070707" pitchFamily="18" charset="2"/>
              <a:buNone/>
              <a:defRPr/>
            </a:pPr>
            <a:r>
              <a:rPr lang="ar-SA" sz="2400" b="1" dirty="0" smtClean="0">
                <a:cs typeface="B Nazanin" pitchFamily="2" charset="-78"/>
              </a:rPr>
              <a:t> </a:t>
            </a:r>
            <a:endParaRPr lang="en-US" sz="2400" b="1" dirty="0" smtClean="0">
              <a:cs typeface="B Nazanin" pitchFamily="2" charset="-78"/>
            </a:endParaRPr>
          </a:p>
          <a:p>
            <a:pPr algn="r" rtl="1" eaLnBrk="1" hangingPunct="1">
              <a:buFont typeface="Wingdings" pitchFamily="2" charset="2"/>
              <a:buChar char="ü"/>
              <a:defRPr/>
            </a:pPr>
            <a:r>
              <a:rPr lang="ar-SA" b="1" dirty="0" smtClean="0">
                <a:cs typeface="B Nazanin" pitchFamily="2" charset="-78"/>
              </a:rPr>
              <a:t>آليسون </a:t>
            </a:r>
            <a:r>
              <a:rPr lang="en-US" b="1" dirty="0" smtClean="0">
                <a:latin typeface="Soutane" pitchFamily="2" charset="0"/>
                <a:cs typeface="B Nazanin" pitchFamily="2" charset="-78"/>
              </a:rPr>
              <a:t>(</a:t>
            </a:r>
            <a:r>
              <a:rPr lang="en-US" b="1" dirty="0" err="1" smtClean="0">
                <a:latin typeface="Soutane" pitchFamily="2" charset="0"/>
              </a:rPr>
              <a:t>Alisson</a:t>
            </a:r>
            <a:r>
              <a:rPr lang="en-US" b="1" dirty="0" smtClean="0">
                <a:latin typeface="Soutane" pitchFamily="2" charset="0"/>
              </a:rPr>
              <a:t>)</a:t>
            </a:r>
            <a:r>
              <a:rPr lang="ar-SA" b="1" dirty="0" smtClean="0">
                <a:ea typeface="Times New Roman" pitchFamily="18" charset="0"/>
              </a:rPr>
              <a:t>:</a:t>
            </a:r>
            <a:endParaRPr lang="en-US" b="1" dirty="0" smtClean="0"/>
          </a:p>
          <a:p>
            <a:pPr algn="r" rtl="1" eaLnBrk="1" hangingPunct="1">
              <a:buFont typeface="Wingdings 2" panose="05020102010507070707" pitchFamily="18" charset="2"/>
              <a:buNone/>
              <a:defRPr/>
            </a:pPr>
            <a:r>
              <a:rPr lang="fa-IR" sz="1200" dirty="0" smtClean="0">
                <a:ea typeface="Times New Roman" pitchFamily="18" charset="0"/>
              </a:rPr>
              <a:t> </a:t>
            </a:r>
            <a:endParaRPr lang="en-US" sz="1200" dirty="0" smtClean="0"/>
          </a:p>
          <a:p>
            <a:pPr algn="just" rtl="1" eaLnBrk="1" hangingPunct="1">
              <a:buFont typeface="Wingdings 2" panose="05020102010507070707" pitchFamily="18" charset="2"/>
              <a:buNone/>
              <a:defRPr/>
            </a:pPr>
            <a:r>
              <a:rPr lang="fa-IR" sz="2000" b="1" dirty="0" smtClean="0">
                <a:cs typeface="B Nazanin" pitchFamily="2" charset="-78"/>
              </a:rPr>
              <a:t>       </a:t>
            </a:r>
            <a:r>
              <a:rPr lang="ar-SA" sz="2000" b="1" dirty="0" smtClean="0">
                <a:cs typeface="B Nazanin" pitchFamily="2" charset="-78"/>
              </a:rPr>
              <a:t>اين رقم شباهت زيادي به رقم آبوت دارد با اين تفاوت كه ميوه آن كمي پهن تر است، يعني عرض آن نسبت به طول بطور نسبي بيشتر است.گلبرگهاي رقم آليسون در كنار هم بخوبي قرار گرفته‌اند كه قسمتي از هر گلبرگ، گلبرگ مجاور را مي‌پوشاند وحاشيه مجعد دارند. اسيداسكوربيك آن در حد پائيني است. از آنجا كه ميزان توليد آن زياد نيست، بيشتر به عنوان پايه براي تكثير ساير ارقام كيوي مورد استفاده قرار مي‌گيرد. اين رقم اولين واريته وارده به ايران بوده و وزن ميوه آن حدود 50 گرم است. در شمال ايران بسيار زودرس بوده و اواسط مهرماه قابل برداشت مي‌باشد</a:t>
            </a:r>
            <a:r>
              <a:rPr lang="fa-IR" sz="2000" b="1" dirty="0" smtClean="0">
                <a:cs typeface="B Nazanin" pitchFamily="2" charset="-78"/>
              </a:rPr>
              <a:t>.</a:t>
            </a:r>
            <a:endParaRPr lang="en-US" sz="1200" dirty="0" smtClean="0"/>
          </a:p>
        </p:txBody>
      </p:sp>
      <p:sp>
        <p:nvSpPr>
          <p:cNvPr id="4" name="Slide Number Placeholder 3"/>
          <p:cNvSpPr>
            <a:spLocks noGrp="1"/>
          </p:cNvSpPr>
          <p:nvPr>
            <p:ph type="sldNum" sz="quarter" idx="12"/>
          </p:nvPr>
        </p:nvSpPr>
        <p:spPr>
          <a:xfrm>
            <a:off x="0" y="6096000"/>
            <a:ext cx="609600" cy="60960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B92FA1-B876-483A-BE4F-E1C030134207}" type="slidenum">
              <a:rPr lang="ar-SA" sz="2400">
                <a:solidFill>
                  <a:srgbClr val="BCBCBC"/>
                </a:solidFill>
                <a:cs typeface="B Nazanin" panose="00000400000000000000" pitchFamily="2" charset="-78"/>
              </a:rPr>
              <a:pPr eaLnBrk="1" hangingPunct="1"/>
              <a:t>18</a:t>
            </a:fld>
            <a:endParaRPr lang="en-US" sz="2400">
              <a:solidFill>
                <a:srgbClr val="BCBCBC"/>
              </a:solidFill>
              <a:cs typeface="B Nazanin" panose="00000400000000000000" pitchFamily="2" charset="-78"/>
            </a:endParaRPr>
          </a:p>
        </p:txBody>
      </p:sp>
      <p:pic>
        <p:nvPicPr>
          <p:cNvPr id="22533" name="Picture 5" descr="E:\مصدق\mosi\کیوی\آبوت.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609600"/>
            <a:ext cx="14954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E:\مصدق\mosi\کیوی\آلیسون.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52800"/>
            <a:ext cx="18764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609600"/>
            <a:ext cx="8229600" cy="5845175"/>
          </a:xfrm>
        </p:spPr>
        <p:txBody>
          <a:bodyPr/>
          <a:lstStyle/>
          <a:p>
            <a:pPr algn="just" rtl="1" eaLnBrk="1" hangingPunct="1">
              <a:buFont typeface="Wingdings 2" panose="05020102010507070707" pitchFamily="18" charset="2"/>
              <a:buNone/>
            </a:pPr>
            <a:endParaRPr lang="en-US" sz="3200" smtClean="0"/>
          </a:p>
          <a:p>
            <a:pPr algn="just" rtl="1" eaLnBrk="1" hangingPunct="1">
              <a:buFont typeface="Wingdings" panose="05000000000000000000" pitchFamily="2" charset="2"/>
              <a:buChar char="ü"/>
            </a:pPr>
            <a:r>
              <a:rPr lang="ar-SA" sz="3600" b="1" smtClean="0">
                <a:cs typeface="B Nazanin" panose="00000400000000000000" pitchFamily="2" charset="-78"/>
              </a:rPr>
              <a:t>برونو</a:t>
            </a:r>
            <a:r>
              <a:rPr lang="ar-SA" sz="3600" b="1" smtClean="0"/>
              <a:t> </a:t>
            </a:r>
            <a:r>
              <a:rPr lang="en-US" sz="3600" b="1" smtClean="0">
                <a:latin typeface="Soutane" pitchFamily="2" charset="0"/>
              </a:rPr>
              <a:t>(Bruno)</a:t>
            </a:r>
            <a:r>
              <a:rPr lang="ar-SA" sz="3600" b="1" smtClean="0"/>
              <a:t>: </a:t>
            </a:r>
            <a:endParaRPr lang="en-US" sz="3600" b="1" smtClean="0"/>
          </a:p>
          <a:p>
            <a:pPr algn="just" rtl="1" eaLnBrk="1" hangingPunct="1">
              <a:lnSpc>
                <a:spcPct val="150000"/>
              </a:lnSpc>
              <a:buFont typeface="Wingdings 2" panose="05020102010507070707" pitchFamily="18" charset="2"/>
              <a:buNone/>
            </a:pPr>
            <a:r>
              <a:rPr lang="en-US" sz="3200" smtClean="0"/>
              <a:t> </a:t>
            </a:r>
            <a:r>
              <a:rPr lang="en-US" sz="2000" b="1" smtClean="0">
                <a:cs typeface="B Nazanin" panose="00000400000000000000" pitchFamily="2" charset="-78"/>
              </a:rPr>
              <a:t>      </a:t>
            </a:r>
            <a:r>
              <a:rPr lang="ar-SA" sz="2000" b="1" smtClean="0">
                <a:cs typeface="B Nazanin" panose="00000400000000000000" pitchFamily="2" charset="-78"/>
              </a:rPr>
              <a:t>اين رقم درسال 1920 توسط شخصي بنام </a:t>
            </a:r>
            <a:r>
              <a:rPr lang="en-US" sz="2000" b="1" smtClean="0">
                <a:latin typeface="Soutane" pitchFamily="2" charset="0"/>
                <a:cs typeface="B Nazanin" panose="00000400000000000000" pitchFamily="2" charset="-78"/>
              </a:rPr>
              <a:t>Bruno</a:t>
            </a:r>
            <a:r>
              <a:rPr lang="ar-SA" sz="2000" b="1" smtClean="0">
                <a:cs typeface="B Nazanin" panose="00000400000000000000" pitchFamily="2" charset="-78"/>
              </a:rPr>
              <a:t>  بدست آمده است. ميوه رقم</a:t>
            </a:r>
            <a:r>
              <a:rPr lang="fa-IR" sz="2000" b="1" smtClean="0">
                <a:cs typeface="B Nazanin" panose="00000400000000000000" pitchFamily="2" charset="-78"/>
              </a:rPr>
              <a:t> برونو</a:t>
            </a:r>
            <a:r>
              <a:rPr lang="ar-SA" sz="2000" b="1" smtClean="0">
                <a:cs typeface="B Nazanin" panose="00000400000000000000" pitchFamily="2" charset="-78"/>
              </a:rPr>
              <a:t> از ميوه ساير ارقام كيوي بخاطر شكل كشيده آن كه در طرف دم ميوه باريكتر مي‌شود بخوبي قابل تشخيص است. طول ميوه در اين رقم زياد و رنگ آن قهوه‌اي تيره و پرزهاي خيلي متراكم وكوتاه و زبر دارد. بيشترين اسيد اسكوربيك را در ميان ارقام كيوي دارد. باردهي آن خيلي زياد است و ميوه آن براي تهيه مربا، ژله و كمپوت مناسب‌تر است زيرا پوست‌گيري آن در آب سرد بخوبي و بدون لك انجام مي‌شود. بعلت مقاومت زيادي كه به سرما دارد وفراواني ميزان محصول اخيراً بيشتر مورد توجه باغدارن كيوي در اطراف ساري قرار گرفته است. وزن متوسط ميوه اين رقم در ايستگاه تحقيقات كشاورزي رامسر 72 گرم، طول 7 و عرض 3/4 سانتي‌متر گزارش شده است. </a:t>
            </a:r>
            <a:endParaRPr lang="en-US" sz="2000" b="1" smtClean="0">
              <a:cs typeface="B Nazanin" panose="00000400000000000000" pitchFamily="2" charset="-78"/>
            </a:endParaRPr>
          </a:p>
          <a:p>
            <a:pPr algn="r" rtl="1" eaLnBrk="1" hangingPunct="1">
              <a:buFont typeface="Wingdings" panose="05000000000000000000" pitchFamily="2" charset="2"/>
              <a:buChar char="ü"/>
            </a:pPr>
            <a:endParaRPr lang="en-US" smtClean="0"/>
          </a:p>
        </p:txBody>
      </p:sp>
      <p:sp>
        <p:nvSpPr>
          <p:cNvPr id="3" name="Slide Number Placeholder 2"/>
          <p:cNvSpPr>
            <a:spLocks noGrp="1"/>
          </p:cNvSpPr>
          <p:nvPr>
            <p:ph type="sldNum" sz="quarter" idx="12"/>
          </p:nvPr>
        </p:nvSpPr>
        <p:spPr>
          <a:xfrm>
            <a:off x="0" y="6324600"/>
            <a:ext cx="609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B49282-AFE4-43B6-926D-569FC9B867F1}" type="slidenum">
              <a:rPr lang="ar-SA" sz="2400">
                <a:solidFill>
                  <a:srgbClr val="BCBCBC"/>
                </a:solidFill>
                <a:cs typeface="B Nazanin" panose="00000400000000000000" pitchFamily="2" charset="-78"/>
              </a:rPr>
              <a:pPr eaLnBrk="1" hangingPunct="1"/>
              <a:t>19</a:t>
            </a:fld>
            <a:endParaRPr lang="en-US" sz="2400">
              <a:solidFill>
                <a:srgbClr val="BCBCBC"/>
              </a:solidFill>
              <a:cs typeface="B Nazanin" panose="00000400000000000000" pitchFamily="2" charset="-78"/>
            </a:endParaRPr>
          </a:p>
        </p:txBody>
      </p:sp>
      <p:pic>
        <p:nvPicPr>
          <p:cNvPr id="23556" name="Picture 3" descr="E:\مصدق\mosi\کیوی\برونو.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373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0" y="1295400"/>
            <a:ext cx="9144000" cy="4708525"/>
          </a:xfrm>
        </p:spPr>
        <p:txBody>
          <a:bodyPr/>
          <a:lstStyle/>
          <a:p>
            <a:pPr algn="just" rtl="1" eaLnBrk="1" hangingPunct="1">
              <a:buFont typeface="Wingdings" panose="05000000000000000000" pitchFamily="2" charset="2"/>
              <a:buChar char="v"/>
            </a:pPr>
            <a:r>
              <a:rPr lang="fa-IR" sz="2400" b="1" smtClean="0">
                <a:solidFill>
                  <a:srgbClr val="FFFF00"/>
                </a:solidFill>
                <a:cs typeface="B Nazanin" panose="00000400000000000000" pitchFamily="2" charset="-78"/>
              </a:rPr>
              <a:t>منشأ اصلی کیوی جنگل</a:t>
            </a:r>
            <a:r>
              <a:rPr lang="en-US" sz="2400" b="1" smtClean="0">
                <a:solidFill>
                  <a:srgbClr val="FFFF00"/>
                </a:solidFill>
                <a:cs typeface="B Nazanin" panose="00000400000000000000" pitchFamily="2" charset="-78"/>
              </a:rPr>
              <a:t> </a:t>
            </a:r>
            <a:r>
              <a:rPr lang="fa-IR" sz="2400" b="1" smtClean="0">
                <a:solidFill>
                  <a:srgbClr val="FFFF00"/>
                </a:solidFill>
                <a:cs typeface="B Nazanin" panose="00000400000000000000" pitchFamily="2" charset="-78"/>
              </a:rPr>
              <a:t>های مناطق معتدله اطراف رودخانه یانگ تسه در چین بوده و ارقام مختلف آن به صورت پراکنده از سیبری تا اندونزی وجود دارند.</a:t>
            </a:r>
          </a:p>
          <a:p>
            <a:pPr algn="just" rtl="1" eaLnBrk="1" hangingPunct="1">
              <a:buFont typeface="Wingdings 2" panose="05020102010507070707" pitchFamily="18" charset="2"/>
              <a:buNone/>
            </a:pPr>
            <a:endParaRPr lang="fa-IR" sz="2400" b="1" i="1" smtClean="0">
              <a:solidFill>
                <a:srgbClr val="FFFF00"/>
              </a:solidFill>
              <a:cs typeface="B Nazanin" panose="00000400000000000000" pitchFamily="2" charset="-78"/>
            </a:endParaRPr>
          </a:p>
          <a:p>
            <a:pPr algn="just" rtl="1" eaLnBrk="1" hangingPunct="1">
              <a:buFont typeface="Wingdings" panose="05000000000000000000" pitchFamily="2" charset="2"/>
              <a:buChar char="v"/>
            </a:pPr>
            <a:r>
              <a:rPr lang="fa-IR" sz="2400" b="1" smtClean="0">
                <a:solidFill>
                  <a:srgbClr val="FFFF00"/>
                </a:solidFill>
                <a:cs typeface="B Nazanin" panose="00000400000000000000" pitchFamily="2" charset="-78"/>
              </a:rPr>
              <a:t>در ایران برای اولین بار در سال 1347 یک اصله نهال نر از نوع ”ماتوا“ و یک اصله نهال ماده از نوع ”آلیسون“ که رقم پر محصول، زودرس و دارای میوه های کوچک است از فرانسه وارد کشور شد و در رامسر کشت گردید.</a:t>
            </a:r>
          </a:p>
          <a:p>
            <a:pPr algn="just" rtl="1" eaLnBrk="1" hangingPunct="1">
              <a:buFont typeface="Wingdings 2" panose="05020102010507070707" pitchFamily="18" charset="2"/>
              <a:buNone/>
            </a:pPr>
            <a:endParaRPr lang="fa-IR" sz="2400" b="1" smtClean="0">
              <a:solidFill>
                <a:srgbClr val="FFFF00"/>
              </a:solidFill>
              <a:cs typeface="B Nazanin" panose="00000400000000000000" pitchFamily="2" charset="-78"/>
            </a:endParaRPr>
          </a:p>
          <a:p>
            <a:pPr algn="just" rtl="1" eaLnBrk="1" hangingPunct="1">
              <a:buFont typeface="Wingdings" panose="05000000000000000000" pitchFamily="2" charset="2"/>
              <a:buChar char="v"/>
            </a:pPr>
            <a:r>
              <a:rPr lang="ar-SA" sz="2400" b="1" smtClean="0">
                <a:solidFill>
                  <a:srgbClr val="FFFF00"/>
                </a:solidFill>
                <a:cs typeface="B Nazanin" panose="00000400000000000000" pitchFamily="2" charset="-78"/>
              </a:rPr>
              <a:t>با همكاري </a:t>
            </a:r>
            <a:r>
              <a:rPr lang="en-US" sz="2400" b="1" smtClean="0">
                <a:solidFill>
                  <a:srgbClr val="FFFF00"/>
                </a:solidFill>
                <a:latin typeface="Soutane" pitchFamily="2" charset="0"/>
                <a:cs typeface="B Nazanin" panose="00000400000000000000" pitchFamily="2" charset="-78"/>
              </a:rPr>
              <a:t>FAO</a:t>
            </a:r>
            <a:r>
              <a:rPr lang="ar-SA" sz="2400" b="1" smtClean="0">
                <a:solidFill>
                  <a:srgbClr val="FFFF00"/>
                </a:solidFill>
                <a:cs typeface="B Nazanin" panose="00000400000000000000" pitchFamily="2" charset="-78"/>
              </a:rPr>
              <a:t>  درسال 1357  چهار رقم ماده بنام هايوارد، برونو، مانتي و آبوت و دو رقم نر بنام توموري و ماتوا از كشورهاي فرانسه و ايتاليا وارد و بعد از انجام تحقيقات لازم درسال 1367  اقدام به تكثير وتوزيع بين باغداران گرديد. </a:t>
            </a:r>
            <a:endParaRPr lang="fa-IR" sz="2400" b="1" i="1" smtClean="0">
              <a:solidFill>
                <a:srgbClr val="FFFF00"/>
              </a:solidFill>
              <a:cs typeface="B Nazanin" panose="00000400000000000000" pitchFamily="2" charset="-78"/>
            </a:endParaRPr>
          </a:p>
          <a:p>
            <a:pPr algn="just" rtl="1" eaLnBrk="1" hangingPunct="1">
              <a:buFont typeface="Wingdings" panose="05000000000000000000" pitchFamily="2" charset="2"/>
              <a:buChar char="v"/>
            </a:pPr>
            <a:endParaRPr lang="en-US" sz="2400" b="1" smtClean="0">
              <a:solidFill>
                <a:schemeClr val="bg1"/>
              </a:solidFill>
              <a:cs typeface="B Nazanin" panose="00000400000000000000" pitchFamily="2" charset="-78"/>
            </a:endParaRPr>
          </a:p>
          <a:p>
            <a:pPr algn="just" rtl="1" eaLnBrk="1" hangingPunct="1">
              <a:buFont typeface="Wingdings 2" panose="05020102010507070707" pitchFamily="18" charset="2"/>
              <a:buNone/>
            </a:pPr>
            <a:endParaRPr lang="en-US" smtClean="0">
              <a:solidFill>
                <a:schemeClr val="bg1"/>
              </a:solidFill>
              <a:cs typeface="B Badr" panose="00000400000000000000" pitchFamily="2" charset="-78"/>
            </a:endParaRPr>
          </a:p>
        </p:txBody>
      </p:sp>
      <p:sp>
        <p:nvSpPr>
          <p:cNvPr id="6147" name="Slide Number Placeholder 3"/>
          <p:cNvSpPr>
            <a:spLocks noGrp="1"/>
          </p:cNvSpPr>
          <p:nvPr>
            <p:ph type="sldNum" sz="quarter" idx="12"/>
          </p:nvPr>
        </p:nvSpPr>
        <p:spPr bwMode="auto">
          <a:xfrm>
            <a:off x="7772400" y="6400800"/>
            <a:ext cx="320675" cy="38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D3B32B-8CD1-4FDA-AC78-879D8F5E856B}" type="slidenum">
              <a:rPr lang="ar-SA" sz="2400">
                <a:solidFill>
                  <a:srgbClr val="FFFF00"/>
                </a:solidFill>
                <a:ea typeface="Arial" panose="020B0604020202020204" pitchFamily="34" charset="0"/>
                <a:cs typeface="B Nazanin" panose="00000400000000000000" pitchFamily="2" charset="-78"/>
              </a:rPr>
              <a:pPr eaLnBrk="1" hangingPunct="1"/>
              <a:t>2</a:t>
            </a:fld>
            <a:endParaRPr lang="en-US" sz="2400">
              <a:solidFill>
                <a:srgbClr val="FFFF00"/>
              </a:solidFill>
              <a:ea typeface="Arial" panose="020B0604020202020204" pitchFamily="34" charset="0"/>
              <a:cs typeface="B Nazanin" panose="00000400000000000000" pitchFamily="2" charset="-78"/>
            </a:endParaRPr>
          </a:p>
        </p:txBody>
      </p:sp>
      <p:sp>
        <p:nvSpPr>
          <p:cNvPr id="6148" name="Rectangle 6"/>
          <p:cNvSpPr>
            <a:spLocks noChangeArrowheads="1"/>
          </p:cNvSpPr>
          <p:nvPr/>
        </p:nvSpPr>
        <p:spPr bwMode="auto">
          <a:xfrm>
            <a:off x="6858000" y="304800"/>
            <a:ext cx="15636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3500">
                <a:solidFill>
                  <a:srgbClr val="FFFF00"/>
                </a:solidFill>
                <a:cs typeface="B Yekan" panose="00000400000000000000" pitchFamily="2" charset="-78"/>
              </a:rPr>
              <a:t>تاریخچه:</a:t>
            </a:r>
            <a:endParaRPr lang="en-US" sz="3500">
              <a:solidFill>
                <a:srgbClr val="FFFF00"/>
              </a:solidFill>
              <a:cs typeface="B Yekan" panose="00000400000000000000" pitchFamily="2" charset="-78"/>
            </a:endParaRPr>
          </a:p>
        </p:txBody>
      </p:sp>
      <p:sp>
        <p:nvSpPr>
          <p:cNvPr id="2" name="TextBox 1"/>
          <p:cNvSpPr txBox="1"/>
          <p:nvPr/>
        </p:nvSpPr>
        <p:spPr>
          <a:xfrm>
            <a:off x="-32982" y="6550223"/>
            <a:ext cx="1298753" cy="307777"/>
          </a:xfrm>
          <a:prstGeom prst="rect">
            <a:avLst/>
          </a:prstGeom>
          <a:noFill/>
        </p:spPr>
        <p:txBody>
          <a:bodyPr wrap="none" rtlCol="1">
            <a:spAutoFit/>
          </a:bodyPr>
          <a:lstStyle/>
          <a:p>
            <a:r>
              <a:rPr lang="en-US" sz="1400" dirty="0" smtClean="0"/>
              <a:t>Golsaran.com</a:t>
            </a:r>
            <a:endParaRPr lang="fa-IR" sz="1400" dirty="0"/>
          </a:p>
        </p:txBody>
      </p:sp>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477000"/>
          </a:xfrm>
        </p:spPr>
        <p:txBody>
          <a:bodyPr>
            <a:normAutofit fontScale="92500"/>
          </a:bodyPr>
          <a:lstStyle/>
          <a:p>
            <a:pPr marL="447675" indent="-382588" algn="r" rtl="1" eaLnBrk="1" hangingPunct="1">
              <a:lnSpc>
                <a:spcPct val="80000"/>
              </a:lnSpc>
              <a:buFont typeface="Wingdings" pitchFamily="2" charset="2"/>
              <a:buChar char="ü"/>
              <a:defRPr/>
            </a:pPr>
            <a:r>
              <a:rPr lang="ar-SA" sz="2500" b="1" dirty="0" smtClean="0">
                <a:cs typeface="B Nazanin" pitchFamily="2" charset="-78"/>
              </a:rPr>
              <a:t>هايوارد</a:t>
            </a:r>
            <a:r>
              <a:rPr lang="en-US" sz="2500" b="1" dirty="0" smtClean="0">
                <a:latin typeface="Soutane" pitchFamily="2" charset="0"/>
                <a:cs typeface="B Nazanin" pitchFamily="2" charset="-78"/>
              </a:rPr>
              <a:t>(</a:t>
            </a:r>
            <a:r>
              <a:rPr lang="en-US" sz="2500" b="1" dirty="0" smtClean="0">
                <a:latin typeface="Soutane" pitchFamily="2" charset="0"/>
              </a:rPr>
              <a:t>Hayward) </a:t>
            </a:r>
            <a:r>
              <a:rPr lang="ar-SA" sz="2500" b="1" dirty="0" smtClean="0">
                <a:ea typeface="Times New Roman" pitchFamily="18" charset="0"/>
              </a:rPr>
              <a:t>:</a:t>
            </a:r>
            <a:endParaRPr lang="en-US" sz="2500" b="1" dirty="0" smtClean="0"/>
          </a:p>
          <a:p>
            <a:pPr marL="447675" indent="-382588" algn="r" rtl="1" eaLnBrk="1" hangingPunct="1">
              <a:lnSpc>
                <a:spcPct val="80000"/>
              </a:lnSpc>
              <a:buFont typeface="Wingdings 2" panose="05020102010507070707" pitchFamily="18" charset="2"/>
              <a:buNone/>
              <a:defRPr/>
            </a:pPr>
            <a:endParaRPr lang="en-US" sz="2500" b="1" dirty="0" smtClean="0"/>
          </a:p>
          <a:p>
            <a:pPr marL="447675" indent="-382588" algn="just" rtl="1" eaLnBrk="1" hangingPunct="1">
              <a:buFont typeface="Wingdings 2" panose="05020102010507070707" pitchFamily="18" charset="2"/>
              <a:buNone/>
              <a:defRPr/>
            </a:pPr>
            <a:r>
              <a:rPr lang="fa-IR" sz="2000" dirty="0" smtClean="0">
                <a:ea typeface="Times New Roman" pitchFamily="18" charset="0"/>
              </a:rPr>
              <a:t>    </a:t>
            </a:r>
            <a:r>
              <a:rPr lang="ar-SA" sz="2300" b="1" dirty="0" smtClean="0">
                <a:cs typeface="B Nazanin" pitchFamily="2" charset="-78"/>
              </a:rPr>
              <a:t>رقم</a:t>
            </a:r>
            <a:r>
              <a:rPr lang="en-US" sz="2300" b="1" dirty="0" smtClean="0">
                <a:cs typeface="B Nazanin" pitchFamily="2" charset="-78"/>
              </a:rPr>
              <a:t> </a:t>
            </a:r>
            <a:r>
              <a:rPr lang="en-US" sz="2300" b="1" dirty="0" smtClean="0">
                <a:latin typeface="Soutane" pitchFamily="2" charset="0"/>
                <a:cs typeface="B Nazanin" pitchFamily="2" charset="-78"/>
              </a:rPr>
              <a:t>Hayward</a:t>
            </a:r>
            <a:r>
              <a:rPr lang="en-US" sz="2300" b="1" dirty="0" smtClean="0">
                <a:cs typeface="B Nazanin" pitchFamily="2" charset="-78"/>
              </a:rPr>
              <a:t>  </a:t>
            </a:r>
            <a:r>
              <a:rPr lang="ar-SA" sz="2300" b="1" dirty="0" smtClean="0">
                <a:cs typeface="B Nazanin" pitchFamily="2" charset="-78"/>
              </a:rPr>
              <a:t>بطور تصادفي توسط باغداري به همين نام بدست آمده و درسال 1934 در كاليفرنيا مورد كشت و كار قرار گرفته و بنام ايستگاه پرورش نهال آن </a:t>
            </a:r>
            <a:r>
              <a:rPr lang="en-US" sz="2300" b="1" dirty="0" err="1" smtClean="0">
                <a:latin typeface="Soutane" pitchFamily="2" charset="0"/>
                <a:cs typeface="B Nazanin" pitchFamily="2" charset="-78"/>
              </a:rPr>
              <a:t>chico</a:t>
            </a:r>
            <a:r>
              <a:rPr lang="ar-SA" sz="2300" b="1" dirty="0" smtClean="0">
                <a:cs typeface="B Nazanin" pitchFamily="2" charset="-78"/>
              </a:rPr>
              <a:t> ناميده شده است و محبوبترين واريته كيوي در تمام مناطق توليد است كه علت آن بزرگ بودن اندازه ميوه، شكل تخم مرغي و كيفيت انبار ماني بالاي آن است. ميوه پهن و قطور است يعني نسبت عرض به طول آن زياد است. ازنظر عطر و طعم نيز بهتر از ارقام ديگر بوده مقدار قند و اسيد اسكوربيك آن بالا است. نسبتاً دير گل و پرمحصول بوده و بعنوان يك رقم صادراتي پرورش مي‌يابد. بنابراين به ارقام گرده دهنده دير گل نياز دارد كه به تعداد كافي دركنار آن غرس شده باشند. وزن متوسط آن درنيوزيلند تا 100 گرم گزارش گرديده ولي در ايران حدود 84 گرم با طول 7/7  و عرض 6/4  سانتي متر گزارش شده است.</a:t>
            </a:r>
            <a:endParaRPr lang="en-US" sz="1800" b="1" dirty="0" smtClean="0">
              <a:cs typeface="B Nazanin" pitchFamily="2" charset="-78"/>
            </a:endParaRPr>
          </a:p>
          <a:p>
            <a:pPr marL="447675" indent="-382588" algn="just" rtl="1" eaLnBrk="1" hangingPunct="1">
              <a:buFont typeface="Wingdings 2" panose="05020102010507070707" pitchFamily="18" charset="2"/>
              <a:buNone/>
              <a:defRPr/>
            </a:pPr>
            <a:r>
              <a:rPr lang="ar-SA" sz="1800" b="1" dirty="0" smtClean="0">
                <a:cs typeface="B Nazanin" pitchFamily="2" charset="-78"/>
              </a:rPr>
              <a:t> </a:t>
            </a:r>
            <a:endParaRPr lang="en-US" sz="1800" b="1" dirty="0" smtClean="0">
              <a:cs typeface="B Nazanin" pitchFamily="2" charset="-78"/>
            </a:endParaRPr>
          </a:p>
          <a:p>
            <a:pPr marL="447675" indent="-382588" algn="r" rtl="1" eaLnBrk="1" hangingPunct="1">
              <a:lnSpc>
                <a:spcPct val="80000"/>
              </a:lnSpc>
              <a:buFont typeface="Wingdings" pitchFamily="2" charset="2"/>
              <a:buChar char="ü"/>
              <a:defRPr/>
            </a:pPr>
            <a:r>
              <a:rPr lang="ar-SA" sz="2500" b="1" dirty="0" smtClean="0">
                <a:cs typeface="B Nazanin" pitchFamily="2" charset="-78"/>
              </a:rPr>
              <a:t>مانتي</a:t>
            </a:r>
            <a:r>
              <a:rPr lang="ar-SA" sz="2500" b="1" dirty="0" smtClean="0">
                <a:ea typeface="Times New Roman" pitchFamily="18" charset="0"/>
              </a:rPr>
              <a:t> </a:t>
            </a:r>
            <a:r>
              <a:rPr lang="en-US" sz="2500" b="1" dirty="0" smtClean="0">
                <a:latin typeface="Soutane" pitchFamily="2" charset="0"/>
              </a:rPr>
              <a:t>(</a:t>
            </a:r>
            <a:r>
              <a:rPr lang="en-US" sz="2500" b="1" dirty="0" err="1" smtClean="0">
                <a:latin typeface="Soutane" pitchFamily="2" charset="0"/>
              </a:rPr>
              <a:t>Monthy</a:t>
            </a:r>
            <a:r>
              <a:rPr lang="en-US" sz="2500" b="1" dirty="0" smtClean="0">
                <a:latin typeface="Soutane" pitchFamily="2" charset="0"/>
              </a:rPr>
              <a:t>)</a:t>
            </a:r>
            <a:r>
              <a:rPr lang="fa-IR" sz="2500" b="1" dirty="0" smtClean="0">
                <a:latin typeface="Soutane" pitchFamily="2" charset="0"/>
                <a:ea typeface="Times New Roman" pitchFamily="18" charset="0"/>
              </a:rPr>
              <a:t>:</a:t>
            </a:r>
            <a:endParaRPr lang="en-US" sz="2500" b="1" dirty="0" smtClean="0">
              <a:latin typeface="Soutane" pitchFamily="2" charset="0"/>
            </a:endParaRPr>
          </a:p>
          <a:p>
            <a:pPr marL="447675" indent="-382588" algn="r" rtl="1" eaLnBrk="1" hangingPunct="1">
              <a:lnSpc>
                <a:spcPct val="80000"/>
              </a:lnSpc>
              <a:buFont typeface="Wingdings 2" panose="05020102010507070707" pitchFamily="18" charset="2"/>
              <a:buNone/>
              <a:defRPr/>
            </a:pPr>
            <a:r>
              <a:rPr lang="fa-IR" sz="2000" dirty="0" smtClean="0">
                <a:ea typeface="Times New Roman" pitchFamily="18" charset="0"/>
              </a:rPr>
              <a:t> </a:t>
            </a:r>
            <a:endParaRPr lang="en-US" sz="2300" dirty="0" smtClean="0"/>
          </a:p>
          <a:p>
            <a:pPr marL="447675" indent="-382588" algn="just" rtl="1" eaLnBrk="1" hangingPunct="1">
              <a:buFont typeface="Wingdings 2" panose="05020102010507070707" pitchFamily="18" charset="2"/>
              <a:buNone/>
              <a:defRPr/>
            </a:pPr>
            <a:r>
              <a:rPr lang="en-US" sz="2300" b="1" dirty="0" smtClean="0">
                <a:cs typeface="B Nazanin" pitchFamily="2" charset="-78"/>
              </a:rPr>
              <a:t>     </a:t>
            </a:r>
            <a:r>
              <a:rPr lang="ar-SA" sz="2300" b="1" dirty="0" smtClean="0">
                <a:cs typeface="B Nazanin" pitchFamily="2" charset="-78"/>
              </a:rPr>
              <a:t>اين رقم از نظر شكل ظاهري شبيه آبوت و نسبت به ارقام فوق الذكر دير گل تر است. درختان رقم مانتي ميوه زيادي توليد مي‌كنند، بنابراين نياز مبرمي به تنك كردن دارند. طعم اين ميوه بعلت بالا بودن اسيد استيك ترش است و به همين علت كمتر مورد علاقه باغداران شمال ايران قرار گرفته است. وزن متوسط آن در ايران 68 گرم با طول 8/6 وعرض 3/4 سانتي متر گزارش شده است. </a:t>
            </a:r>
            <a:endParaRPr lang="en-US" sz="2300" b="1" dirty="0" smtClean="0">
              <a:cs typeface="B Nazanin" pitchFamily="2" charset="-78"/>
            </a:endParaRPr>
          </a:p>
          <a:p>
            <a:pPr marL="447675" indent="-382588" algn="r" rtl="1" eaLnBrk="1" hangingPunct="1">
              <a:lnSpc>
                <a:spcPct val="80000"/>
              </a:lnSpc>
              <a:buFont typeface="Wingdings 2" panose="05020102010507070707" pitchFamily="18" charset="2"/>
              <a:buNone/>
              <a:defRPr/>
            </a:pPr>
            <a:endParaRPr lang="en-US" sz="2000" dirty="0" smtClean="0"/>
          </a:p>
          <a:p>
            <a:pPr marL="447675" indent="-382588" algn="r" rtl="1" eaLnBrk="1" hangingPunct="1">
              <a:lnSpc>
                <a:spcPct val="80000"/>
              </a:lnSpc>
              <a:buFont typeface="Wingdings" pitchFamily="2" charset="2"/>
              <a:buChar char="ü"/>
              <a:defRPr/>
            </a:pPr>
            <a:endParaRPr lang="en-US" sz="1800" dirty="0" smtClean="0"/>
          </a:p>
        </p:txBody>
      </p:sp>
      <p:sp>
        <p:nvSpPr>
          <p:cNvPr id="4" name="Slide Number Placeholder 3"/>
          <p:cNvSpPr>
            <a:spLocks noGrp="1"/>
          </p:cNvSpPr>
          <p:nvPr>
            <p:ph type="sldNum" sz="quarter" idx="12"/>
          </p:nvPr>
        </p:nvSpPr>
        <p:spPr>
          <a:xfrm>
            <a:off x="228600" y="6324600"/>
            <a:ext cx="4572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2C8BF0-773B-4305-8267-3526856D0DDB}" type="slidenum">
              <a:rPr lang="ar-SA" sz="2400">
                <a:solidFill>
                  <a:srgbClr val="BCBCBC"/>
                </a:solidFill>
                <a:cs typeface="B Nazanin" panose="00000400000000000000" pitchFamily="2" charset="-78"/>
              </a:rPr>
              <a:pPr eaLnBrk="1" hangingPunct="1"/>
              <a:t>20</a:t>
            </a:fld>
            <a:endParaRPr lang="en-US" sz="2400">
              <a:solidFill>
                <a:srgbClr val="BCBCBC"/>
              </a:solidFill>
              <a:cs typeface="B Nazanin" panose="00000400000000000000" pitchFamily="2" charset="-78"/>
            </a:endParaRPr>
          </a:p>
        </p:txBody>
      </p:sp>
      <p:pic>
        <p:nvPicPr>
          <p:cNvPr id="24580" name="Picture 3" descr="E:\مصدق\mosi\کیوی\مانتی.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38600"/>
            <a:ext cx="2362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0" y="1447800"/>
            <a:ext cx="8915400" cy="4572000"/>
          </a:xfrm>
        </p:spPr>
        <p:txBody>
          <a:bodyPr/>
          <a:lstStyle/>
          <a:p>
            <a:pPr algn="just" rtl="1" eaLnBrk="1" hangingPunct="1">
              <a:defRPr/>
            </a:pPr>
            <a:r>
              <a:rPr lang="ar-SA" sz="2200" b="1" dirty="0" smtClean="0">
                <a:cs typeface="B Nazanin" pitchFamily="2" charset="-78"/>
              </a:rPr>
              <a:t>تکنیک های زیست مولکولی مکمل روش های قدیمی اصلاح هستند.</a:t>
            </a:r>
            <a:r>
              <a:rPr lang="fa-IR" sz="2200" b="1" dirty="0" smtClean="0">
                <a:cs typeface="B Nazanin" pitchFamily="2" charset="-78"/>
              </a:rPr>
              <a:t> </a:t>
            </a:r>
            <a:r>
              <a:rPr lang="ar-SA" sz="2200" b="1" dirty="0" smtClean="0">
                <a:cs typeface="B Nazanin" pitchFamily="2" charset="-78"/>
              </a:rPr>
              <a:t>بیوتکنولوژی</a:t>
            </a:r>
            <a:r>
              <a:rPr lang="fa-IR" sz="2200" b="1" dirty="0" smtClean="0">
                <a:cs typeface="B Nazanin" pitchFamily="2" charset="-78"/>
              </a:rPr>
              <a:t>  </a:t>
            </a:r>
            <a:r>
              <a:rPr lang="ar-SA" sz="2200" b="1" dirty="0" smtClean="0">
                <a:cs typeface="B Nazanin" pitchFamily="2" charset="-78"/>
              </a:rPr>
              <a:t> </a:t>
            </a:r>
            <a:endParaRPr lang="fa-IR" sz="2200" b="1" dirty="0" smtClean="0">
              <a:cs typeface="B Nazanin" pitchFamily="2" charset="-78"/>
            </a:endParaRPr>
          </a:p>
          <a:p>
            <a:pPr marL="136525" indent="0" algn="just" rtl="1" eaLnBrk="1" hangingPunct="1">
              <a:buFont typeface="Wingdings 2" panose="05020102010507070707" pitchFamily="18" charset="2"/>
              <a:buNone/>
              <a:defRPr/>
            </a:pPr>
            <a:r>
              <a:rPr lang="fa-IR" sz="2200" b="1" dirty="0">
                <a:cs typeface="B Nazanin" pitchFamily="2" charset="-78"/>
              </a:rPr>
              <a:t> </a:t>
            </a:r>
            <a:r>
              <a:rPr lang="fa-IR" sz="2200" b="1" dirty="0" smtClean="0">
                <a:cs typeface="B Nazanin" pitchFamily="2" charset="-78"/>
              </a:rPr>
              <a:t>      </a:t>
            </a:r>
            <a:r>
              <a:rPr lang="ar-SA" sz="2200" b="1" dirty="0" smtClean="0">
                <a:cs typeface="B Nazanin" pitchFamily="2" charset="-78"/>
              </a:rPr>
              <a:t>می</a:t>
            </a:r>
            <a:r>
              <a:rPr lang="fa-IR" sz="2200" b="1" dirty="0" smtClean="0">
                <a:cs typeface="B Nazanin" pitchFamily="2" charset="-78"/>
              </a:rPr>
              <a:t> </a:t>
            </a:r>
            <a:r>
              <a:rPr lang="ar-SA" sz="2200" b="1" dirty="0" smtClean="0">
                <a:cs typeface="B Nazanin" pitchFamily="2" charset="-78"/>
              </a:rPr>
              <a:t>تواند موجب تسریع اصلاح کیوی و</a:t>
            </a:r>
            <a:r>
              <a:rPr lang="fa-IR" sz="2200" b="1" dirty="0" smtClean="0">
                <a:cs typeface="B Nazanin" pitchFamily="2" charset="-78"/>
              </a:rPr>
              <a:t> </a:t>
            </a:r>
            <a:r>
              <a:rPr lang="ar-SA" sz="2200" b="1" dirty="0" smtClean="0">
                <a:cs typeface="B Nazanin" pitchFamily="2" charset="-78"/>
              </a:rPr>
              <a:t>ایجاد شانس های </a:t>
            </a:r>
            <a:r>
              <a:rPr lang="fa-IR" sz="2200" b="1" dirty="0" smtClean="0">
                <a:cs typeface="B Nazanin" pitchFamily="2" charset="-78"/>
              </a:rPr>
              <a:t>ب</a:t>
            </a:r>
            <a:r>
              <a:rPr lang="ar-SA" sz="2200" b="1" dirty="0" smtClean="0">
                <a:cs typeface="B Nazanin" pitchFamily="2" charset="-78"/>
              </a:rPr>
              <a:t>یشتردر اصلاح آن شود.</a:t>
            </a:r>
            <a:r>
              <a:rPr lang="fa-IR" sz="2200" b="1" dirty="0" smtClean="0">
                <a:cs typeface="B Nazanin" pitchFamily="2" charset="-78"/>
              </a:rPr>
              <a:t> </a:t>
            </a:r>
          </a:p>
          <a:p>
            <a:pPr algn="just" rtl="1" eaLnBrk="1" hangingPunct="1">
              <a:buFont typeface="Wingdings 2" panose="05020102010507070707" pitchFamily="18" charset="2"/>
              <a:buNone/>
              <a:defRPr/>
            </a:pPr>
            <a:endParaRPr lang="fa-IR" sz="2200" b="1" dirty="0" smtClean="0">
              <a:cs typeface="B Nazanin" pitchFamily="2" charset="-78"/>
            </a:endParaRPr>
          </a:p>
          <a:p>
            <a:pPr algn="just" rtl="1" eaLnBrk="1" hangingPunct="1">
              <a:defRPr/>
            </a:pPr>
            <a:r>
              <a:rPr lang="ar-SA" sz="2200" b="1" dirty="0" smtClean="0">
                <a:cs typeface="B Nazanin" pitchFamily="2" charset="-78"/>
              </a:rPr>
              <a:t>روش هایی نظیر استفاده از پلوییدی و</a:t>
            </a:r>
            <a:r>
              <a:rPr lang="fa-IR" sz="2200" b="1" dirty="0" smtClean="0">
                <a:cs typeface="B Nazanin" pitchFamily="2" charset="-78"/>
              </a:rPr>
              <a:t> </a:t>
            </a:r>
            <a:r>
              <a:rPr lang="ar-SA" sz="2200" b="1" dirty="0" smtClean="0">
                <a:cs typeface="B Nazanin" pitchFamily="2" charset="-78"/>
              </a:rPr>
              <a:t>نجات جنین در کوتاه مدت ارزشمند به نظر میرسند.</a:t>
            </a:r>
            <a:r>
              <a:rPr lang="fa-IR" sz="2200" b="1" dirty="0" smtClean="0">
                <a:cs typeface="B Nazanin" pitchFamily="2" charset="-78"/>
              </a:rPr>
              <a:t> </a:t>
            </a:r>
            <a:r>
              <a:rPr lang="ar-SA" sz="2200" b="1" dirty="0" smtClean="0">
                <a:cs typeface="B Nazanin" pitchFamily="2" charset="-78"/>
              </a:rPr>
              <a:t>در حالیکه انتقال ژن ممکن است در آینده سودمند باشد.</a:t>
            </a:r>
            <a:endParaRPr lang="fa-IR" sz="2200" b="1" dirty="0" smtClean="0">
              <a:cs typeface="B Nazanin" pitchFamily="2" charset="-78"/>
            </a:endParaRPr>
          </a:p>
          <a:p>
            <a:pPr algn="just" rtl="1" eaLnBrk="1" hangingPunct="1">
              <a:buFont typeface="Wingdings 2" panose="05020102010507070707" pitchFamily="18" charset="2"/>
              <a:buNone/>
              <a:defRPr/>
            </a:pPr>
            <a:endParaRPr lang="en-US" sz="2200" b="1" dirty="0" smtClean="0">
              <a:cs typeface="B Nazanin" pitchFamily="2" charset="-78"/>
            </a:endParaRPr>
          </a:p>
          <a:p>
            <a:pPr algn="just" rtl="1" eaLnBrk="1" hangingPunct="1">
              <a:defRPr/>
            </a:pPr>
            <a:r>
              <a:rPr lang="ar-SA" sz="2200" b="1" dirty="0" smtClean="0">
                <a:cs typeface="B Nazanin" pitchFamily="2" charset="-78"/>
              </a:rPr>
              <a:t>باز آبی گیاهان درلوله ی آزمایش برای انتقال ژن لازم است در آزمایشاتی مشخص   شده است که در گونه های </a:t>
            </a:r>
            <a:r>
              <a:rPr lang="ar-SA" sz="2200" dirty="0" smtClean="0">
                <a:cs typeface="B Nazanin" pitchFamily="2" charset="-78"/>
              </a:rPr>
              <a:t>(</a:t>
            </a:r>
            <a:r>
              <a:rPr lang="en-US" sz="2000" b="1" i="1" dirty="0" err="1" smtClean="0">
                <a:latin typeface="Soutane" pitchFamily="2" charset="0"/>
                <a:cs typeface="B Badr" pitchFamily="2" charset="-78"/>
              </a:rPr>
              <a:t>A.ctinida</a:t>
            </a:r>
            <a:r>
              <a:rPr lang="ar-SA" sz="2200" dirty="0" smtClean="0">
                <a:cs typeface="B Nazanin" pitchFamily="2" charset="-78"/>
              </a:rPr>
              <a:t>)</a:t>
            </a:r>
            <a:r>
              <a:rPr lang="fa-IR" sz="2600" dirty="0" smtClean="0">
                <a:cs typeface="B Badr" pitchFamily="2" charset="-78"/>
              </a:rPr>
              <a:t> </a:t>
            </a:r>
            <a:r>
              <a:rPr lang="ar-SA" sz="2200" b="1" dirty="0" smtClean="0">
                <a:cs typeface="B Nazanin" pitchFamily="2" charset="-78"/>
              </a:rPr>
              <a:t>نظیر</a:t>
            </a:r>
            <a:r>
              <a:rPr lang="ar-SA" sz="2600" dirty="0" smtClean="0">
                <a:cs typeface="B Badr" pitchFamily="2" charset="-78"/>
              </a:rPr>
              <a:t> </a:t>
            </a:r>
            <a:r>
              <a:rPr lang="ar-SA" sz="2200" dirty="0" smtClean="0">
                <a:cs typeface="B Nazanin" pitchFamily="2" charset="-78"/>
              </a:rPr>
              <a:t>(</a:t>
            </a:r>
            <a:r>
              <a:rPr lang="en-US" sz="2000" b="1" i="1" dirty="0" err="1" smtClean="0">
                <a:latin typeface="Soutane" pitchFamily="2" charset="0"/>
                <a:cs typeface="B Badr" pitchFamily="2" charset="-78"/>
              </a:rPr>
              <a:t>A.arguta</a:t>
            </a:r>
            <a:r>
              <a:rPr lang="ar-SA" sz="2600" i="1" dirty="0" smtClean="0">
                <a:cs typeface="B Badr" pitchFamily="2" charset="-78"/>
              </a:rPr>
              <a:t>،</a:t>
            </a:r>
            <a:r>
              <a:rPr lang="fa-IR" sz="2600" i="1" dirty="0" smtClean="0">
                <a:cs typeface="B Badr" pitchFamily="2" charset="-78"/>
              </a:rPr>
              <a:t> </a:t>
            </a:r>
            <a:r>
              <a:rPr lang="en-US" sz="2000" b="1" dirty="0" err="1" smtClean="0">
                <a:latin typeface="Soutane" pitchFamily="2" charset="0"/>
                <a:cs typeface="B Badr" pitchFamily="2" charset="-78"/>
              </a:rPr>
              <a:t>A.</a:t>
            </a:r>
            <a:r>
              <a:rPr lang="en-US" sz="2000" b="1" i="1" dirty="0" err="1" smtClean="0">
                <a:latin typeface="Soutane" pitchFamily="2" charset="0"/>
                <a:cs typeface="B Badr" pitchFamily="2" charset="-78"/>
              </a:rPr>
              <a:t>chinensis</a:t>
            </a:r>
            <a:r>
              <a:rPr lang="ar-SA" sz="2600" i="1" dirty="0" smtClean="0">
                <a:cs typeface="B Badr" pitchFamily="2" charset="-78"/>
              </a:rPr>
              <a:t>،</a:t>
            </a:r>
            <a:r>
              <a:rPr lang="en-US" sz="2600" i="1" dirty="0" smtClean="0">
                <a:cs typeface="B Badr" pitchFamily="2" charset="-78"/>
              </a:rPr>
              <a:t> </a:t>
            </a:r>
            <a:r>
              <a:rPr lang="en-US" sz="2000" b="1" i="1" dirty="0" err="1" smtClean="0">
                <a:latin typeface="Soutane" pitchFamily="2" charset="0"/>
                <a:cs typeface="B Badr" pitchFamily="2" charset="-78"/>
              </a:rPr>
              <a:t>A.delciosa</a:t>
            </a:r>
            <a:r>
              <a:rPr lang="ar-SA" sz="2600" i="1" dirty="0" smtClean="0">
                <a:cs typeface="B Badr" pitchFamily="2" charset="-78"/>
              </a:rPr>
              <a:t>،</a:t>
            </a:r>
            <a:r>
              <a:rPr lang="en-US" sz="2000" b="1" i="1" dirty="0" err="1" smtClean="0">
                <a:latin typeface="Soutane" pitchFamily="2" charset="0"/>
                <a:cs typeface="B Badr" pitchFamily="2" charset="-78"/>
              </a:rPr>
              <a:t>A.polygama</a:t>
            </a:r>
            <a:r>
              <a:rPr lang="en-US" sz="2000" b="1" i="1" dirty="0" smtClean="0">
                <a:latin typeface="Soutane" pitchFamily="2" charset="0"/>
                <a:cs typeface="B Badr" pitchFamily="2" charset="-78"/>
              </a:rPr>
              <a:t> </a:t>
            </a:r>
            <a:r>
              <a:rPr lang="ar-SA" sz="2200" dirty="0" smtClean="0">
                <a:cs typeface="B Nazanin" pitchFamily="2" charset="-78"/>
              </a:rPr>
              <a:t>)</a:t>
            </a:r>
            <a:r>
              <a:rPr lang="fa-IR" sz="2600" dirty="0" smtClean="0">
                <a:cs typeface="B Badr" pitchFamily="2" charset="-78"/>
              </a:rPr>
              <a:t> </a:t>
            </a:r>
            <a:r>
              <a:rPr lang="ar-SA" sz="2200" b="1" dirty="0" smtClean="0">
                <a:cs typeface="B Nazanin" pitchFamily="2" charset="-78"/>
              </a:rPr>
              <a:t>پاسخ به کشت بافت بسیار بهتر از دیگر گیاهان چو</a:t>
            </a:r>
            <a:r>
              <a:rPr lang="fa-IR" sz="2200" b="1" dirty="0" smtClean="0">
                <a:cs typeface="B Nazanin" pitchFamily="2" charset="-78"/>
              </a:rPr>
              <a:t>ب</a:t>
            </a:r>
            <a:r>
              <a:rPr lang="ar-SA" sz="2200" b="1" dirty="0" smtClean="0">
                <a:cs typeface="B Nazanin" pitchFamily="2" charset="-78"/>
              </a:rPr>
              <a:t>ی است.</a:t>
            </a:r>
            <a:r>
              <a:rPr lang="fa-IR" sz="2200" b="1" dirty="0" smtClean="0">
                <a:cs typeface="B Nazanin" pitchFamily="2" charset="-78"/>
              </a:rPr>
              <a:t> </a:t>
            </a:r>
            <a:r>
              <a:rPr lang="ar-SA" sz="2200" b="1" dirty="0" smtClean="0">
                <a:cs typeface="B Nazanin" pitchFamily="2" charset="-78"/>
              </a:rPr>
              <a:t>بیشتر کارهایی که بر روی واریته های تجاری کیوی انجام شده است</a:t>
            </a:r>
            <a:r>
              <a:rPr lang="fa-IR" sz="2200" b="1" dirty="0" smtClean="0">
                <a:cs typeface="B Nazanin" pitchFamily="2" charset="-78"/>
              </a:rPr>
              <a:t>،</a:t>
            </a:r>
            <a:r>
              <a:rPr lang="ar-SA" sz="2200" b="1" dirty="0" smtClean="0">
                <a:cs typeface="B Nazanin" pitchFamily="2" charset="-78"/>
              </a:rPr>
              <a:t> اغلب همراه با استفاده از ریز ازدیادی یا تشکیل ریز نمونه های متنوع از بافت کالوس بوده است.</a:t>
            </a:r>
            <a:endParaRPr lang="en-US" sz="2200" b="1" dirty="0" smtClean="0">
              <a:cs typeface="B Nazanin" pitchFamily="2" charset="-78"/>
            </a:endParaRPr>
          </a:p>
          <a:p>
            <a:pPr algn="just" rtl="1" eaLnBrk="1" hangingPunct="1">
              <a:lnSpc>
                <a:spcPct val="105000"/>
              </a:lnSpc>
              <a:defRPr/>
            </a:pPr>
            <a:endParaRPr lang="en-US" sz="2600" dirty="0" smtClean="0">
              <a:cs typeface="B Badr" pitchFamily="2" charset="-78"/>
            </a:endParaRPr>
          </a:p>
        </p:txBody>
      </p:sp>
      <p:sp>
        <p:nvSpPr>
          <p:cNvPr id="4" name="Slide Number Placeholder 3"/>
          <p:cNvSpPr>
            <a:spLocks noGrp="1"/>
          </p:cNvSpPr>
          <p:nvPr>
            <p:ph type="sldNum" sz="quarter" idx="12"/>
          </p:nvPr>
        </p:nvSpPr>
        <p:spPr>
          <a:xfrm>
            <a:off x="228600" y="6248400"/>
            <a:ext cx="609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B56F62-D538-46BE-8B80-786A70B56A45}" type="slidenum">
              <a:rPr lang="ar-SA" sz="2400">
                <a:solidFill>
                  <a:srgbClr val="BCBCBC"/>
                </a:solidFill>
                <a:cs typeface="B Nazanin" panose="00000400000000000000" pitchFamily="2" charset="-78"/>
              </a:rPr>
              <a:pPr eaLnBrk="1" hangingPunct="1"/>
              <a:t>21</a:t>
            </a:fld>
            <a:endParaRPr lang="en-US">
              <a:solidFill>
                <a:srgbClr val="BCBCBC"/>
              </a:solidFill>
              <a:cs typeface="B Nazanin" panose="00000400000000000000" pitchFamily="2" charset="-78"/>
            </a:endParaRPr>
          </a:p>
        </p:txBody>
      </p:sp>
      <p:sp>
        <p:nvSpPr>
          <p:cNvPr id="25604" name="Rectangle 5"/>
          <p:cNvSpPr>
            <a:spLocks noChangeArrowheads="1"/>
          </p:cNvSpPr>
          <p:nvPr/>
        </p:nvSpPr>
        <p:spPr bwMode="auto">
          <a:xfrm>
            <a:off x="6248400" y="304800"/>
            <a:ext cx="216376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3500">
                <a:cs typeface="B Yekan" panose="00000400000000000000" pitchFamily="2" charset="-78"/>
              </a:rPr>
              <a:t>بیوتکنولوژی</a:t>
            </a:r>
            <a:endParaRPr lang="en-US" sz="3500">
              <a:cs typeface="B Yekan" panose="00000400000000000000" pitchFamily="2" charset="-78"/>
            </a:endParaRPr>
          </a:p>
        </p:txBody>
      </p:sp>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457200" y="381000"/>
            <a:ext cx="8229600" cy="5715000"/>
          </a:xfrm>
        </p:spPr>
        <p:txBody>
          <a:bodyPr/>
          <a:lstStyle/>
          <a:p>
            <a:pPr algn="just" rtl="1" eaLnBrk="1" hangingPunct="1">
              <a:lnSpc>
                <a:spcPct val="110000"/>
              </a:lnSpc>
              <a:buFont typeface="Wingdings 2" panose="05020102010507070707" pitchFamily="18" charset="2"/>
              <a:buNone/>
            </a:pPr>
            <a:r>
              <a:rPr lang="fa-IR" sz="2200" b="1" smtClean="0">
                <a:cs typeface="B Nazanin" panose="00000400000000000000" pitchFamily="2" charset="-78"/>
              </a:rPr>
              <a:t>      </a:t>
            </a:r>
            <a:r>
              <a:rPr lang="ar-SA" sz="2200" b="1" smtClean="0">
                <a:cs typeface="B Nazanin" panose="00000400000000000000" pitchFamily="2" charset="-78"/>
              </a:rPr>
              <a:t>کیوی هم میوه</a:t>
            </a:r>
            <a:r>
              <a:rPr lang="fa-IR" sz="2200" b="1" smtClean="0">
                <a:cs typeface="B Nazanin" panose="00000400000000000000" pitchFamily="2" charset="-78"/>
              </a:rPr>
              <a:t> </a:t>
            </a:r>
            <a:r>
              <a:rPr lang="ar-SA" sz="2200" b="1" smtClean="0">
                <a:cs typeface="B Nazanin" panose="00000400000000000000" pitchFamily="2" charset="-78"/>
              </a:rPr>
              <a:t>ای شبیه سایر میوه ها می باشد</a:t>
            </a:r>
            <a:r>
              <a:rPr lang="fa-IR" sz="2200" b="1" smtClean="0">
                <a:cs typeface="B Nazanin" panose="00000400000000000000" pitchFamily="2" charset="-78"/>
              </a:rPr>
              <a:t>؛ </a:t>
            </a:r>
            <a:r>
              <a:rPr lang="ar-SA" sz="2200" b="1" smtClean="0">
                <a:cs typeface="B Nazanin" panose="00000400000000000000" pitchFamily="2" charset="-78"/>
              </a:rPr>
              <a:t>اطلاعات بسیار کمی در مورد تغییرات ژنتیکی</a:t>
            </a:r>
            <a:r>
              <a:rPr lang="fa-IR" sz="2200" b="1" smtClean="0">
                <a:cs typeface="B Nazanin" panose="00000400000000000000" pitchFamily="2" charset="-78"/>
              </a:rPr>
              <a:t>،</a:t>
            </a:r>
            <a:r>
              <a:rPr lang="ar-SA" sz="2200" b="1" smtClean="0">
                <a:cs typeface="B Nazanin" panose="00000400000000000000" pitchFamily="2" charset="-78"/>
              </a:rPr>
              <a:t> چگونگی توارث</a:t>
            </a:r>
            <a:r>
              <a:rPr lang="fa-IR" sz="2200" b="1" smtClean="0">
                <a:cs typeface="B Nazanin" panose="00000400000000000000" pitchFamily="2" charset="-78"/>
              </a:rPr>
              <a:t>، </a:t>
            </a:r>
            <a:r>
              <a:rPr lang="ar-SA" sz="2200" b="1" smtClean="0">
                <a:cs typeface="B Nazanin" panose="00000400000000000000" pitchFamily="2" charset="-78"/>
              </a:rPr>
              <a:t>ویژگی ها و</a:t>
            </a:r>
            <a:r>
              <a:rPr lang="fa-IR" sz="2200" b="1" smtClean="0">
                <a:cs typeface="B Nazanin" panose="00000400000000000000" pitchFamily="2" charset="-78"/>
              </a:rPr>
              <a:t> </a:t>
            </a:r>
            <a:r>
              <a:rPr lang="ar-SA" sz="2200" b="1" smtClean="0">
                <a:cs typeface="B Nazanin" panose="00000400000000000000" pitchFamily="2" charset="-78"/>
              </a:rPr>
              <a:t>صفات کلیدی آن دردسترس می باشد.</a:t>
            </a:r>
            <a:r>
              <a:rPr lang="fa-IR" sz="2200" b="1" smtClean="0">
                <a:cs typeface="B Nazanin" panose="00000400000000000000" pitchFamily="2" charset="-78"/>
              </a:rPr>
              <a:t> </a:t>
            </a:r>
            <a:r>
              <a:rPr lang="ar-SA" sz="2200" b="1" smtClean="0">
                <a:cs typeface="B Nazanin" panose="00000400000000000000" pitchFamily="2" charset="-78"/>
              </a:rPr>
              <a:t>برای انتخاب بهترین استراژی های اصلاحی مقداری اطلاعات نیاز است.</a:t>
            </a:r>
            <a:endParaRPr lang="fa-IR" sz="2200" b="1" smtClean="0">
              <a:cs typeface="B Nazanin" panose="00000400000000000000" pitchFamily="2" charset="-78"/>
            </a:endParaRPr>
          </a:p>
          <a:p>
            <a:pPr algn="just" rtl="1" eaLnBrk="1" hangingPunct="1">
              <a:lnSpc>
                <a:spcPct val="110000"/>
              </a:lnSpc>
              <a:buFont typeface="Wingdings 2" panose="05020102010507070707" pitchFamily="18" charset="2"/>
              <a:buNone/>
            </a:pPr>
            <a:endParaRPr lang="en-US" sz="2200" b="1" smtClean="0">
              <a:cs typeface="B Nazanin" panose="00000400000000000000" pitchFamily="2" charset="-78"/>
            </a:endParaRPr>
          </a:p>
          <a:p>
            <a:pPr algn="just" rtl="1" eaLnBrk="1" hangingPunct="1">
              <a:lnSpc>
                <a:spcPct val="110000"/>
              </a:lnSpc>
            </a:pPr>
            <a:r>
              <a:rPr lang="ar-SA" sz="2600" b="1" smtClean="0">
                <a:cs typeface="B Nazanin" panose="00000400000000000000" pitchFamily="2" charset="-78"/>
              </a:rPr>
              <a:t>اثرات پلوییدی</a:t>
            </a:r>
            <a:endParaRPr lang="fa-IR" sz="2600" b="1" smtClean="0">
              <a:cs typeface="B Nazanin" panose="00000400000000000000" pitchFamily="2" charset="-78"/>
            </a:endParaRPr>
          </a:p>
          <a:p>
            <a:pPr algn="just" rtl="1" eaLnBrk="1" hangingPunct="1">
              <a:lnSpc>
                <a:spcPct val="110000"/>
              </a:lnSpc>
              <a:buFont typeface="Wingdings 2" panose="05020102010507070707" pitchFamily="18" charset="2"/>
              <a:buNone/>
            </a:pPr>
            <a:endParaRPr lang="fa-IR" sz="2600" b="1" smtClean="0">
              <a:cs typeface="B Nazanin" panose="00000400000000000000" pitchFamily="2" charset="-78"/>
            </a:endParaRPr>
          </a:p>
          <a:p>
            <a:pPr algn="just" rtl="1" eaLnBrk="1" hangingPunct="1">
              <a:buFont typeface="Wingdings 2" panose="05020102010507070707" pitchFamily="18" charset="2"/>
              <a:buNone/>
            </a:pPr>
            <a:r>
              <a:rPr lang="ar-SA" sz="2600" smtClean="0">
                <a:cs typeface="B Badr" panose="00000400000000000000" pitchFamily="2" charset="-78"/>
              </a:rPr>
              <a:t> </a:t>
            </a:r>
            <a:r>
              <a:rPr lang="fa-IR" sz="2600" smtClean="0">
                <a:cs typeface="B Badr" panose="00000400000000000000" pitchFamily="2" charset="-78"/>
              </a:rPr>
              <a:t>   </a:t>
            </a:r>
            <a:r>
              <a:rPr lang="ar-SA" sz="2000" b="1" smtClean="0">
                <a:cs typeface="B Nazanin" panose="00000400000000000000" pitchFamily="2" charset="-78"/>
              </a:rPr>
              <a:t>تاکنون برای ریز گونه های مورد بررسی وجود 21 دیپلویید،</a:t>
            </a:r>
            <a:r>
              <a:rPr lang="fa-IR" sz="2000" b="1" smtClean="0">
                <a:cs typeface="B Nazanin" panose="00000400000000000000" pitchFamily="2" charset="-78"/>
              </a:rPr>
              <a:t> </a:t>
            </a:r>
            <a:r>
              <a:rPr lang="ar-SA" sz="2000" b="1" smtClean="0">
                <a:cs typeface="B Nazanin" panose="00000400000000000000" pitchFamily="2" charset="-78"/>
              </a:rPr>
              <a:t>13 تتراپلویید،</a:t>
            </a:r>
            <a:r>
              <a:rPr lang="fa-IR" sz="2000" b="1" smtClean="0">
                <a:cs typeface="B Nazanin" panose="00000400000000000000" pitchFamily="2" charset="-78"/>
              </a:rPr>
              <a:t> </a:t>
            </a:r>
            <a:r>
              <a:rPr lang="ar-SA" sz="2000" b="1" smtClean="0">
                <a:cs typeface="B Nazanin" panose="00000400000000000000" pitchFamily="2" charset="-78"/>
              </a:rPr>
              <a:t>2 هگزاپلویید گزارش شده است. </a:t>
            </a:r>
            <a:endParaRPr lang="en-US" sz="2000" b="1" smtClean="0">
              <a:cs typeface="B Nazanin" panose="00000400000000000000" pitchFamily="2" charset="-78"/>
            </a:endParaRPr>
          </a:p>
          <a:p>
            <a:pPr algn="just" rtl="1" eaLnBrk="1" hangingPunct="1">
              <a:buFont typeface="Wingdings 2" panose="05020102010507070707" pitchFamily="18" charset="2"/>
              <a:buNone/>
            </a:pPr>
            <a:r>
              <a:rPr lang="fa-IR" sz="2000" b="1" smtClean="0">
                <a:cs typeface="B Nazanin" panose="00000400000000000000" pitchFamily="2" charset="-78"/>
              </a:rPr>
              <a:t>      </a:t>
            </a:r>
            <a:r>
              <a:rPr lang="ar-SA" sz="2000" b="1" smtClean="0">
                <a:cs typeface="B Nazanin" panose="00000400000000000000" pitchFamily="2" charset="-78"/>
              </a:rPr>
              <a:t>تفاوت های موجود در مراحل پلوییدی</a:t>
            </a:r>
            <a:r>
              <a:rPr lang="fa-IR" sz="2000" b="1" smtClean="0">
                <a:cs typeface="B Nazanin" panose="00000400000000000000" pitchFamily="2" charset="-78"/>
              </a:rPr>
              <a:t>،</a:t>
            </a:r>
            <a:r>
              <a:rPr lang="ar-SA" sz="2000" b="1" smtClean="0">
                <a:cs typeface="B Nazanin" panose="00000400000000000000" pitchFamily="2" charset="-78"/>
              </a:rPr>
              <a:t> می تواند هیبریداسیون بین گونه ای و</a:t>
            </a:r>
            <a:r>
              <a:rPr lang="fa-IR" sz="2000" b="1" smtClean="0">
                <a:cs typeface="B Nazanin" panose="00000400000000000000" pitchFamily="2" charset="-78"/>
              </a:rPr>
              <a:t> </a:t>
            </a:r>
            <a:r>
              <a:rPr lang="ar-SA" sz="2000" b="1" smtClean="0">
                <a:cs typeface="B Nazanin" panose="00000400000000000000" pitchFamily="2" charset="-78"/>
              </a:rPr>
              <a:t>تلاش  به منظور بهبود بخشی تجارتی میوه ی کیوی </a:t>
            </a:r>
            <a:r>
              <a:rPr lang="fa-IR" sz="2000" b="1" smtClean="0">
                <a:cs typeface="B Nazanin" panose="00000400000000000000" pitchFamily="2" charset="-78"/>
              </a:rPr>
              <a:t>و</a:t>
            </a:r>
            <a:r>
              <a:rPr lang="ar-SA" sz="2000" b="1" smtClean="0">
                <a:cs typeface="B Nazanin" panose="00000400000000000000" pitchFamily="2" charset="-78"/>
              </a:rPr>
              <a:t> تولید هیبریدهای جدید </a:t>
            </a:r>
            <a:r>
              <a:rPr lang="fa-IR" sz="2000" b="1" smtClean="0">
                <a:cs typeface="B Nazanin" panose="00000400000000000000" pitchFamily="2" charset="-78"/>
              </a:rPr>
              <a:t>را </a:t>
            </a:r>
            <a:r>
              <a:rPr lang="ar-SA" sz="2000" b="1" smtClean="0">
                <a:cs typeface="B Nazanin" panose="00000400000000000000" pitchFamily="2" charset="-78"/>
              </a:rPr>
              <a:t>با مشکلات بسیاری روبرو کند. </a:t>
            </a:r>
            <a:endParaRPr lang="fa-IR" sz="2000" b="1" smtClean="0">
              <a:cs typeface="B Nazanin" panose="00000400000000000000" pitchFamily="2" charset="-78"/>
            </a:endParaRPr>
          </a:p>
          <a:p>
            <a:pPr algn="just" rtl="1" eaLnBrk="1" hangingPunct="1">
              <a:buFont typeface="Wingdings 2" panose="05020102010507070707" pitchFamily="18" charset="2"/>
              <a:buNone/>
            </a:pPr>
            <a:r>
              <a:rPr lang="fa-IR" sz="2000" b="1" smtClean="0">
                <a:cs typeface="B Nazanin" panose="00000400000000000000" pitchFamily="2" charset="-78"/>
              </a:rPr>
              <a:t>      د</a:t>
            </a:r>
            <a:r>
              <a:rPr lang="ar-SA" sz="2000" b="1" smtClean="0">
                <a:cs typeface="B Nazanin" panose="00000400000000000000" pitchFamily="2" charset="-78"/>
              </a:rPr>
              <a:t>ر استفاده از گیاهان دیپلویید و</a:t>
            </a:r>
            <a:r>
              <a:rPr lang="fa-IR" sz="2000" b="1" smtClean="0">
                <a:cs typeface="B Nazanin" panose="00000400000000000000" pitchFamily="2" charset="-78"/>
              </a:rPr>
              <a:t> </a:t>
            </a:r>
            <a:r>
              <a:rPr lang="ar-SA" sz="2000" b="1" smtClean="0">
                <a:cs typeface="B Nazanin" panose="00000400000000000000" pitchFamily="2" charset="-78"/>
              </a:rPr>
              <a:t>تتراپلویید</a:t>
            </a:r>
            <a:r>
              <a:rPr lang="fa-IR" sz="2000" b="1" smtClean="0">
                <a:cs typeface="B Nazanin" panose="00000400000000000000" pitchFamily="2" charset="-78"/>
              </a:rPr>
              <a:t> </a:t>
            </a:r>
            <a:r>
              <a:rPr lang="ar-SA" sz="2000" b="1" smtClean="0">
                <a:cs typeface="B Nazanin" panose="00000400000000000000" pitchFamily="2" charset="-78"/>
              </a:rPr>
              <a:t>از </a:t>
            </a:r>
            <a:r>
              <a:rPr lang="en-US" sz="2000" b="1" i="1" smtClean="0">
                <a:latin typeface="Soutane" pitchFamily="2" charset="0"/>
                <a:cs typeface="B Nazanin" panose="00000400000000000000" pitchFamily="2" charset="-78"/>
              </a:rPr>
              <a:t>A.chinisis</a:t>
            </a:r>
            <a:r>
              <a:rPr lang="ar-SA" sz="2000" b="1" smtClean="0">
                <a:cs typeface="B Nazanin" panose="00000400000000000000" pitchFamily="2" charset="-78"/>
              </a:rPr>
              <a:t> می توان برای موفقیت در کار اصلاحی از روش های کشت بافت نظیر کشت آندو سپرم استفاده نمود و</a:t>
            </a:r>
            <a:r>
              <a:rPr lang="fa-IR" sz="2000" b="1" smtClean="0">
                <a:cs typeface="B Nazanin" panose="00000400000000000000" pitchFamily="2" charset="-78"/>
              </a:rPr>
              <a:t> </a:t>
            </a:r>
            <a:r>
              <a:rPr lang="ar-SA" sz="2000" b="1" smtClean="0">
                <a:cs typeface="B Nazanin" panose="00000400000000000000" pitchFamily="2" charset="-78"/>
              </a:rPr>
              <a:t>میتوان گیاهان را در سطوح پلوییدی مختلفی نظیر </a:t>
            </a:r>
            <a:r>
              <a:rPr lang="en-US" sz="2000" b="1" smtClean="0">
                <a:cs typeface="B Nazanin" panose="00000400000000000000" pitchFamily="2" charset="-78"/>
              </a:rPr>
              <a:t>2x</a:t>
            </a:r>
            <a:r>
              <a:rPr lang="ar-SA" sz="2000" b="1" smtClean="0">
                <a:cs typeface="B Nazanin" panose="00000400000000000000" pitchFamily="2" charset="-78"/>
              </a:rPr>
              <a:t>،</a:t>
            </a:r>
            <a:r>
              <a:rPr lang="fa-IR" sz="2000" b="1" smtClean="0">
                <a:cs typeface="B Nazanin" panose="00000400000000000000" pitchFamily="2" charset="-78"/>
              </a:rPr>
              <a:t> </a:t>
            </a:r>
            <a:r>
              <a:rPr lang="en-US" sz="2000" b="1" smtClean="0">
                <a:cs typeface="B Nazanin" panose="00000400000000000000" pitchFamily="2" charset="-78"/>
              </a:rPr>
              <a:t>3x</a:t>
            </a:r>
            <a:r>
              <a:rPr lang="ar-SA" sz="2000" b="1" smtClean="0">
                <a:cs typeface="B Nazanin" panose="00000400000000000000" pitchFamily="2" charset="-78"/>
              </a:rPr>
              <a:t>،</a:t>
            </a:r>
            <a:r>
              <a:rPr lang="fa-IR" sz="2000" b="1" smtClean="0">
                <a:cs typeface="B Nazanin" panose="00000400000000000000" pitchFamily="2" charset="-78"/>
              </a:rPr>
              <a:t> </a:t>
            </a:r>
            <a:r>
              <a:rPr lang="en-US" sz="2000" b="1" smtClean="0">
                <a:cs typeface="B Nazanin" panose="00000400000000000000" pitchFamily="2" charset="-78"/>
              </a:rPr>
              <a:t>4x</a:t>
            </a:r>
            <a:r>
              <a:rPr lang="ar-SA" sz="2000" b="1" smtClean="0">
                <a:cs typeface="B Nazanin" panose="00000400000000000000" pitchFamily="2" charset="-78"/>
              </a:rPr>
              <a:t>،</a:t>
            </a:r>
            <a:r>
              <a:rPr lang="fa-IR" sz="2000" b="1" smtClean="0">
                <a:cs typeface="B Nazanin" panose="00000400000000000000" pitchFamily="2" charset="-78"/>
              </a:rPr>
              <a:t> </a:t>
            </a:r>
            <a:r>
              <a:rPr lang="en-US" sz="2000" b="1" smtClean="0">
                <a:cs typeface="B Nazanin" panose="00000400000000000000" pitchFamily="2" charset="-78"/>
              </a:rPr>
              <a:t>5x</a:t>
            </a:r>
            <a:r>
              <a:rPr lang="fa-IR" sz="2000" b="1" smtClean="0">
                <a:cs typeface="B Nazanin" panose="00000400000000000000" pitchFamily="2" charset="-78"/>
              </a:rPr>
              <a:t> و </a:t>
            </a:r>
            <a:r>
              <a:rPr lang="en-US" sz="2000" b="1" smtClean="0">
                <a:cs typeface="B Nazanin" panose="00000400000000000000" pitchFamily="2" charset="-78"/>
              </a:rPr>
              <a:t>6x</a:t>
            </a:r>
            <a:r>
              <a:rPr lang="ar-SA" sz="2000" b="1" smtClean="0">
                <a:cs typeface="B Nazanin" panose="00000400000000000000" pitchFamily="2" charset="-78"/>
              </a:rPr>
              <a:t> ایجاد نمود.</a:t>
            </a:r>
            <a:endParaRPr lang="en-US" sz="2000" b="1" smtClean="0">
              <a:cs typeface="B Nazanin" panose="00000400000000000000" pitchFamily="2" charset="-78"/>
            </a:endParaRPr>
          </a:p>
          <a:p>
            <a:pPr algn="just" rtl="1" eaLnBrk="1" hangingPunct="1">
              <a:lnSpc>
                <a:spcPct val="110000"/>
              </a:lnSpc>
              <a:buFont typeface="Wingdings 2" panose="05020102010507070707" pitchFamily="18" charset="2"/>
              <a:buNone/>
            </a:pPr>
            <a:endParaRPr lang="en-US" sz="2600" smtClean="0">
              <a:cs typeface="B Badr" panose="00000400000000000000" pitchFamily="2" charset="-78"/>
            </a:endParaRPr>
          </a:p>
          <a:p>
            <a:pPr algn="just" rtl="1" eaLnBrk="1" hangingPunct="1">
              <a:lnSpc>
                <a:spcPct val="110000"/>
              </a:lnSpc>
              <a:buFont typeface="Wingdings 2" panose="05020102010507070707" pitchFamily="18" charset="2"/>
              <a:buNone/>
            </a:pPr>
            <a:endParaRPr lang="en-US" sz="2600" smtClean="0">
              <a:cs typeface="B Badr" panose="00000400000000000000" pitchFamily="2" charset="-78"/>
            </a:endParaRPr>
          </a:p>
        </p:txBody>
      </p:sp>
      <p:sp>
        <p:nvSpPr>
          <p:cNvPr id="3" name="Slide Number Placeholder 2"/>
          <p:cNvSpPr>
            <a:spLocks noGrp="1"/>
          </p:cNvSpPr>
          <p:nvPr>
            <p:ph type="sldNum" sz="quarter" idx="12"/>
          </p:nvPr>
        </p:nvSpPr>
        <p:spPr>
          <a:xfrm>
            <a:off x="0" y="6324600"/>
            <a:ext cx="7620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89E6A5-3F59-4082-BEB0-4A06294A5FE1}" type="slidenum">
              <a:rPr lang="ar-SA" sz="2400">
                <a:solidFill>
                  <a:srgbClr val="BCBCBC"/>
                </a:solidFill>
                <a:cs typeface="B Nazanin" panose="00000400000000000000" pitchFamily="2" charset="-78"/>
              </a:rPr>
              <a:pPr eaLnBrk="1" hangingPunct="1"/>
              <a:t>22</a:t>
            </a:fld>
            <a:endParaRPr lang="en-US">
              <a:solidFill>
                <a:srgbClr val="BCBCBC"/>
              </a:solidFill>
              <a:cs typeface="B Nazanin" panose="00000400000000000000" pitchFamily="2" charset="-78"/>
            </a:endParaRPr>
          </a:p>
        </p:txBody>
      </p:sp>
      <p:sp>
        <p:nvSpPr>
          <p:cNvPr id="4" name="TextBox 3"/>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457200" y="990600"/>
            <a:ext cx="8229600" cy="5105400"/>
          </a:xfrm>
        </p:spPr>
        <p:txBody>
          <a:bodyPr/>
          <a:lstStyle/>
          <a:p>
            <a:pPr algn="just" rtl="1" eaLnBrk="1" hangingPunct="1">
              <a:buFont typeface="Wingdings" panose="05000000000000000000" pitchFamily="2" charset="2"/>
              <a:buChar char="ü"/>
            </a:pPr>
            <a:endParaRPr lang="fa-IR" sz="2000" b="1" smtClean="0">
              <a:cs typeface="B Nazanin" panose="00000400000000000000" pitchFamily="2" charset="-78"/>
            </a:endParaRPr>
          </a:p>
          <a:p>
            <a:pPr algn="just" rtl="1" eaLnBrk="1" hangingPunct="1">
              <a:buFont typeface="Wingdings" panose="05000000000000000000" pitchFamily="2" charset="2"/>
              <a:buChar char="ü"/>
            </a:pPr>
            <a:r>
              <a:rPr lang="ar-SA" sz="2400" b="1" smtClean="0">
                <a:cs typeface="B Nazanin" panose="00000400000000000000" pitchFamily="2" charset="-78"/>
              </a:rPr>
              <a:t>کلون های مختلف در بهبود بخشیدن به کولتیوار ها و</a:t>
            </a:r>
            <a:r>
              <a:rPr lang="fa-IR" sz="2400" b="1" smtClean="0">
                <a:cs typeface="B Nazanin" panose="00000400000000000000" pitchFamily="2" charset="-78"/>
              </a:rPr>
              <a:t> </a:t>
            </a:r>
            <a:r>
              <a:rPr lang="ar-SA" sz="2400" b="1" smtClean="0">
                <a:cs typeface="B Nazanin" panose="00000400000000000000" pitchFamily="2" charset="-78"/>
              </a:rPr>
              <a:t>محصولات بسیاری نظیر سیب و</a:t>
            </a:r>
            <a:r>
              <a:rPr lang="fa-IR" sz="2400" b="1" smtClean="0">
                <a:cs typeface="B Nazanin" panose="00000400000000000000" pitchFamily="2" charset="-78"/>
              </a:rPr>
              <a:t> </a:t>
            </a:r>
            <a:r>
              <a:rPr lang="ar-SA" sz="2400" b="1" smtClean="0">
                <a:cs typeface="B Nazanin" panose="00000400000000000000" pitchFamily="2" charset="-78"/>
              </a:rPr>
              <a:t>مرکبات ابزارهای مناسبی هستند به خاطر سیستم هرس </a:t>
            </a:r>
            <a:r>
              <a:rPr lang="en-US" sz="2400" b="1" smtClean="0">
                <a:cs typeface="B Nazanin" panose="00000400000000000000" pitchFamily="2" charset="-78"/>
              </a:rPr>
              <a:t>cane</a:t>
            </a:r>
            <a:r>
              <a:rPr lang="fa-IR" sz="2400" b="1" smtClean="0">
                <a:cs typeface="B Nazanin" panose="00000400000000000000" pitchFamily="2" charset="-78"/>
              </a:rPr>
              <a:t> </a:t>
            </a:r>
            <a:r>
              <a:rPr lang="ar-SA" sz="2400" b="1" smtClean="0">
                <a:cs typeface="B Nazanin" panose="00000400000000000000" pitchFamily="2" charset="-78"/>
              </a:rPr>
              <a:t>در درختان نظیر سیب وکیوی</a:t>
            </a:r>
            <a:r>
              <a:rPr lang="en-US" sz="2400" b="1" smtClean="0">
                <a:cs typeface="B Nazanin" panose="00000400000000000000" pitchFamily="2" charset="-78"/>
              </a:rPr>
              <a:t> </a:t>
            </a:r>
            <a:r>
              <a:rPr lang="ar-SA" sz="2400" b="1" smtClean="0">
                <a:cs typeface="B Nazanin" panose="00000400000000000000" pitchFamily="2" charset="-78"/>
              </a:rPr>
              <a:t>پوشانیدن گ</a:t>
            </a:r>
            <a:r>
              <a:rPr lang="fa-IR" sz="2400" b="1" smtClean="0">
                <a:cs typeface="B Nazanin" panose="00000400000000000000" pitchFamily="2" charset="-78"/>
              </a:rPr>
              <a:t>ل های </a:t>
            </a:r>
            <a:r>
              <a:rPr lang="ar-SA" sz="2400" b="1" smtClean="0">
                <a:cs typeface="B Nazanin" panose="00000400000000000000" pitchFamily="2" charset="-78"/>
              </a:rPr>
              <a:t>مختلف با کیسه های مخصوص  برای جلوگیری از گرده افشانی های نا خواسته مشکل است. اگر موتاسیون در هنگام شاخه زنی در زمستان اتفاق بیافتد امکان ظهور میوه های غیر طبیعی در پاکت </a:t>
            </a:r>
            <a:r>
              <a:rPr lang="fa-IR" sz="2400" b="1" smtClean="0">
                <a:cs typeface="B Nazanin" panose="00000400000000000000" pitchFamily="2" charset="-78"/>
              </a:rPr>
              <a:t>وجود دارد</a:t>
            </a:r>
            <a:r>
              <a:rPr lang="ar-SA" sz="2400" b="1" smtClean="0">
                <a:cs typeface="B Nazanin" panose="00000400000000000000" pitchFamily="2" charset="-78"/>
              </a:rPr>
              <a:t>. </a:t>
            </a:r>
            <a:endParaRPr lang="fa-IR" sz="2400" b="1" smtClean="0">
              <a:cs typeface="B Nazanin" panose="00000400000000000000" pitchFamily="2" charset="-78"/>
            </a:endParaRPr>
          </a:p>
          <a:p>
            <a:pPr algn="just" rtl="1" eaLnBrk="1" hangingPunct="1">
              <a:buFont typeface="Wingdings" panose="05000000000000000000" pitchFamily="2" charset="2"/>
              <a:buChar char="ü"/>
            </a:pPr>
            <a:endParaRPr lang="en-US" sz="2000" b="1" smtClean="0">
              <a:cs typeface="B Nazanin" panose="00000400000000000000" pitchFamily="2" charset="-78"/>
            </a:endParaRPr>
          </a:p>
          <a:p>
            <a:pPr algn="just" rtl="1" eaLnBrk="1" hangingPunct="1">
              <a:buFont typeface="Wingdings" panose="05000000000000000000" pitchFamily="2" charset="2"/>
              <a:buChar char="ü"/>
            </a:pPr>
            <a:r>
              <a:rPr lang="ar-SA" sz="2400" b="1" smtClean="0">
                <a:cs typeface="B Nazanin" panose="00000400000000000000" pitchFamily="2" charset="-78"/>
              </a:rPr>
              <a:t>به همین علت در  </a:t>
            </a:r>
            <a:r>
              <a:rPr lang="en-US" sz="2400" b="1" smtClean="0">
                <a:latin typeface="Soutane" pitchFamily="2" charset="0"/>
                <a:cs typeface="B Nazanin" panose="00000400000000000000" pitchFamily="2" charset="-78"/>
              </a:rPr>
              <a:t>Hayward</a:t>
            </a:r>
            <a:r>
              <a:rPr lang="ar-SA" sz="2400" b="1" smtClean="0">
                <a:cs typeface="B Nazanin" panose="00000400000000000000" pitchFamily="2" charset="-78"/>
              </a:rPr>
              <a:t> اهداف اصلاحی مورد نظر به عنوان مثال بهبود طعم،</a:t>
            </a:r>
            <a:r>
              <a:rPr lang="fa-IR" sz="2400" b="1" smtClean="0">
                <a:cs typeface="B Nazanin" panose="00000400000000000000" pitchFamily="2" charset="-78"/>
              </a:rPr>
              <a:t> </a:t>
            </a:r>
            <a:r>
              <a:rPr lang="ar-SA" sz="2400" b="1" smtClean="0">
                <a:cs typeface="B Nazanin" panose="00000400000000000000" pitchFamily="2" charset="-78"/>
              </a:rPr>
              <a:t>تفاوت در</a:t>
            </a:r>
            <a:r>
              <a:rPr lang="fa-IR" sz="2400" b="1" smtClean="0">
                <a:cs typeface="B Nazanin" panose="00000400000000000000" pitchFamily="2" charset="-78"/>
              </a:rPr>
              <a:t> </a:t>
            </a:r>
            <a:r>
              <a:rPr lang="ar-SA" sz="2400" b="1" smtClean="0">
                <a:cs typeface="B Nazanin" panose="00000400000000000000" pitchFamily="2" charset="-78"/>
              </a:rPr>
              <a:t>تاریخ رسیدگی،</a:t>
            </a:r>
            <a:r>
              <a:rPr lang="fa-IR" sz="2400" b="1" smtClean="0">
                <a:cs typeface="B Nazanin" panose="00000400000000000000" pitchFamily="2" charset="-78"/>
              </a:rPr>
              <a:t> </a:t>
            </a:r>
            <a:r>
              <a:rPr lang="ar-SA" sz="2400" b="1" smtClean="0">
                <a:cs typeface="B Nazanin" panose="00000400000000000000" pitchFamily="2" charset="-78"/>
              </a:rPr>
              <a:t>افزایش میزان ویتامین </a:t>
            </a:r>
            <a:r>
              <a:rPr lang="en-US" sz="2400" b="1" smtClean="0">
                <a:cs typeface="B Nazanin" panose="00000400000000000000" pitchFamily="2" charset="-78"/>
              </a:rPr>
              <a:t>c</a:t>
            </a:r>
            <a:r>
              <a:rPr lang="fa-IR" sz="2400" b="1" smtClean="0">
                <a:cs typeface="B Nazanin" panose="00000400000000000000" pitchFamily="2" charset="-78"/>
              </a:rPr>
              <a:t>، </a:t>
            </a:r>
            <a:r>
              <a:rPr lang="ar-SA" sz="2400" b="1" smtClean="0">
                <a:cs typeface="B Nazanin" panose="00000400000000000000" pitchFamily="2" charset="-78"/>
              </a:rPr>
              <a:t>تحقق نیافت.</a:t>
            </a:r>
            <a:endParaRPr lang="en-US" sz="2400" b="1" smtClean="0">
              <a:cs typeface="B Nazanin" panose="00000400000000000000" pitchFamily="2" charset="-78"/>
            </a:endParaRPr>
          </a:p>
          <a:p>
            <a:pPr algn="just" rtl="1" eaLnBrk="1" hangingPunct="1">
              <a:buFont typeface="Wingdings" panose="05000000000000000000" pitchFamily="2" charset="2"/>
              <a:buChar char="ü"/>
            </a:pPr>
            <a:endParaRPr lang="en-US" smtClean="0">
              <a:cs typeface="B Badr" panose="00000400000000000000" pitchFamily="2" charset="-78"/>
            </a:endParaRPr>
          </a:p>
        </p:txBody>
      </p:sp>
      <p:sp>
        <p:nvSpPr>
          <p:cNvPr id="4" name="Slide Number Placeholder 3"/>
          <p:cNvSpPr>
            <a:spLocks noGrp="1"/>
          </p:cNvSpPr>
          <p:nvPr>
            <p:ph type="sldNum" sz="quarter" idx="12"/>
          </p:nvPr>
        </p:nvSpPr>
        <p:spPr>
          <a:xfrm>
            <a:off x="7543800" y="6172200"/>
            <a:ext cx="7620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5C4B11-ACCD-4B82-8CF0-D3699EEC4E3D}" type="slidenum">
              <a:rPr lang="ar-SA" sz="2400">
                <a:solidFill>
                  <a:srgbClr val="BCBCBC"/>
                </a:solidFill>
                <a:cs typeface="B Nazanin" panose="00000400000000000000" pitchFamily="2" charset="-78"/>
              </a:rPr>
              <a:pPr eaLnBrk="1" hangingPunct="1"/>
              <a:t>23</a:t>
            </a:fld>
            <a:endParaRPr lang="en-US" sz="2400">
              <a:solidFill>
                <a:srgbClr val="BCBCBC"/>
              </a:solidFill>
              <a:cs typeface="B Nazanin" panose="00000400000000000000" pitchFamily="2" charset="-78"/>
            </a:endParaRPr>
          </a:p>
        </p:txBody>
      </p:sp>
      <p:sp>
        <p:nvSpPr>
          <p:cNvPr id="27652" name="Rectangle 5"/>
          <p:cNvSpPr>
            <a:spLocks noChangeArrowheads="1"/>
          </p:cNvSpPr>
          <p:nvPr/>
        </p:nvSpPr>
        <p:spPr bwMode="auto">
          <a:xfrm>
            <a:off x="6858000" y="304800"/>
            <a:ext cx="2105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3200" b="1">
                <a:cs typeface="B Nazanin" panose="00000400000000000000" pitchFamily="2" charset="-78"/>
              </a:rPr>
              <a:t>اصلاح جهشی</a:t>
            </a:r>
            <a:endParaRPr lang="en-US" sz="3200" b="1">
              <a:cs typeface="B Nazanin" panose="00000400000000000000" pitchFamily="2" charset="-78"/>
            </a:endParaRPr>
          </a:p>
        </p:txBody>
      </p:sp>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04AFA8-57E0-4222-B097-56D5FEE1B371}" type="slidenum">
              <a:rPr lang="ar-SA">
                <a:solidFill>
                  <a:srgbClr val="BCBCBC"/>
                </a:solidFill>
              </a:rPr>
              <a:pPr eaLnBrk="1" hangingPunct="1"/>
              <a:t>24</a:t>
            </a:fld>
            <a:endParaRPr lang="en-US">
              <a:solidFill>
                <a:srgbClr val="BCBCBC"/>
              </a:solidFill>
            </a:endParaRPr>
          </a:p>
        </p:txBody>
      </p:sp>
      <p:pic>
        <p:nvPicPr>
          <p:cNvPr id="28675" name="Picture 2" descr="E:\مصدق\mosi\کیوی\ax\20100313kiw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982" y="6550223"/>
            <a:ext cx="1298753" cy="307777"/>
          </a:xfrm>
          <a:prstGeom prst="rect">
            <a:avLst/>
          </a:prstGeom>
          <a:noFill/>
        </p:spPr>
        <p:txBody>
          <a:bodyPr wrap="none" rtlCol="1">
            <a:spAutoFit/>
          </a:bodyPr>
          <a:lstStyle/>
          <a:p>
            <a:r>
              <a:rPr lang="en-US" sz="1400" dirty="0" smtClean="0">
                <a:solidFill>
                  <a:schemeClr val="bg1">
                    <a:lumMod val="50000"/>
                    <a:lumOff val="50000"/>
                  </a:schemeClr>
                </a:solidFill>
              </a:rPr>
              <a:t>Golsaran.com</a:t>
            </a:r>
            <a:endParaRPr lang="fa-IR" sz="1400" dirty="0">
              <a:solidFill>
                <a:schemeClr val="bg1">
                  <a:lumMod val="50000"/>
                  <a:lumOff val="50000"/>
                </a:schemeClr>
              </a:solidFill>
            </a:endParaRPr>
          </a:p>
        </p:txBody>
      </p:sp>
    </p:spTree>
  </p:cSld>
  <p:clrMapOvr>
    <a:masterClrMapping/>
  </p:clrMapOvr>
  <p:transition>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458200" cy="5311775"/>
          </a:xfrm>
        </p:spPr>
        <p:txBody>
          <a:bodyPr>
            <a:normAutofit lnSpcReduction="10000"/>
          </a:bodyPr>
          <a:lstStyle/>
          <a:p>
            <a:pPr marL="448056" indent="-384048" algn="just" rtl="1" eaLnBrk="1" fontAlgn="auto" hangingPunct="1">
              <a:spcAft>
                <a:spcPts val="0"/>
              </a:spcAft>
              <a:buClr>
                <a:schemeClr val="tx1">
                  <a:shade val="95000"/>
                </a:schemeClr>
              </a:buClr>
              <a:buFont typeface="Wingdings" pitchFamily="2" charset="2"/>
              <a:buChar char="§"/>
              <a:defRPr/>
            </a:pPr>
            <a:r>
              <a:rPr lang="fa-IR" sz="2400" b="1" dirty="0" smtClean="0">
                <a:cs typeface="B Nazanin" pitchFamily="2" charset="-78"/>
              </a:rPr>
              <a:t>انتخاب توده برگرداننده در اصلاح کيوي، اين اجازه را ميدهد که براي نگهداري تغييرات ژنتيکي، تکرار آللهاي مساعد را افزايش دهيم . گياهان مطلوب در هر مرحله اي براي استفاده به عنوان والدين يا براي بست بيشتر پتانسيل تجاري کولتيوار ها زياد مي شوند . </a:t>
            </a:r>
          </a:p>
          <a:p>
            <a:pPr marL="448056" indent="-384048" algn="just" rtl="1" eaLnBrk="1" fontAlgn="auto" hangingPunct="1">
              <a:spcAft>
                <a:spcPts val="0"/>
              </a:spcAft>
              <a:buClr>
                <a:schemeClr val="tx1">
                  <a:shade val="95000"/>
                </a:schemeClr>
              </a:buClr>
              <a:buFont typeface="Wingdings 2"/>
              <a:buNone/>
              <a:defRPr/>
            </a:pPr>
            <a:endParaRPr lang="en-US" sz="2400" b="1" dirty="0" smtClean="0">
              <a:cs typeface="B Nazanin" pitchFamily="2" charset="-78"/>
            </a:endParaRPr>
          </a:p>
          <a:p>
            <a:pPr marL="448056" indent="-384048" algn="just" rtl="1" eaLnBrk="1" fontAlgn="auto" hangingPunct="1">
              <a:spcAft>
                <a:spcPts val="0"/>
              </a:spcAft>
              <a:buClr>
                <a:schemeClr val="tx1">
                  <a:shade val="95000"/>
                </a:schemeClr>
              </a:buClr>
              <a:buFont typeface="Wingdings" pitchFamily="2" charset="2"/>
              <a:buChar char="§"/>
              <a:defRPr/>
            </a:pPr>
            <a:r>
              <a:rPr lang="fa-IR" sz="2400" b="1" dirty="0" smtClean="0">
                <a:cs typeface="B Nazanin" pitchFamily="2" charset="-78"/>
              </a:rPr>
              <a:t>جمعيت پايه شامل کلون هاي نر انتخابي و چندين رقم ماده نيوزيلند بود. بذر حاصل از گرده افشاني آزاد پايه هاي مادري در اين جمعيت براي استقرار نسل بعد استفاده گرديد. با استفاده از اين روش فراواني ژن هاي کنترل کننده صفات نامطلوب در کل جمعيت که شامل پايه هاي ماده هم مي شود، در هر نسل تظاهر بيشتري خواهد يافت. از آنجا که کيوي يک گياه دو پايه مي باشد، تنها نيمي از ژن هاي افزاينده مورد استفاده مي باشند زيرا فقط پايه هاي نر غيرمستقيم انتخاب مي گردند. در انتخاب دوره اي زمان يک دوره کامل براي هر نسل کيوي حدودا 5 فصل رشد است که يک يا دو فصل آن مربوط به گلدهي و ميوه دهي مي باشد. </a:t>
            </a:r>
            <a:endParaRPr lang="en-US" sz="2400" b="1" dirty="0" smtClean="0">
              <a:cs typeface="B Nazanin" pitchFamily="2" charset="-78"/>
            </a:endParaRPr>
          </a:p>
        </p:txBody>
      </p:sp>
      <p:sp>
        <p:nvSpPr>
          <p:cNvPr id="29699" name="Slide Number Placeholder 3"/>
          <p:cNvSpPr>
            <a:spLocks noGrp="1"/>
          </p:cNvSpPr>
          <p:nvPr>
            <p:ph type="sldNum" sz="quarter" idx="12"/>
          </p:nvPr>
        </p:nvSpPr>
        <p:spPr bwMode="auto">
          <a:xfrm>
            <a:off x="152400" y="6172200"/>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9C3505-EA89-4922-B089-11318A9B6202}" type="slidenum">
              <a:rPr lang="ar-SA" sz="2400">
                <a:ea typeface="Arial" panose="020B0604020202020204" pitchFamily="34" charset="0"/>
                <a:cs typeface="B Nazanin" panose="00000400000000000000" pitchFamily="2" charset="-78"/>
              </a:rPr>
              <a:pPr eaLnBrk="1" hangingPunct="1"/>
              <a:t>25</a:t>
            </a:fld>
            <a:endParaRPr lang="en-US" sz="2400">
              <a:ea typeface="Arial" panose="020B0604020202020204" pitchFamily="34" charset="0"/>
              <a:cs typeface="B Nazanin" panose="00000400000000000000" pitchFamily="2" charset="-78"/>
            </a:endParaRPr>
          </a:p>
        </p:txBody>
      </p:sp>
      <p:sp>
        <p:nvSpPr>
          <p:cNvPr id="29700" name="Rectangle 5"/>
          <p:cNvSpPr>
            <a:spLocks noChangeArrowheads="1"/>
          </p:cNvSpPr>
          <p:nvPr/>
        </p:nvSpPr>
        <p:spPr bwMode="auto">
          <a:xfrm>
            <a:off x="6324600" y="304800"/>
            <a:ext cx="2157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sz="3200" b="1">
                <a:cs typeface="B Nazanin" panose="00000400000000000000" pitchFamily="2" charset="-78"/>
              </a:rPr>
              <a:t>اصلاح جمعیت</a:t>
            </a:r>
            <a:endParaRPr lang="en-US" sz="3200" b="1">
              <a:cs typeface="B Nazanin" panose="00000400000000000000" pitchFamily="2" charset="-78"/>
            </a:endParaRPr>
          </a:p>
        </p:txBody>
      </p:sp>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381000"/>
            <a:ext cx="3886200" cy="609600"/>
          </a:xfrm>
        </p:spPr>
        <p:txBody>
          <a:bodyPr>
            <a:normAutofit fontScale="90000"/>
          </a:bodyPr>
          <a:lstStyle/>
          <a:p>
            <a:pPr marL="484632" algn="r" eaLnBrk="1" fontAlgn="auto" hangingPunct="1">
              <a:spcAft>
                <a:spcPts val="0"/>
              </a:spcAft>
              <a:defRPr/>
            </a:pPr>
            <a:r>
              <a:rPr lang="fa-IR" sz="4400" dirty="0" smtClean="0">
                <a:solidFill>
                  <a:schemeClr val="accent1">
                    <a:tint val="83000"/>
                    <a:satMod val="150000"/>
                  </a:schemeClr>
                </a:solidFill>
                <a:cs typeface="B Yekan" pitchFamily="2" charset="-78"/>
              </a:rPr>
              <a:t>کنترل تلاقی ها</a:t>
            </a:r>
            <a:r>
              <a:rPr lang="en-US" sz="4400" dirty="0" smtClean="0">
                <a:solidFill>
                  <a:schemeClr val="accent1">
                    <a:tint val="83000"/>
                    <a:satMod val="150000"/>
                  </a:schemeClr>
                </a:solidFill>
                <a:cs typeface="B Yekan" pitchFamily="2" charset="-78"/>
              </a:rPr>
              <a:t/>
            </a:r>
            <a:br>
              <a:rPr lang="en-US" sz="4400" dirty="0" smtClean="0">
                <a:solidFill>
                  <a:schemeClr val="accent1">
                    <a:tint val="83000"/>
                    <a:satMod val="150000"/>
                  </a:schemeClr>
                </a:solidFill>
                <a:cs typeface="B Yekan" pitchFamily="2" charset="-78"/>
              </a:rPr>
            </a:br>
            <a:endParaRPr lang="en-US" dirty="0">
              <a:solidFill>
                <a:schemeClr val="accent1">
                  <a:tint val="83000"/>
                  <a:satMod val="150000"/>
                </a:schemeClr>
              </a:solidFill>
            </a:endParaRPr>
          </a:p>
        </p:txBody>
      </p:sp>
      <p:sp>
        <p:nvSpPr>
          <p:cNvPr id="30723" name="Content Placeholder 2"/>
          <p:cNvSpPr>
            <a:spLocks noGrp="1"/>
          </p:cNvSpPr>
          <p:nvPr>
            <p:ph idx="1"/>
          </p:nvPr>
        </p:nvSpPr>
        <p:spPr>
          <a:xfrm>
            <a:off x="457200" y="838200"/>
            <a:ext cx="8229600" cy="5562600"/>
          </a:xfrm>
        </p:spPr>
        <p:txBody>
          <a:bodyPr/>
          <a:lstStyle/>
          <a:p>
            <a:pPr algn="r" rtl="1" eaLnBrk="1" hangingPunct="1">
              <a:buFont typeface="Wingdings" panose="05000000000000000000" pitchFamily="2" charset="2"/>
              <a:buChar char="ü"/>
            </a:pPr>
            <a:r>
              <a:rPr lang="fa-IR" sz="2400" b="1" smtClean="0">
                <a:cs typeface="B Nazanin" panose="00000400000000000000" pitchFamily="2" charset="-78"/>
              </a:rPr>
              <a:t>سازگاری بین گونه ای:</a:t>
            </a:r>
          </a:p>
          <a:p>
            <a:pPr algn="r" rtl="1" eaLnBrk="1" hangingPunct="1">
              <a:buFont typeface="Wingdings" panose="05000000000000000000" pitchFamily="2" charset="2"/>
              <a:buChar char="ü"/>
            </a:pPr>
            <a:r>
              <a:rPr lang="fa-IR" sz="2400" b="1" smtClean="0">
                <a:cs typeface="B Nazanin" panose="00000400000000000000" pitchFamily="2" charset="-78"/>
              </a:rPr>
              <a:t>در طي آزمايشاتي که صورت گرفت با بررسي چندين گونه از </a:t>
            </a:r>
            <a:r>
              <a:rPr lang="en-ZW" sz="2400" b="1" i="1" smtClean="0">
                <a:latin typeface="Soutane" pitchFamily="2" charset="0"/>
                <a:cs typeface="B Nazanin" panose="00000400000000000000" pitchFamily="2" charset="-78"/>
              </a:rPr>
              <a:t>Actinidia</a:t>
            </a:r>
            <a:r>
              <a:rPr lang="en-ZW" sz="2400" b="1" smtClean="0">
                <a:cs typeface="B Nazanin" panose="00000400000000000000" pitchFamily="2" charset="-78"/>
              </a:rPr>
              <a:t> </a:t>
            </a:r>
            <a:r>
              <a:rPr lang="fa-IR" sz="2400" b="1" smtClean="0">
                <a:cs typeface="B Nazanin" panose="00000400000000000000" pitchFamily="2" charset="-78"/>
              </a:rPr>
              <a:t> معلوم شد که تلاقي هاي درون گونه اي برخي از ژنوتيپ هاي نر و ماده موفقيت بالاتري را به همراه داشته است. در طرح هاي تلاقي که شامل انواع گرده افشاني ممکن در ميان والدين نر و ماده انتخاب شده بود، ممکن است حالاتي نظير تفاوت معني دار در ميوه ها، سقط جنين موجود در بذر ميوه ها يا مرگ بذر جوانه زده يا دانهال رويت گردد. </a:t>
            </a:r>
            <a:endParaRPr lang="en-US" sz="2400" b="1" smtClean="0">
              <a:cs typeface="B Nazanin" panose="00000400000000000000" pitchFamily="2" charset="-78"/>
            </a:endParaRPr>
          </a:p>
          <a:p>
            <a:pPr algn="r" rtl="1" eaLnBrk="1" hangingPunct="1">
              <a:buFont typeface="Wingdings" panose="05000000000000000000" pitchFamily="2" charset="2"/>
              <a:buChar char="ü"/>
            </a:pPr>
            <a:r>
              <a:rPr lang="fa-IR" sz="2400" b="1" smtClean="0">
                <a:cs typeface="B Nazanin" panose="00000400000000000000" pitchFamily="2" charset="-78"/>
              </a:rPr>
              <a:t>به هر حال در بيشتر تلاقي هاي درون گونه اي  موفقيت حاصل شد. در دانه هاي موجود در هر ميوه بين نهال ها رابطه برادر-خواهر تني برقرار است. نقص در بذور حاصله از تعدادي از تلاقي هاي بين گونه اي موجب  مي شود که ما نسبت به وجود تفاوت در سطح پلوئيدي مضنون گرديم. </a:t>
            </a:r>
            <a:endParaRPr lang="en-US" sz="2400" b="1" smtClean="0">
              <a:cs typeface="B Nazanin" panose="00000400000000000000" pitchFamily="2" charset="-78"/>
            </a:endParaRPr>
          </a:p>
          <a:p>
            <a:pPr algn="r" rtl="1" eaLnBrk="1" hangingPunct="1">
              <a:buFont typeface="Wingdings" panose="05000000000000000000" pitchFamily="2" charset="2"/>
              <a:buChar char="ü"/>
            </a:pPr>
            <a:r>
              <a:rPr lang="ar-SA" sz="2400" b="1" smtClean="0">
                <a:cs typeface="B Nazanin" panose="00000400000000000000" pitchFamily="2" charset="-78"/>
              </a:rPr>
              <a:t>نتایج جالبی از تلاقی های </a:t>
            </a:r>
            <a:r>
              <a:rPr lang="fa-IR" sz="2400" b="1" smtClean="0">
                <a:cs typeface="B Nazanin" panose="00000400000000000000" pitchFamily="2" charset="-78"/>
              </a:rPr>
              <a:t>گ</a:t>
            </a:r>
            <a:r>
              <a:rPr lang="ar-SA" sz="2400" b="1" smtClean="0">
                <a:cs typeface="B Nazanin" panose="00000400000000000000" pitchFamily="2" charset="-78"/>
              </a:rPr>
              <a:t>ل های دو جنسی </a:t>
            </a:r>
            <a:r>
              <a:rPr lang="fa-IR" sz="2400" b="1" smtClean="0">
                <a:cs typeface="B Nazanin" panose="00000400000000000000" pitchFamily="2" charset="-78"/>
              </a:rPr>
              <a:t>د</a:t>
            </a:r>
            <a:r>
              <a:rPr lang="ar-SA" sz="2400" b="1" smtClean="0">
                <a:cs typeface="B Nazanin" panose="00000400000000000000" pitchFamily="2" charset="-78"/>
              </a:rPr>
              <a:t>ر پایه های میوه دهنده مختلف   </a:t>
            </a:r>
            <a:r>
              <a:rPr lang="en-US" sz="2400" b="1" smtClean="0">
                <a:cs typeface="B Nazanin" panose="00000400000000000000" pitchFamily="2" charset="-78"/>
              </a:rPr>
              <a:t>x</a:t>
            </a:r>
            <a:r>
              <a:rPr lang="ar-SA" sz="2400" b="1" smtClean="0">
                <a:cs typeface="B Nazanin" panose="00000400000000000000" pitchFamily="2" charset="-78"/>
              </a:rPr>
              <a:t> نرهای بارور و</a:t>
            </a:r>
            <a:r>
              <a:rPr lang="fa-IR" sz="2400" b="1" smtClean="0">
                <a:cs typeface="B Nazanin" panose="00000400000000000000" pitchFamily="2" charset="-78"/>
              </a:rPr>
              <a:t> </a:t>
            </a:r>
            <a:r>
              <a:rPr lang="ar-SA" sz="2400" b="1" smtClean="0">
                <a:cs typeface="B Nazanin" panose="00000400000000000000" pitchFamily="2" charset="-78"/>
              </a:rPr>
              <a:t>نرهای بارور هرما فرودیت به وجود آمد.</a:t>
            </a:r>
            <a:endParaRPr lang="en-US" sz="2400" b="1" smtClean="0">
              <a:cs typeface="B Nazanin" panose="00000400000000000000" pitchFamily="2" charset="-78"/>
            </a:endParaRPr>
          </a:p>
          <a:p>
            <a:pPr algn="r" rtl="1" eaLnBrk="1" hangingPunct="1">
              <a:buFont typeface="Wingdings" panose="05000000000000000000" pitchFamily="2" charset="2"/>
              <a:buChar char="ü"/>
            </a:pPr>
            <a:endParaRPr lang="en-US" sz="2600" smtClean="0">
              <a:cs typeface="B Badr" panose="00000400000000000000" pitchFamily="2" charset="-78"/>
            </a:endParaRPr>
          </a:p>
          <a:p>
            <a:pPr algn="r" eaLnBrk="1" hangingPunct="1"/>
            <a:endParaRPr lang="en-US" sz="2600" smtClean="0"/>
          </a:p>
        </p:txBody>
      </p:sp>
      <p:sp>
        <p:nvSpPr>
          <p:cNvPr id="30724" name="Slide Number Placeholder 3"/>
          <p:cNvSpPr>
            <a:spLocks noGrp="1"/>
          </p:cNvSpPr>
          <p:nvPr>
            <p:ph type="sldNum" sz="quarter" idx="12"/>
          </p:nvPr>
        </p:nvSpPr>
        <p:spPr bwMode="auto">
          <a:xfrm>
            <a:off x="228600" y="6248400"/>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4D9796-FC14-482A-9FF4-E14243810CBC}" type="slidenum">
              <a:rPr lang="ar-SA" sz="2400">
                <a:ea typeface="Arial" panose="020B0604020202020204" pitchFamily="34" charset="0"/>
                <a:cs typeface="B Nazanin" panose="00000400000000000000" pitchFamily="2" charset="-78"/>
              </a:rPr>
              <a:pPr eaLnBrk="1" hangingPunct="1"/>
              <a:t>26</a:t>
            </a:fld>
            <a:endParaRPr lang="en-US" sz="2400">
              <a:ea typeface="Arial" panose="020B0604020202020204" pitchFamily="34" charset="0"/>
              <a:cs typeface="B Nazanin" panose="00000400000000000000" pitchFamily="2" charset="-78"/>
            </a:endParaRPr>
          </a:p>
        </p:txBody>
      </p:sp>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algn="just" rtl="1" eaLnBrk="1" hangingPunct="1"/>
            <a:r>
              <a:rPr lang="ar-SA" smtClean="0">
                <a:cs typeface="B Badr" panose="00000400000000000000" pitchFamily="2" charset="-78"/>
              </a:rPr>
              <a:t>رنج گسترده تغییرات مورفولوژیکی که در میان گونه های </a:t>
            </a:r>
            <a:r>
              <a:rPr lang="ar-SA" i="1" smtClean="0">
                <a:cs typeface="B Badr" panose="00000400000000000000" pitchFamily="2" charset="-78"/>
              </a:rPr>
              <a:t> </a:t>
            </a:r>
            <a:r>
              <a:rPr lang="en-US" i="1" smtClean="0">
                <a:cs typeface="B Badr" panose="00000400000000000000" pitchFamily="2" charset="-78"/>
              </a:rPr>
              <a:t>Actinidia</a:t>
            </a:r>
            <a:r>
              <a:rPr lang="ar-SA" smtClean="0">
                <a:cs typeface="B Badr" panose="00000400000000000000" pitchFamily="2" charset="-78"/>
              </a:rPr>
              <a:t>  دیده می شود نشان میدهد که هیبریداسیون بین گونه ای می تواند یک استراژی مفید برای ترکیبات مطلوب صفات مورد نظر باشد.این امر ممکن است در نتیجه ایجاد ویژگی های جدید نظیر گلدهی چند گانه یا تک پایگی باشد.(</a:t>
            </a:r>
            <a:r>
              <a:rPr lang="en-US" smtClean="0">
                <a:cs typeface="B Badr" panose="00000400000000000000" pitchFamily="2" charset="-78"/>
              </a:rPr>
              <a:t>Ke </a:t>
            </a:r>
            <a:r>
              <a:rPr lang="en-US" i="1" smtClean="0">
                <a:cs typeface="B Badr" panose="00000400000000000000" pitchFamily="2" charset="-78"/>
              </a:rPr>
              <a:t>et al</a:t>
            </a:r>
            <a:r>
              <a:rPr lang="en-US" smtClean="0">
                <a:cs typeface="B Badr" panose="00000400000000000000" pitchFamily="2" charset="-78"/>
              </a:rPr>
              <a:t>.,1992</a:t>
            </a:r>
            <a:r>
              <a:rPr lang="ar-SA" smtClean="0">
                <a:cs typeface="B Badr" panose="00000400000000000000" pitchFamily="2" charset="-78"/>
              </a:rPr>
              <a:t>) تلاقی های بین گونه ای به طور متداول موفق بوده اند .</a:t>
            </a:r>
            <a:endParaRPr lang="en-US" smtClean="0">
              <a:cs typeface="B Badr" panose="00000400000000000000" pitchFamily="2" charset="-78"/>
            </a:endParaRPr>
          </a:p>
          <a:p>
            <a:pPr algn="just" rtl="1" eaLnBrk="1" hangingPunct="1"/>
            <a:r>
              <a:rPr lang="ar-SA" smtClean="0">
                <a:cs typeface="B Badr" panose="00000400000000000000" pitchFamily="2" charset="-78"/>
              </a:rPr>
              <a:t>که شامل تلاقی ما بین والدین مشابه یا متفاوت واینتر پلویید همانند تلاقی های مناسب اینتر پلویید می باشد</a:t>
            </a:r>
            <a:endParaRPr lang="en-US" smtClean="0">
              <a:cs typeface="B Badr" panose="00000400000000000000" pitchFamily="2" charset="-78"/>
            </a:endParaRPr>
          </a:p>
        </p:txBody>
      </p:sp>
      <p:sp>
        <p:nvSpPr>
          <p:cNvPr id="31747" name="Slide Number Placeholder 3"/>
          <p:cNvSpPr>
            <a:spLocks noGrp="1"/>
          </p:cNvSpPr>
          <p:nvPr>
            <p:ph type="sldNum" sz="quarter" idx="12"/>
          </p:nvPr>
        </p:nvSpPr>
        <p:spPr bwMode="auto">
          <a:xfrm>
            <a:off x="152400" y="6324600"/>
            <a:ext cx="503238" cy="30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C6B092-5626-4E4A-940C-00E0DE7F79E1}" type="slidenum">
              <a:rPr lang="ar-SA" sz="2400">
                <a:ea typeface="Arial" panose="020B0604020202020204" pitchFamily="34" charset="0"/>
                <a:cs typeface="B Nazanin" panose="00000400000000000000" pitchFamily="2" charset="-78"/>
              </a:rPr>
              <a:pPr eaLnBrk="1" hangingPunct="1"/>
              <a:t>27</a:t>
            </a:fld>
            <a:endParaRPr lang="en-US">
              <a:ea typeface="Arial" panose="020B0604020202020204" pitchFamily="34" charset="0"/>
              <a:cs typeface="B Nazanin" panose="00000400000000000000" pitchFamily="2" charset="-78"/>
            </a:endParaRPr>
          </a:p>
        </p:txBody>
      </p:sp>
      <p:sp>
        <p:nvSpPr>
          <p:cNvPr id="31748" name="Rectangle 5"/>
          <p:cNvSpPr>
            <a:spLocks noChangeArrowheads="1"/>
          </p:cNvSpPr>
          <p:nvPr/>
        </p:nvSpPr>
        <p:spPr bwMode="auto">
          <a:xfrm>
            <a:off x="4953000" y="609600"/>
            <a:ext cx="3851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3000">
                <a:cs typeface="B Yekan" panose="00000400000000000000" pitchFamily="2" charset="-78"/>
              </a:rPr>
              <a:t>هیبریداسیون بین گونه ای</a:t>
            </a:r>
            <a:endParaRPr lang="en-US" sz="3000">
              <a:cs typeface="B Yekan" panose="00000400000000000000" pitchFamily="2" charset="-78"/>
            </a:endParaRPr>
          </a:p>
        </p:txBody>
      </p:sp>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tx1">
                    <a:lumMod val="75000"/>
                  </a:schemeClr>
                </a:solidFill>
              </a:rPr>
              <a:t>Golsaran.com</a:t>
            </a:r>
            <a:endParaRPr lang="fa-IR" sz="1400" dirty="0">
              <a:solidFill>
                <a:schemeClr val="tx1">
                  <a:lumMod val="75000"/>
                </a:schemeClr>
              </a:solidFill>
            </a:endParaRPr>
          </a:p>
        </p:txBody>
      </p:sp>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1371600"/>
            <a:ext cx="9144000" cy="5486400"/>
          </a:xfrm>
        </p:spPr>
        <p:txBody>
          <a:bodyPr/>
          <a:lstStyle/>
          <a:p>
            <a:pPr algn="r" rtl="1" eaLnBrk="1" hangingPunct="1">
              <a:buFont typeface="Wingdings 2" panose="05020102010507070707" pitchFamily="18" charset="2"/>
              <a:buNone/>
            </a:pPr>
            <a:r>
              <a:rPr lang="fa-IR" sz="3600" b="1" smtClean="0">
                <a:solidFill>
                  <a:srgbClr val="FFFF00"/>
                </a:solidFill>
                <a:cs typeface="B Nazanin" panose="00000400000000000000" pitchFamily="2" charset="-78"/>
              </a:rPr>
              <a:t>تیره:  </a:t>
            </a:r>
            <a:r>
              <a:rPr lang="en-US" sz="3200" b="1" smtClean="0">
                <a:solidFill>
                  <a:srgbClr val="FFFF00"/>
                </a:solidFill>
                <a:latin typeface="Soutane" pitchFamily="2" charset="0"/>
              </a:rPr>
              <a:t>Actinidiaceae</a:t>
            </a:r>
            <a:endParaRPr lang="fa-IR" sz="3200" b="1" smtClean="0">
              <a:solidFill>
                <a:srgbClr val="FFFF00"/>
              </a:solidFill>
              <a:cs typeface="B Nazanin" panose="00000400000000000000" pitchFamily="2" charset="-78"/>
            </a:endParaRPr>
          </a:p>
          <a:p>
            <a:pPr algn="r" rtl="1" eaLnBrk="1" hangingPunct="1">
              <a:buFont typeface="Wingdings 2" panose="05020102010507070707" pitchFamily="18" charset="2"/>
              <a:buNone/>
            </a:pPr>
            <a:r>
              <a:rPr lang="fa-IR" sz="3200" b="1" smtClean="0">
                <a:solidFill>
                  <a:srgbClr val="FFFF00"/>
                </a:solidFill>
                <a:cs typeface="B Nazanin" panose="00000400000000000000" pitchFamily="2" charset="-78"/>
              </a:rPr>
              <a:t>جنس: </a:t>
            </a:r>
            <a:r>
              <a:rPr lang="ar-SA" sz="3200" b="1" smtClean="0">
                <a:solidFill>
                  <a:srgbClr val="FFFF00"/>
                </a:solidFill>
                <a:cs typeface="B Nazanin" panose="00000400000000000000" pitchFamily="2" charset="-78"/>
              </a:rPr>
              <a:t> </a:t>
            </a:r>
            <a:r>
              <a:rPr lang="en-US" b="1" i="1" smtClean="0">
                <a:solidFill>
                  <a:srgbClr val="FFFF00"/>
                </a:solidFill>
                <a:latin typeface="Soutane" pitchFamily="2" charset="0"/>
              </a:rPr>
              <a:t>Actinidia</a:t>
            </a:r>
            <a:endParaRPr lang="fa-IR" b="1" i="1" smtClean="0">
              <a:solidFill>
                <a:srgbClr val="FFFF00"/>
              </a:solidFill>
              <a:latin typeface="Soutane" pitchFamily="2" charset="0"/>
            </a:endParaRPr>
          </a:p>
          <a:p>
            <a:pPr algn="r" rtl="1" eaLnBrk="1" hangingPunct="1">
              <a:buFont typeface="Wingdings 2" panose="05020102010507070707" pitchFamily="18" charset="2"/>
              <a:buNone/>
            </a:pPr>
            <a:endParaRPr lang="fa-IR" b="1" i="1" smtClean="0">
              <a:solidFill>
                <a:srgbClr val="FFFF00"/>
              </a:solidFill>
              <a:latin typeface="Soutane" pitchFamily="2" charset="0"/>
            </a:endParaRPr>
          </a:p>
          <a:p>
            <a:pPr algn="just" rtl="1" eaLnBrk="1" hangingPunct="1">
              <a:buFont typeface="Wingdings 2" panose="05020102010507070707" pitchFamily="18" charset="2"/>
              <a:buNone/>
            </a:pPr>
            <a:r>
              <a:rPr lang="fa-IR" b="1" smtClean="0">
                <a:solidFill>
                  <a:srgbClr val="FFFF00"/>
                </a:solidFill>
                <a:latin typeface="Soutane" pitchFamily="2" charset="0"/>
                <a:cs typeface="B Nazanin" panose="00000400000000000000" pitchFamily="2" charset="-78"/>
              </a:rPr>
              <a:t>کیوی دارای 10 گونه است و از لحاظ تجاری دارای اهمیت جهانی است.</a:t>
            </a:r>
          </a:p>
          <a:p>
            <a:pPr algn="just" rtl="1" eaLnBrk="1" hangingPunct="1">
              <a:buFont typeface="Wingdings 2" panose="05020102010507070707" pitchFamily="18" charset="2"/>
              <a:buNone/>
            </a:pPr>
            <a:r>
              <a:rPr lang="fa-IR" b="1" smtClean="0">
                <a:solidFill>
                  <a:srgbClr val="FFFF00"/>
                </a:solidFill>
                <a:latin typeface="Soutane" pitchFamily="2" charset="0"/>
                <a:cs typeface="B Nazanin" panose="00000400000000000000" pitchFamily="2" charset="-78"/>
              </a:rPr>
              <a:t>از بین این 10 گونه 7 گونه آن به عنوان گیاه زینتی و 3 گونه آن برای تولید میوه مورد استفاده قرار می گیرد که شامل:</a:t>
            </a:r>
          </a:p>
          <a:p>
            <a:pPr algn="just" eaLnBrk="1" hangingPunct="1">
              <a:buFont typeface="Arial" panose="020B0604020202020204" pitchFamily="34" charset="0"/>
              <a:buChar char="•"/>
            </a:pPr>
            <a:r>
              <a:rPr lang="en-US" b="1" smtClean="0">
                <a:solidFill>
                  <a:srgbClr val="FFFF00"/>
                </a:solidFill>
                <a:latin typeface="Soutane" pitchFamily="2" charset="0"/>
                <a:cs typeface="B Nazanin" panose="00000400000000000000" pitchFamily="2" charset="-78"/>
              </a:rPr>
              <a:t>A. </a:t>
            </a:r>
            <a:r>
              <a:rPr lang="en-US" b="1" i="1" smtClean="0">
                <a:solidFill>
                  <a:srgbClr val="FFFF00"/>
                </a:solidFill>
                <a:latin typeface="Soutane" pitchFamily="2" charset="0"/>
                <a:cs typeface="B Nazanin" panose="00000400000000000000" pitchFamily="2" charset="-78"/>
              </a:rPr>
              <a:t>chinensis</a:t>
            </a:r>
          </a:p>
          <a:p>
            <a:pPr algn="just" eaLnBrk="1" hangingPunct="1">
              <a:buFont typeface="Arial" panose="020B0604020202020204" pitchFamily="34" charset="0"/>
              <a:buChar char="•"/>
            </a:pPr>
            <a:r>
              <a:rPr lang="en-US" b="1" smtClean="0">
                <a:solidFill>
                  <a:srgbClr val="FFFF00"/>
                </a:solidFill>
                <a:latin typeface="Soutane" pitchFamily="2" charset="0"/>
                <a:cs typeface="B Nazanin" panose="00000400000000000000" pitchFamily="2" charset="-78"/>
              </a:rPr>
              <a:t>A. </a:t>
            </a:r>
            <a:r>
              <a:rPr lang="en-US" b="1" i="1" smtClean="0">
                <a:solidFill>
                  <a:srgbClr val="FFFF00"/>
                </a:solidFill>
                <a:latin typeface="Soutane" pitchFamily="2" charset="0"/>
                <a:cs typeface="B Nazanin" panose="00000400000000000000" pitchFamily="2" charset="-78"/>
              </a:rPr>
              <a:t>arguta</a:t>
            </a:r>
          </a:p>
          <a:p>
            <a:pPr algn="just" eaLnBrk="1" hangingPunct="1">
              <a:buFont typeface="Arial" panose="020B0604020202020204" pitchFamily="34" charset="0"/>
              <a:buChar char="•"/>
            </a:pPr>
            <a:r>
              <a:rPr lang="en-US" b="1" smtClean="0">
                <a:solidFill>
                  <a:srgbClr val="FFFF00"/>
                </a:solidFill>
                <a:latin typeface="Soutane" pitchFamily="2" charset="0"/>
                <a:cs typeface="B Nazanin" panose="00000400000000000000" pitchFamily="2" charset="-78"/>
              </a:rPr>
              <a:t>A. </a:t>
            </a:r>
            <a:r>
              <a:rPr lang="en-US" b="1" i="1" smtClean="0">
                <a:solidFill>
                  <a:srgbClr val="FFFF00"/>
                </a:solidFill>
                <a:latin typeface="Soutane" pitchFamily="2" charset="0"/>
                <a:cs typeface="B Nazanin" panose="00000400000000000000" pitchFamily="2" charset="-78"/>
              </a:rPr>
              <a:t>polygama</a:t>
            </a:r>
            <a:endParaRPr lang="fa-IR" b="1" i="1" smtClean="0">
              <a:solidFill>
                <a:srgbClr val="FFFF00"/>
              </a:solidFill>
              <a:latin typeface="Soutane" pitchFamily="2" charset="0"/>
              <a:cs typeface="B Nazanin" panose="00000400000000000000" pitchFamily="2" charset="-78"/>
            </a:endParaRPr>
          </a:p>
        </p:txBody>
      </p:sp>
      <p:sp>
        <p:nvSpPr>
          <p:cNvPr id="7171" name="Slide Number Placeholder 3"/>
          <p:cNvSpPr>
            <a:spLocks noGrp="1"/>
          </p:cNvSpPr>
          <p:nvPr>
            <p:ph type="sldNum" sz="quarter" idx="12"/>
          </p:nvPr>
        </p:nvSpPr>
        <p:spPr bwMode="auto">
          <a:xfrm>
            <a:off x="7543800" y="6096000"/>
            <a:ext cx="503238" cy="53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FED34C-9648-4A4B-8C3D-34C53EE1C6DB}" type="slidenum">
              <a:rPr lang="ar-SA" sz="2400">
                <a:solidFill>
                  <a:srgbClr val="FFFF00"/>
                </a:solidFill>
                <a:ea typeface="Arial" panose="020B0604020202020204" pitchFamily="34" charset="0"/>
                <a:cs typeface="B Nazanin" panose="00000400000000000000" pitchFamily="2" charset="-78"/>
              </a:rPr>
              <a:pPr eaLnBrk="1" hangingPunct="1"/>
              <a:t>3</a:t>
            </a:fld>
            <a:endParaRPr lang="en-US" sz="2400">
              <a:solidFill>
                <a:srgbClr val="FFFF00"/>
              </a:solidFill>
              <a:ea typeface="Arial" panose="020B0604020202020204" pitchFamily="34" charset="0"/>
              <a:cs typeface="B Nazanin" panose="00000400000000000000" pitchFamily="2" charset="-78"/>
            </a:endParaRPr>
          </a:p>
        </p:txBody>
      </p:sp>
      <p:sp>
        <p:nvSpPr>
          <p:cNvPr id="7172" name="TextBox 6"/>
          <p:cNvSpPr txBox="1">
            <a:spLocks noChangeArrowheads="1"/>
          </p:cNvSpPr>
          <p:nvPr/>
        </p:nvSpPr>
        <p:spPr bwMode="auto">
          <a:xfrm>
            <a:off x="6477000" y="304800"/>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sz="3600" b="1">
                <a:solidFill>
                  <a:srgbClr val="FFFF00"/>
                </a:solidFill>
                <a:cs typeface="B Nazanin" panose="00000400000000000000" pitchFamily="2" charset="-78"/>
              </a:rPr>
              <a:t>گیاهشناسی</a:t>
            </a:r>
            <a:endParaRPr lang="en-US" sz="3600" b="1">
              <a:solidFill>
                <a:srgbClr val="FFFF00"/>
              </a:solidFill>
              <a:cs typeface="B Nazanin" panose="00000400000000000000" pitchFamily="2" charset="-78"/>
            </a:endParaRPr>
          </a:p>
        </p:txBody>
      </p:sp>
      <p:pic>
        <p:nvPicPr>
          <p:cNvPr id="7173" name="Picture 4" descr="E:\مصدق\mosi\کیوی\ax\715935495907850164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386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2982" y="6550223"/>
            <a:ext cx="1298753" cy="307777"/>
          </a:xfrm>
          <a:prstGeom prst="rect">
            <a:avLst/>
          </a:prstGeom>
          <a:noFill/>
        </p:spPr>
        <p:txBody>
          <a:bodyPr wrap="none" rtlCol="1">
            <a:spAutoFit/>
          </a:bodyPr>
          <a:lstStyle/>
          <a:p>
            <a:r>
              <a:rPr lang="en-US" sz="1400" dirty="0" smtClean="0"/>
              <a:t>Golsaran.com</a:t>
            </a:r>
            <a:endParaRPr lang="fa-IR" sz="1400" dirty="0"/>
          </a:p>
        </p:txBody>
      </p:sp>
    </p:spTree>
  </p:cSld>
  <p:clrMapOvr>
    <a:masterClrMapping/>
  </p:clrMapOvr>
  <p:transition spd="slow">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04800" y="533400"/>
            <a:ext cx="8610600" cy="5921375"/>
          </a:xfrm>
        </p:spPr>
        <p:txBody>
          <a:bodyPr/>
          <a:lstStyle/>
          <a:p>
            <a:pPr algn="r" rtl="1" eaLnBrk="1" hangingPunct="1"/>
            <a:r>
              <a:rPr lang="fa-IR" smtClean="0">
                <a:solidFill>
                  <a:srgbClr val="FFFF00"/>
                </a:solidFill>
                <a:cs typeface="B Nazanin" panose="00000400000000000000" pitchFamily="2" charset="-78"/>
              </a:rPr>
              <a:t>در کشور ما رقم های مختلفی از گونه</a:t>
            </a:r>
            <a:r>
              <a:rPr lang="fa-IR" smtClean="0">
                <a:solidFill>
                  <a:srgbClr val="FFFF00"/>
                </a:solidFill>
              </a:rPr>
              <a:t> </a:t>
            </a:r>
            <a:r>
              <a:rPr lang="en-US" smtClean="0">
                <a:solidFill>
                  <a:srgbClr val="FFFF00"/>
                </a:solidFill>
              </a:rPr>
              <a:t>A. deliciosa</a:t>
            </a:r>
            <a:r>
              <a:rPr lang="fa-IR" smtClean="0">
                <a:solidFill>
                  <a:srgbClr val="FFFF00"/>
                </a:solidFill>
              </a:rPr>
              <a:t> </a:t>
            </a:r>
            <a:r>
              <a:rPr lang="fa-IR" smtClean="0">
                <a:solidFill>
                  <a:srgbClr val="FFFF00"/>
                </a:solidFill>
                <a:cs typeface="B Nazanin" panose="00000400000000000000" pitchFamily="2" charset="-78"/>
              </a:rPr>
              <a:t>نظیر هایوارد، برونو، مانتی و آبوت کشت می شود.</a:t>
            </a:r>
          </a:p>
          <a:p>
            <a:pPr algn="r" rtl="1" eaLnBrk="1" hangingPunct="1"/>
            <a:r>
              <a:rPr lang="fa-IR" smtClean="0">
                <a:solidFill>
                  <a:srgbClr val="FFFF00"/>
                </a:solidFill>
                <a:cs typeface="B Nazanin" panose="00000400000000000000" pitchFamily="2" charset="-78"/>
              </a:rPr>
              <a:t>کیوی درختی دو پایه و </a:t>
            </a:r>
            <a:r>
              <a:rPr lang="ar-SA" smtClean="0">
                <a:solidFill>
                  <a:srgbClr val="FFFF00"/>
                </a:solidFill>
                <a:cs typeface="B Nazanin" panose="00000400000000000000" pitchFamily="2" charset="-78"/>
              </a:rPr>
              <a:t>داراي بوته‌هاي نر و ماده است</a:t>
            </a:r>
            <a:r>
              <a:rPr lang="fa-IR" smtClean="0">
                <a:solidFill>
                  <a:srgbClr val="FFFF00"/>
                </a:solidFill>
                <a:cs typeface="B Nazanin" panose="00000400000000000000" pitchFamily="2" charset="-78"/>
              </a:rPr>
              <a:t>.</a:t>
            </a:r>
          </a:p>
          <a:p>
            <a:pPr algn="r" rtl="1" eaLnBrk="1" hangingPunct="1"/>
            <a:r>
              <a:rPr lang="fa-IR" smtClean="0">
                <a:solidFill>
                  <a:srgbClr val="FFFF00"/>
                </a:solidFill>
                <a:cs typeface="B Nazanin" panose="00000400000000000000" pitchFamily="2" charset="-78"/>
              </a:rPr>
              <a:t>گل های کیوی بزرگ، سفید، جذاب و بطور کامل شکوفا هستند.</a:t>
            </a:r>
          </a:p>
          <a:p>
            <a:pPr algn="r" rtl="1" eaLnBrk="1" hangingPunct="1"/>
            <a:r>
              <a:rPr lang="fa-IR" smtClean="0">
                <a:solidFill>
                  <a:srgbClr val="FFFF00"/>
                </a:solidFill>
                <a:cs typeface="B Nazanin" panose="00000400000000000000" pitchFamily="2" charset="-78"/>
              </a:rPr>
              <a:t>میوه کیوی سته و از یک تخمدان چند برچه ای منشأ می گیرد.</a:t>
            </a:r>
          </a:p>
          <a:p>
            <a:pPr algn="r" rtl="1" eaLnBrk="1" hangingPunct="1"/>
            <a:r>
              <a:rPr lang="ar-SA" smtClean="0">
                <a:solidFill>
                  <a:srgbClr val="FFFF00"/>
                </a:solidFill>
                <a:cs typeface="B Nazanin" panose="00000400000000000000" pitchFamily="2" charset="-78"/>
              </a:rPr>
              <a:t>ميوه از اوايل آبان ماه قابل برداشت است و وزن متوسط ميوه در ايران70 گرم مي‌باشد.</a:t>
            </a:r>
            <a:endParaRPr lang="en-US" smtClean="0">
              <a:solidFill>
                <a:srgbClr val="FFFF00"/>
              </a:solidFill>
              <a:cs typeface="B Nazanin" panose="00000400000000000000" pitchFamily="2" charset="-78"/>
            </a:endParaRPr>
          </a:p>
        </p:txBody>
      </p:sp>
      <p:sp>
        <p:nvSpPr>
          <p:cNvPr id="8195" name="Slide Number Placeholder 3"/>
          <p:cNvSpPr>
            <a:spLocks noGrp="1"/>
          </p:cNvSpPr>
          <p:nvPr>
            <p:ph type="sldNum" sz="quarter" idx="12"/>
          </p:nvPr>
        </p:nvSpPr>
        <p:spPr bwMode="auto">
          <a:xfrm>
            <a:off x="152400" y="6324600"/>
            <a:ext cx="503238" cy="30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036096-EC2A-462C-BAFD-A2595D8AF3EE}" type="slidenum">
              <a:rPr lang="ar-SA" sz="2400">
                <a:solidFill>
                  <a:srgbClr val="FFFF00"/>
                </a:solidFill>
                <a:ea typeface="Arial" panose="020B0604020202020204" pitchFamily="34" charset="0"/>
                <a:cs typeface="B Nazanin" panose="00000400000000000000" pitchFamily="2" charset="-78"/>
              </a:rPr>
              <a:pPr eaLnBrk="1" hangingPunct="1"/>
              <a:t>4</a:t>
            </a:fld>
            <a:endParaRPr lang="en-US" sz="2400">
              <a:solidFill>
                <a:srgbClr val="FFFF00"/>
              </a:solidFill>
              <a:ea typeface="Arial" panose="020B0604020202020204" pitchFamily="34" charset="0"/>
              <a:cs typeface="B Nazanin" panose="00000400000000000000" pitchFamily="2" charset="-78"/>
            </a:endParaRPr>
          </a:p>
        </p:txBody>
      </p:sp>
      <p:pic>
        <p:nvPicPr>
          <p:cNvPr id="8196" name="Picture 6" descr="E:\مصدق\mosi\کیوی\ax\go.redirectingat.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810000"/>
            <a:ext cx="2743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E:\مصدق\mosi\کیوی\ax\getxokokoloreak-200807271451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810000"/>
            <a:ext cx="2819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982" y="6550223"/>
            <a:ext cx="1298753" cy="307777"/>
          </a:xfrm>
          <a:prstGeom prst="rect">
            <a:avLst/>
          </a:prstGeom>
          <a:noFill/>
        </p:spPr>
        <p:txBody>
          <a:bodyPr wrap="none" rtlCol="1">
            <a:spAutoFit/>
          </a:bodyPr>
          <a:lstStyle/>
          <a:p>
            <a:r>
              <a:rPr lang="en-US" sz="1400" dirty="0" smtClean="0"/>
              <a:t>Golsaran.com</a:t>
            </a:r>
            <a:endParaRPr lang="fa-IR" sz="1400"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59636A-8B2D-47B1-A61C-533356F70761}" type="slidenum">
              <a:rPr lang="ar-SA">
                <a:solidFill>
                  <a:srgbClr val="BCBCBC"/>
                </a:solidFill>
              </a:rPr>
              <a:pPr eaLnBrk="1" hangingPunct="1"/>
              <a:t>5</a:t>
            </a:fld>
            <a:endParaRPr lang="en-US">
              <a:solidFill>
                <a:srgbClr val="BCBCBC"/>
              </a:solidFill>
            </a:endParaRPr>
          </a:p>
        </p:txBody>
      </p:sp>
      <p:pic>
        <p:nvPicPr>
          <p:cNvPr id="9219" name="Picture 3" descr="E:\مصدق\mosi\کیوی\ax\mfkiw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6"/>
          <p:cNvSpPr txBox="1">
            <a:spLocks noChangeArrowheads="1"/>
          </p:cNvSpPr>
          <p:nvPr/>
        </p:nvSpPr>
        <p:spPr bwMode="auto">
          <a:xfrm>
            <a:off x="5105400" y="5715000"/>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4000" b="1">
                <a:solidFill>
                  <a:srgbClr val="FF0000"/>
                </a:solidFill>
                <a:cs typeface="B Nazanin" panose="00000400000000000000" pitchFamily="2" charset="-78"/>
              </a:rPr>
              <a:t>گل ماده</a:t>
            </a:r>
            <a:endParaRPr lang="en-US" sz="4000" b="1">
              <a:solidFill>
                <a:srgbClr val="FF0000"/>
              </a:solidFill>
              <a:cs typeface="B Nazanin" panose="00000400000000000000" pitchFamily="2" charset="-78"/>
            </a:endParaRPr>
          </a:p>
        </p:txBody>
      </p:sp>
      <p:sp>
        <p:nvSpPr>
          <p:cNvPr id="9221" name="TextBox 7"/>
          <p:cNvSpPr txBox="1">
            <a:spLocks noChangeArrowheads="1"/>
          </p:cNvSpPr>
          <p:nvPr/>
        </p:nvSpPr>
        <p:spPr bwMode="auto">
          <a:xfrm>
            <a:off x="1371600" y="5638800"/>
            <a:ext cx="144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4000" b="1">
                <a:solidFill>
                  <a:srgbClr val="FF0000"/>
                </a:solidFill>
                <a:cs typeface="B Nazanin" panose="00000400000000000000" pitchFamily="2" charset="-78"/>
              </a:rPr>
              <a:t>گل نر</a:t>
            </a:r>
            <a:endParaRPr lang="en-US" sz="4000" b="1">
              <a:solidFill>
                <a:srgbClr val="FF0000"/>
              </a:solidFill>
              <a:cs typeface="B Nazanin" panose="00000400000000000000" pitchFamily="2" charset="-78"/>
            </a:endParaRPr>
          </a:p>
        </p:txBody>
      </p:sp>
      <p:sp>
        <p:nvSpPr>
          <p:cNvPr id="6" name="TextBox 5"/>
          <p:cNvSpPr txBox="1"/>
          <p:nvPr/>
        </p:nvSpPr>
        <p:spPr>
          <a:xfrm>
            <a:off x="-32982" y="6550223"/>
            <a:ext cx="1298753" cy="307777"/>
          </a:xfrm>
          <a:prstGeom prst="rect">
            <a:avLst/>
          </a:prstGeom>
          <a:noFill/>
        </p:spPr>
        <p:txBody>
          <a:bodyPr wrap="none" rtlCol="1">
            <a:spAutoFit/>
          </a:bodyPr>
          <a:lstStyle/>
          <a:p>
            <a:r>
              <a:rPr lang="en-US" sz="1400" dirty="0" smtClean="0"/>
              <a:t>Golsaran.com</a:t>
            </a:r>
            <a:endParaRPr lang="fa-IR" sz="14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1706"/>
          </a:xfrm>
        </p:spPr>
        <p:txBody>
          <a:bodyPr/>
          <a:lstStyle/>
          <a:p>
            <a:pPr marL="484632" algn="r" rtl="1" eaLnBrk="1" fontAlgn="auto" hangingPunct="1">
              <a:spcAft>
                <a:spcPts val="0"/>
              </a:spcAft>
              <a:defRPr/>
            </a:pPr>
            <a:r>
              <a:rPr lang="fa-IR" sz="3600" dirty="0" smtClean="0">
                <a:solidFill>
                  <a:srgbClr val="FF0000"/>
                </a:solidFill>
                <a:effectLst/>
                <a:cs typeface="B Nazanin" pitchFamily="2" charset="-78"/>
              </a:rPr>
              <a:t>سطح زیر کشت و مقدار تولید کیوی در ایران و جهان</a:t>
            </a:r>
            <a:endParaRPr lang="en-US" sz="3600" dirty="0">
              <a:solidFill>
                <a:srgbClr val="FF0000"/>
              </a:solidFill>
              <a:effectLst/>
              <a:cs typeface="B Nazanin" pitchFamily="2" charset="-78"/>
            </a:endParaRPr>
          </a:p>
        </p:txBody>
      </p:sp>
      <p:sp>
        <p:nvSpPr>
          <p:cNvPr id="10243" name="Content Placeholder 2"/>
          <p:cNvSpPr>
            <a:spLocks noGrp="1"/>
          </p:cNvSpPr>
          <p:nvPr>
            <p:ph idx="1"/>
          </p:nvPr>
        </p:nvSpPr>
        <p:spPr>
          <a:xfrm>
            <a:off x="0" y="1143000"/>
            <a:ext cx="8915400" cy="5715000"/>
          </a:xfrm>
        </p:spPr>
        <p:txBody>
          <a:bodyPr/>
          <a:lstStyle/>
          <a:p>
            <a:pPr algn="just" rtl="1" eaLnBrk="1" hangingPunct="1">
              <a:buFont typeface="Wingdings 2" panose="05020102010507070707" pitchFamily="18" charset="2"/>
              <a:buNone/>
            </a:pPr>
            <a:r>
              <a:rPr lang="fa-IR" sz="3200" b="1" smtClean="0">
                <a:solidFill>
                  <a:srgbClr val="92D050"/>
                </a:solidFill>
                <a:cs typeface="B Nazanin" panose="00000400000000000000" pitchFamily="2" charset="-78"/>
              </a:rPr>
              <a:t>براساس آمار </a:t>
            </a:r>
            <a:r>
              <a:rPr lang="en-US" sz="3200" b="1" smtClean="0">
                <a:solidFill>
                  <a:srgbClr val="92D050"/>
                </a:solidFill>
                <a:latin typeface="Soutane" pitchFamily="2" charset="0"/>
                <a:cs typeface="B Nazanin" panose="00000400000000000000" pitchFamily="2" charset="-78"/>
              </a:rPr>
              <a:t>FAO</a:t>
            </a:r>
            <a:r>
              <a:rPr lang="fa-IR" sz="3200" b="1" smtClean="0">
                <a:solidFill>
                  <a:srgbClr val="92D050"/>
                </a:solidFill>
                <a:cs typeface="B Nazanin" panose="00000400000000000000" pitchFamily="2" charset="-78"/>
              </a:rPr>
              <a:t> در سال 2010:</a:t>
            </a:r>
          </a:p>
          <a:p>
            <a:pPr algn="just" rtl="1" eaLnBrk="1" hangingPunct="1">
              <a:buFont typeface="Wingdings" panose="05000000000000000000" pitchFamily="2" charset="2"/>
              <a:buChar char="ü"/>
            </a:pPr>
            <a:r>
              <a:rPr lang="fa-IR" b="1" smtClean="0">
                <a:cs typeface="B Nazanin" panose="00000400000000000000" pitchFamily="2" charset="-78"/>
              </a:rPr>
              <a:t>سطح زیر کشت کیوی در جهان 85588 هکتار با تولید سالیانه 1274207 تن می باشد. </a:t>
            </a:r>
          </a:p>
          <a:p>
            <a:pPr algn="just" rtl="1" eaLnBrk="1" hangingPunct="1">
              <a:buFont typeface="Wingdings 2" panose="05020102010507070707" pitchFamily="18" charset="2"/>
              <a:buNone/>
            </a:pPr>
            <a:endParaRPr lang="fa-IR" b="1" smtClean="0">
              <a:cs typeface="B Nazanin" panose="00000400000000000000" pitchFamily="2" charset="-78"/>
            </a:endParaRPr>
          </a:p>
          <a:p>
            <a:pPr algn="just" rtl="1" eaLnBrk="1" hangingPunct="1">
              <a:buFont typeface="Wingdings" panose="05000000000000000000" pitchFamily="2" charset="2"/>
              <a:buChar char="ü"/>
            </a:pPr>
            <a:r>
              <a:rPr lang="fa-IR" b="1" smtClean="0">
                <a:cs typeface="B Nazanin" panose="00000400000000000000" pitchFamily="2" charset="-78"/>
              </a:rPr>
              <a:t>در میان کشورهای تولیدکننده کیوی، کشور ایتالیا از نظر سطح زیر کشت و تولید محصول در مقام اول دنیا قرار دارد. </a:t>
            </a:r>
          </a:p>
          <a:p>
            <a:pPr algn="just" rtl="1" eaLnBrk="1" hangingPunct="1">
              <a:buFont typeface="Wingdings 2" panose="05020102010507070707" pitchFamily="18" charset="2"/>
              <a:buNone/>
            </a:pPr>
            <a:endParaRPr lang="fa-IR" b="1" smtClean="0">
              <a:cs typeface="B Nazanin" panose="00000400000000000000" pitchFamily="2" charset="-78"/>
            </a:endParaRPr>
          </a:p>
          <a:p>
            <a:pPr algn="just" rtl="1" eaLnBrk="1" hangingPunct="1">
              <a:buFont typeface="Wingdings" panose="05000000000000000000" pitchFamily="2" charset="2"/>
              <a:buChar char="ü"/>
            </a:pPr>
            <a:r>
              <a:rPr lang="fa-IR" b="1" smtClean="0">
                <a:cs typeface="B Nazanin" panose="00000400000000000000" pitchFamily="2" charset="-78"/>
              </a:rPr>
              <a:t>در ایران سطح زیر کشت کیوی 3100 هکتار و تولید سالیانه 34200 تن است. </a:t>
            </a:r>
            <a:endParaRPr lang="en-US" b="1" smtClean="0">
              <a:cs typeface="B Nazanin" panose="00000400000000000000" pitchFamily="2" charset="-78"/>
            </a:endParaRPr>
          </a:p>
        </p:txBody>
      </p:sp>
      <p:sp>
        <p:nvSpPr>
          <p:cNvPr id="10244" name="Slide Number Placeholder 3"/>
          <p:cNvSpPr>
            <a:spLocks noGrp="1"/>
          </p:cNvSpPr>
          <p:nvPr>
            <p:ph type="sldNum" sz="quarter" idx="12"/>
          </p:nvPr>
        </p:nvSpPr>
        <p:spPr bwMode="auto">
          <a:xfrm>
            <a:off x="228600" y="6248400"/>
            <a:ext cx="503238" cy="30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D74AE8-9762-404A-B067-D6211E19A160}" type="slidenum">
              <a:rPr lang="ar-SA" sz="2400">
                <a:ea typeface="Arial" panose="020B0604020202020204" pitchFamily="34" charset="0"/>
                <a:cs typeface="B Nazanin" panose="00000400000000000000" pitchFamily="2" charset="-78"/>
              </a:rPr>
              <a:pPr eaLnBrk="1" hangingPunct="1"/>
              <a:t>6</a:t>
            </a:fld>
            <a:endParaRPr lang="en-US" sz="2400">
              <a:ea typeface="Arial" panose="020B0604020202020204" pitchFamily="34" charset="0"/>
              <a:cs typeface="B Nazanin" panose="00000400000000000000" pitchFamily="2" charset="-78"/>
            </a:endParaRPr>
          </a:p>
        </p:txBody>
      </p:sp>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t>Golsaran.com</a:t>
            </a:r>
            <a:endParaRPr lang="fa-IR" sz="1400" dirty="0"/>
          </a:p>
        </p:txBody>
      </p:sp>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022F64-99CB-40AA-9B22-D6D5E41365E4}" type="slidenum">
              <a:rPr lang="ar-SA">
                <a:solidFill>
                  <a:srgbClr val="BCBCBC"/>
                </a:solidFill>
              </a:rPr>
              <a:pPr eaLnBrk="1" hangingPunct="1"/>
              <a:t>7</a:t>
            </a:fld>
            <a:endParaRPr lang="en-US">
              <a:solidFill>
                <a:srgbClr val="BCBCBC"/>
              </a:solidFill>
            </a:endParaRPr>
          </a:p>
        </p:txBody>
      </p:sp>
      <p:pic>
        <p:nvPicPr>
          <p:cNvPr id="5" name="Chart 1"/>
          <p:cNvPicPr/>
          <p:nvPr/>
        </p:nvPicPr>
        <p:blipFill>
          <a:blip r:embed="rId2" cstate="print"/>
          <a:srcRect b="-21"/>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2982" y="6550223"/>
            <a:ext cx="1298753" cy="307777"/>
          </a:xfrm>
          <a:prstGeom prst="rect">
            <a:avLst/>
          </a:prstGeom>
          <a:noFill/>
        </p:spPr>
        <p:txBody>
          <a:bodyPr wrap="none" rtlCol="1">
            <a:spAutoFit/>
          </a:bodyPr>
          <a:lstStyle/>
          <a:p>
            <a:r>
              <a:rPr lang="en-US" sz="1400" dirty="0" smtClean="0">
                <a:solidFill>
                  <a:schemeClr val="bg1"/>
                </a:solidFill>
              </a:rPr>
              <a:t>Golsaran.com</a:t>
            </a:r>
            <a:endParaRPr lang="fa-IR" sz="1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26000" contrast="-21000"/>
          </a:blip>
          <a:srcRect/>
          <a:stretch>
            <a:fillRect t="-7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52600"/>
            <a:ext cx="9144000" cy="1676400"/>
          </a:xfrm>
        </p:spPr>
        <p:txBody>
          <a:bodyPr>
            <a:noAutofit/>
          </a:bodyPr>
          <a:lstStyle/>
          <a:p>
            <a:pPr marL="484632" algn="r" rtl="1" eaLnBrk="1" fontAlgn="auto" hangingPunct="1">
              <a:spcAft>
                <a:spcPts val="0"/>
              </a:spcAft>
              <a:defRPr/>
            </a:pPr>
            <a:r>
              <a:rPr lang="fa-IR" sz="2400" dirty="0" smtClean="0">
                <a:solidFill>
                  <a:srgbClr val="FF0000"/>
                </a:solidFill>
                <a:cs typeface="B Nazanin" pitchFamily="2" charset="-78"/>
              </a:rPr>
              <a:t> </a:t>
            </a:r>
            <a:r>
              <a:rPr lang="ar-SA" sz="2800" dirty="0" smtClean="0">
                <a:solidFill>
                  <a:srgbClr val="FFFF00"/>
                </a:solidFill>
                <a:cs typeface="B Nazanin" pitchFamily="2" charset="-78"/>
              </a:rPr>
              <a:t>طبق آمارنامه وزارت كشاورزي درسال 1387 سطح زير كشت، ميزان توليد و عملكرد محصول کیوی در استان‌هاي </a:t>
            </a:r>
            <a:r>
              <a:rPr lang="fa-IR" sz="2800" dirty="0" smtClean="0">
                <a:solidFill>
                  <a:srgbClr val="FFFF00"/>
                </a:solidFill>
                <a:cs typeface="B Nazanin" pitchFamily="2" charset="-78"/>
              </a:rPr>
              <a:t>شمالی</a:t>
            </a:r>
            <a:r>
              <a:rPr lang="ar-SA" sz="2800" dirty="0" smtClean="0">
                <a:solidFill>
                  <a:srgbClr val="FFFF00"/>
                </a:solidFill>
                <a:cs typeface="B Nazanin" pitchFamily="2" charset="-78"/>
              </a:rPr>
              <a:t> ایران به شرح جدول زير است</a:t>
            </a:r>
            <a:r>
              <a:rPr lang="fa-IR" sz="2800" dirty="0" smtClean="0">
                <a:solidFill>
                  <a:srgbClr val="FFFF00"/>
                </a:solidFill>
                <a:cs typeface="B Nazanin" pitchFamily="2" charset="-78"/>
              </a:rPr>
              <a:t>:</a:t>
            </a:r>
            <a:r>
              <a:rPr lang="ar-SA" sz="2800" dirty="0" smtClean="0">
                <a:solidFill>
                  <a:srgbClr val="FFFF00"/>
                </a:solidFill>
                <a:cs typeface="B Nazanin" pitchFamily="2" charset="-78"/>
              </a:rPr>
              <a:t>  </a:t>
            </a:r>
            <a:r>
              <a:rPr lang="en-US" sz="2400" dirty="0" smtClean="0">
                <a:solidFill>
                  <a:schemeClr val="accent1">
                    <a:tint val="83000"/>
                    <a:satMod val="150000"/>
                  </a:schemeClr>
                </a:solidFill>
                <a:cs typeface="B Nazanin" pitchFamily="2" charset="-78"/>
              </a:rPr>
              <a:t/>
            </a:r>
            <a:br>
              <a:rPr lang="en-US" sz="2400" dirty="0" smtClean="0">
                <a:solidFill>
                  <a:schemeClr val="accent1">
                    <a:tint val="83000"/>
                    <a:satMod val="150000"/>
                  </a:schemeClr>
                </a:solidFill>
                <a:cs typeface="B Nazanin" pitchFamily="2" charset="-78"/>
              </a:rPr>
            </a:br>
            <a:endParaRPr lang="en-US" sz="2400" dirty="0">
              <a:solidFill>
                <a:schemeClr val="accent1">
                  <a:tint val="83000"/>
                  <a:satMod val="150000"/>
                </a:schemeClr>
              </a:solidFill>
              <a:cs typeface="B Nazanin" pitchFamily="2" charset="-78"/>
            </a:endParaRPr>
          </a:p>
        </p:txBody>
      </p:sp>
      <p:graphicFrame>
        <p:nvGraphicFramePr>
          <p:cNvPr id="6" name="Content Placeholder 5"/>
          <p:cNvGraphicFramePr>
            <a:graphicFrameLocks noGrp="1"/>
          </p:cNvGraphicFramePr>
          <p:nvPr>
            <p:ph idx="1"/>
          </p:nvPr>
        </p:nvGraphicFramePr>
        <p:xfrm>
          <a:off x="0" y="3429000"/>
          <a:ext cx="9144001" cy="3222625"/>
        </p:xfrm>
        <a:graphic>
          <a:graphicData uri="http://schemas.openxmlformats.org/drawingml/2006/table">
            <a:tbl>
              <a:tblPr firstRow="1" bandRow="1">
                <a:tableStyleId>{5C22544A-7EE6-4342-B048-85BDC9FD1C3A}</a:tableStyleId>
              </a:tblPr>
              <a:tblGrid>
                <a:gridCol w="1797538"/>
                <a:gridCol w="1875693"/>
                <a:gridCol w="1875693"/>
                <a:gridCol w="1875693"/>
                <a:gridCol w="1719384"/>
              </a:tblGrid>
              <a:tr h="644525">
                <a:tc>
                  <a:txBody>
                    <a:bodyPr/>
                    <a:lstStyle/>
                    <a:p>
                      <a:pPr algn="ctr"/>
                      <a:r>
                        <a:rPr lang="fa-IR" dirty="0" smtClean="0">
                          <a:cs typeface="B Nazanin" pitchFamily="2" charset="-78"/>
                        </a:rPr>
                        <a:t>عملکرد</a:t>
                      </a:r>
                    </a:p>
                    <a:p>
                      <a:pPr algn="ctr"/>
                      <a:r>
                        <a:rPr lang="fa-IR" sz="1600" b="0" dirty="0" smtClean="0">
                          <a:cs typeface="B Nazanin" pitchFamily="2" charset="-78"/>
                        </a:rPr>
                        <a:t>(کیلوگرم در هکتار)</a:t>
                      </a:r>
                      <a:endParaRPr lang="en-US" sz="1600" b="0" dirty="0">
                        <a:cs typeface="B Nazanin" pitchFamily="2" charset="-78"/>
                      </a:endParaRPr>
                    </a:p>
                  </a:txBody>
                  <a:tcPr/>
                </a:tc>
                <a:tc>
                  <a:txBody>
                    <a:bodyPr/>
                    <a:lstStyle/>
                    <a:p>
                      <a:pPr algn="ctr"/>
                      <a:r>
                        <a:rPr lang="fa-IR" dirty="0" smtClean="0">
                          <a:cs typeface="B Nazanin" pitchFamily="2" charset="-78"/>
                        </a:rPr>
                        <a:t>میزان تولید</a:t>
                      </a:r>
                    </a:p>
                    <a:p>
                      <a:pPr algn="ctr"/>
                      <a:r>
                        <a:rPr lang="fa-IR" sz="1600" b="0" dirty="0" smtClean="0">
                          <a:cs typeface="B Nazanin" pitchFamily="2" charset="-78"/>
                        </a:rPr>
                        <a:t>(تن)</a:t>
                      </a:r>
                      <a:endParaRPr lang="en-US" sz="1600" b="0" dirty="0">
                        <a:cs typeface="B Nazanin" pitchFamily="2" charset="-78"/>
                      </a:endParaRPr>
                    </a:p>
                  </a:txBody>
                  <a:tcPr/>
                </a:tc>
                <a:tc>
                  <a:txBody>
                    <a:bodyPr/>
                    <a:lstStyle/>
                    <a:p>
                      <a:pPr algn="ctr"/>
                      <a:r>
                        <a:rPr lang="fa-IR" dirty="0" smtClean="0">
                          <a:cs typeface="B Nazanin" pitchFamily="2" charset="-78"/>
                        </a:rPr>
                        <a:t>سطح زیرکشت</a:t>
                      </a:r>
                    </a:p>
                    <a:p>
                      <a:pPr algn="ctr"/>
                      <a:r>
                        <a:rPr lang="fa-IR" dirty="0" smtClean="0">
                          <a:cs typeface="B Nazanin" pitchFamily="2" charset="-78"/>
                        </a:rPr>
                        <a:t>(هکتار)</a:t>
                      </a:r>
                      <a:endParaRPr lang="en-US" dirty="0">
                        <a:cs typeface="B Nazanin" pitchFamily="2" charset="-78"/>
                      </a:endParaRPr>
                    </a:p>
                  </a:txBody>
                  <a:tcPr/>
                </a:tc>
                <a:tc>
                  <a:txBody>
                    <a:bodyPr/>
                    <a:lstStyle/>
                    <a:p>
                      <a:pPr algn="ctr"/>
                      <a:r>
                        <a:rPr lang="fa-IR" dirty="0" smtClean="0">
                          <a:cs typeface="B Nazanin" pitchFamily="2" charset="-78"/>
                        </a:rPr>
                        <a:t>استان</a:t>
                      </a:r>
                      <a:endParaRPr lang="en-US" dirty="0">
                        <a:cs typeface="B Nazanin" pitchFamily="2" charset="-78"/>
                      </a:endParaRPr>
                    </a:p>
                  </a:txBody>
                  <a:tcPr/>
                </a:tc>
                <a:tc>
                  <a:txBody>
                    <a:bodyPr/>
                    <a:lstStyle/>
                    <a:p>
                      <a:pPr algn="ctr"/>
                      <a:r>
                        <a:rPr lang="fa-IR" dirty="0" smtClean="0">
                          <a:cs typeface="B Nazanin" pitchFamily="2" charset="-78"/>
                        </a:rPr>
                        <a:t>ردیف</a:t>
                      </a:r>
                      <a:endParaRPr lang="en-US" dirty="0">
                        <a:cs typeface="B Nazanin" pitchFamily="2" charset="-78"/>
                      </a:endParaRPr>
                    </a:p>
                  </a:txBody>
                  <a:tcPr/>
                </a:tc>
              </a:tr>
              <a:tr h="644525">
                <a:tc>
                  <a:txBody>
                    <a:bodyPr/>
                    <a:lstStyle/>
                    <a:p>
                      <a:pPr algn="ctr"/>
                      <a:r>
                        <a:rPr lang="fa-IR" dirty="0" smtClean="0">
                          <a:cs typeface="B Nazanin" pitchFamily="2" charset="-78"/>
                        </a:rPr>
                        <a:t>31069/5</a:t>
                      </a:r>
                      <a:endParaRPr lang="en-US" dirty="0">
                        <a:cs typeface="B Nazanin" pitchFamily="2" charset="-78"/>
                      </a:endParaRPr>
                    </a:p>
                  </a:txBody>
                  <a:tcPr/>
                </a:tc>
                <a:tc>
                  <a:txBody>
                    <a:bodyPr/>
                    <a:lstStyle/>
                    <a:p>
                      <a:pPr algn="ctr"/>
                      <a:r>
                        <a:rPr lang="fa-IR" dirty="0" smtClean="0">
                          <a:cs typeface="B Nazanin" pitchFamily="2" charset="-78"/>
                        </a:rPr>
                        <a:t>1876/6</a:t>
                      </a:r>
                      <a:endParaRPr lang="en-US" dirty="0">
                        <a:cs typeface="B Nazanin" pitchFamily="2" charset="-78"/>
                      </a:endParaRPr>
                    </a:p>
                  </a:txBody>
                  <a:tcPr/>
                </a:tc>
                <a:tc>
                  <a:txBody>
                    <a:bodyPr/>
                    <a:lstStyle/>
                    <a:p>
                      <a:pPr algn="ctr"/>
                      <a:r>
                        <a:rPr lang="fa-IR" dirty="0" smtClean="0">
                          <a:cs typeface="B Nazanin" pitchFamily="2" charset="-78"/>
                        </a:rPr>
                        <a:t>96/3</a:t>
                      </a:r>
                      <a:endParaRPr lang="en-US" dirty="0">
                        <a:cs typeface="B Nazanin" pitchFamily="2" charset="-78"/>
                      </a:endParaRPr>
                    </a:p>
                  </a:txBody>
                  <a:tcPr/>
                </a:tc>
                <a:tc>
                  <a:txBody>
                    <a:bodyPr/>
                    <a:lstStyle/>
                    <a:p>
                      <a:pPr algn="ctr"/>
                      <a:r>
                        <a:rPr lang="fa-IR" dirty="0" smtClean="0">
                          <a:cs typeface="B Nazanin" pitchFamily="2" charset="-78"/>
                        </a:rPr>
                        <a:t>گلستان</a:t>
                      </a:r>
                      <a:endParaRPr lang="en-US" dirty="0">
                        <a:cs typeface="B Nazanin" pitchFamily="2" charset="-78"/>
                      </a:endParaRPr>
                    </a:p>
                  </a:txBody>
                  <a:tcPr/>
                </a:tc>
                <a:tc>
                  <a:txBody>
                    <a:bodyPr/>
                    <a:lstStyle/>
                    <a:p>
                      <a:pPr algn="ctr"/>
                      <a:r>
                        <a:rPr lang="fa-IR" dirty="0" smtClean="0">
                          <a:cs typeface="B Nazanin" pitchFamily="2" charset="-78"/>
                        </a:rPr>
                        <a:t>1</a:t>
                      </a:r>
                      <a:endParaRPr lang="en-US" dirty="0">
                        <a:cs typeface="B Nazanin" pitchFamily="2" charset="-78"/>
                      </a:endParaRPr>
                    </a:p>
                  </a:txBody>
                  <a:tcPr/>
                </a:tc>
              </a:tr>
              <a:tr h="644525">
                <a:tc>
                  <a:txBody>
                    <a:bodyPr/>
                    <a:lstStyle/>
                    <a:p>
                      <a:pPr algn="ctr"/>
                      <a:r>
                        <a:rPr lang="fa-IR" dirty="0" smtClean="0">
                          <a:cs typeface="B Nazanin" pitchFamily="2" charset="-78"/>
                        </a:rPr>
                        <a:t>19172</a:t>
                      </a:r>
                      <a:endParaRPr lang="en-US" dirty="0">
                        <a:cs typeface="B Nazanin" pitchFamily="2" charset="-78"/>
                      </a:endParaRPr>
                    </a:p>
                  </a:txBody>
                  <a:tcPr/>
                </a:tc>
                <a:tc>
                  <a:txBody>
                    <a:bodyPr/>
                    <a:lstStyle/>
                    <a:p>
                      <a:pPr algn="ctr"/>
                      <a:r>
                        <a:rPr lang="fa-IR" dirty="0" smtClean="0">
                          <a:cs typeface="B Nazanin" pitchFamily="2" charset="-78"/>
                        </a:rPr>
                        <a:t>39205/4</a:t>
                      </a:r>
                      <a:endParaRPr lang="en-US" dirty="0">
                        <a:cs typeface="B Nazanin" pitchFamily="2" charset="-78"/>
                      </a:endParaRPr>
                    </a:p>
                  </a:txBody>
                  <a:tcPr/>
                </a:tc>
                <a:tc>
                  <a:txBody>
                    <a:bodyPr/>
                    <a:lstStyle/>
                    <a:p>
                      <a:pPr algn="ctr"/>
                      <a:r>
                        <a:rPr lang="fa-IR" dirty="0" smtClean="0">
                          <a:cs typeface="B Nazanin" pitchFamily="2" charset="-78"/>
                        </a:rPr>
                        <a:t>2788/4</a:t>
                      </a:r>
                      <a:endParaRPr lang="en-US" dirty="0">
                        <a:cs typeface="B Nazanin" pitchFamily="2" charset="-78"/>
                      </a:endParaRPr>
                    </a:p>
                  </a:txBody>
                  <a:tcPr/>
                </a:tc>
                <a:tc>
                  <a:txBody>
                    <a:bodyPr/>
                    <a:lstStyle/>
                    <a:p>
                      <a:pPr algn="ctr"/>
                      <a:r>
                        <a:rPr lang="fa-IR" dirty="0" smtClean="0">
                          <a:cs typeface="B Nazanin" pitchFamily="2" charset="-78"/>
                        </a:rPr>
                        <a:t>گیلان</a:t>
                      </a:r>
                      <a:endParaRPr lang="en-US" dirty="0">
                        <a:cs typeface="B Nazanin" pitchFamily="2" charset="-78"/>
                      </a:endParaRPr>
                    </a:p>
                  </a:txBody>
                  <a:tcPr/>
                </a:tc>
                <a:tc>
                  <a:txBody>
                    <a:bodyPr/>
                    <a:lstStyle/>
                    <a:p>
                      <a:pPr algn="ctr"/>
                      <a:r>
                        <a:rPr lang="fa-IR" dirty="0" smtClean="0">
                          <a:cs typeface="B Nazanin" pitchFamily="2" charset="-78"/>
                        </a:rPr>
                        <a:t>2</a:t>
                      </a:r>
                      <a:endParaRPr lang="en-US" dirty="0">
                        <a:cs typeface="B Nazanin" pitchFamily="2" charset="-78"/>
                      </a:endParaRPr>
                    </a:p>
                  </a:txBody>
                  <a:tcPr/>
                </a:tc>
              </a:tr>
              <a:tr h="644525">
                <a:tc>
                  <a:txBody>
                    <a:bodyPr/>
                    <a:lstStyle/>
                    <a:p>
                      <a:pPr algn="ctr"/>
                      <a:r>
                        <a:rPr lang="fa-IR" dirty="0" smtClean="0">
                          <a:cs typeface="B Nazanin" pitchFamily="2" charset="-78"/>
                        </a:rPr>
                        <a:t>30033/4</a:t>
                      </a:r>
                      <a:endParaRPr lang="en-US" dirty="0">
                        <a:cs typeface="B Nazanin" pitchFamily="2" charset="-78"/>
                      </a:endParaRPr>
                    </a:p>
                  </a:txBody>
                  <a:tcPr/>
                </a:tc>
                <a:tc>
                  <a:txBody>
                    <a:bodyPr/>
                    <a:lstStyle/>
                    <a:p>
                      <a:pPr algn="ctr"/>
                      <a:r>
                        <a:rPr lang="fa-IR" dirty="0" smtClean="0">
                          <a:cs typeface="B Nazanin" pitchFamily="2" charset="-78"/>
                        </a:rPr>
                        <a:t>180663/8</a:t>
                      </a:r>
                      <a:endParaRPr lang="en-US" dirty="0">
                        <a:cs typeface="B Nazanin" pitchFamily="2" charset="-78"/>
                      </a:endParaRPr>
                    </a:p>
                  </a:txBody>
                  <a:tcPr/>
                </a:tc>
                <a:tc>
                  <a:txBody>
                    <a:bodyPr/>
                    <a:lstStyle/>
                    <a:p>
                      <a:pPr algn="ctr"/>
                      <a:r>
                        <a:rPr lang="fa-IR" dirty="0" smtClean="0">
                          <a:cs typeface="B Nazanin" pitchFamily="2" charset="-78"/>
                        </a:rPr>
                        <a:t>6679/3</a:t>
                      </a:r>
                      <a:endParaRPr lang="en-US" dirty="0">
                        <a:cs typeface="B Nazanin" pitchFamily="2" charset="-78"/>
                      </a:endParaRPr>
                    </a:p>
                  </a:txBody>
                  <a:tcPr/>
                </a:tc>
                <a:tc>
                  <a:txBody>
                    <a:bodyPr/>
                    <a:lstStyle/>
                    <a:p>
                      <a:pPr algn="ctr"/>
                      <a:r>
                        <a:rPr lang="fa-IR" dirty="0" smtClean="0">
                          <a:cs typeface="B Nazanin" pitchFamily="2" charset="-78"/>
                        </a:rPr>
                        <a:t>مازندران</a:t>
                      </a:r>
                      <a:endParaRPr lang="en-US" dirty="0">
                        <a:cs typeface="B Nazanin" pitchFamily="2" charset="-78"/>
                      </a:endParaRPr>
                    </a:p>
                  </a:txBody>
                  <a:tcPr/>
                </a:tc>
                <a:tc>
                  <a:txBody>
                    <a:bodyPr/>
                    <a:lstStyle/>
                    <a:p>
                      <a:pPr algn="ctr"/>
                      <a:r>
                        <a:rPr lang="fa-IR" dirty="0" smtClean="0">
                          <a:cs typeface="B Nazanin" pitchFamily="2" charset="-78"/>
                        </a:rPr>
                        <a:t>3</a:t>
                      </a:r>
                      <a:endParaRPr lang="en-US" dirty="0">
                        <a:cs typeface="B Nazanin" pitchFamily="2" charset="-78"/>
                      </a:endParaRPr>
                    </a:p>
                  </a:txBody>
                  <a:tcPr/>
                </a:tc>
              </a:tr>
              <a:tr h="644525">
                <a:tc>
                  <a:txBody>
                    <a:bodyPr/>
                    <a:lstStyle/>
                    <a:p>
                      <a:pPr algn="ctr"/>
                      <a:r>
                        <a:rPr lang="fa-IR" dirty="0" smtClean="0">
                          <a:cs typeface="B Nazanin" pitchFamily="2" charset="-78"/>
                        </a:rPr>
                        <a:t>80275/9</a:t>
                      </a:r>
                      <a:endParaRPr lang="en-US" dirty="0">
                        <a:cs typeface="B Nazanin" pitchFamily="2" charset="-78"/>
                      </a:endParaRPr>
                    </a:p>
                  </a:txBody>
                  <a:tcPr/>
                </a:tc>
                <a:tc>
                  <a:txBody>
                    <a:bodyPr/>
                    <a:lstStyle/>
                    <a:p>
                      <a:pPr algn="ctr"/>
                      <a:r>
                        <a:rPr lang="fa-IR" dirty="0" smtClean="0">
                          <a:cs typeface="B Nazanin" pitchFamily="2" charset="-78"/>
                        </a:rPr>
                        <a:t>221745/8</a:t>
                      </a:r>
                      <a:endParaRPr lang="en-US" dirty="0">
                        <a:cs typeface="B Nazanin" pitchFamily="2" charset="-78"/>
                      </a:endParaRPr>
                    </a:p>
                  </a:txBody>
                  <a:tcPr/>
                </a:tc>
                <a:tc>
                  <a:txBody>
                    <a:bodyPr/>
                    <a:lstStyle/>
                    <a:p>
                      <a:pPr algn="ctr"/>
                      <a:r>
                        <a:rPr lang="fa-IR" dirty="0" smtClean="0">
                          <a:cs typeface="B Nazanin" pitchFamily="2" charset="-78"/>
                        </a:rPr>
                        <a:t>9564</a:t>
                      </a:r>
                      <a:endParaRPr lang="en-US" dirty="0">
                        <a:cs typeface="B Nazanin" pitchFamily="2" charset="-78"/>
                      </a:endParaRPr>
                    </a:p>
                  </a:txBody>
                  <a:tcPr/>
                </a:tc>
                <a:tc>
                  <a:txBody>
                    <a:bodyPr/>
                    <a:lstStyle/>
                    <a:p>
                      <a:pPr algn="ctr"/>
                      <a:r>
                        <a:rPr lang="fa-IR" dirty="0" smtClean="0">
                          <a:cs typeface="B Nazanin" pitchFamily="2" charset="-78"/>
                        </a:rPr>
                        <a:t>جمع</a:t>
                      </a:r>
                      <a:endParaRPr lang="en-US" dirty="0">
                        <a:cs typeface="B Nazanin" pitchFamily="2" charset="-78"/>
                      </a:endParaRPr>
                    </a:p>
                  </a:txBody>
                  <a:tcPr/>
                </a:tc>
                <a:tc>
                  <a:txBody>
                    <a:bodyPr/>
                    <a:lstStyle/>
                    <a:p>
                      <a:pPr algn="ctr"/>
                      <a:r>
                        <a:rPr lang="fa-IR" dirty="0" smtClean="0">
                          <a:cs typeface="B Nazanin" pitchFamily="2" charset="-78"/>
                        </a:rPr>
                        <a:t>4</a:t>
                      </a:r>
                      <a:endParaRPr lang="en-US" dirty="0">
                        <a:cs typeface="B Nazanin" pitchFamily="2" charset="-78"/>
                      </a:endParaRPr>
                    </a:p>
                  </a:txBody>
                  <a:tcPr/>
                </a:tc>
              </a:tr>
            </a:tbl>
          </a:graphicData>
        </a:graphic>
      </p:graphicFrame>
      <p:sp>
        <p:nvSpPr>
          <p:cNvPr id="4" name="TextBox 3"/>
          <p:cNvSpPr txBox="1"/>
          <p:nvPr/>
        </p:nvSpPr>
        <p:spPr>
          <a:xfrm>
            <a:off x="-32982" y="6550223"/>
            <a:ext cx="1298753" cy="307777"/>
          </a:xfrm>
          <a:prstGeom prst="rect">
            <a:avLst/>
          </a:prstGeom>
          <a:noFill/>
        </p:spPr>
        <p:txBody>
          <a:bodyPr wrap="none" rtlCol="1">
            <a:spAutoFit/>
          </a:bodyPr>
          <a:lstStyle/>
          <a:p>
            <a:r>
              <a:rPr lang="en-US" sz="1400" dirty="0" smtClean="0">
                <a:solidFill>
                  <a:schemeClr val="bg1"/>
                </a:solidFill>
              </a:rPr>
              <a:t>Golsaran.com</a:t>
            </a:r>
            <a:endParaRPr lang="fa-IR" sz="1400" dirty="0">
              <a:solidFill>
                <a:schemeClr val="bg1"/>
              </a:solidFill>
            </a:endParaRPr>
          </a:p>
        </p:txBody>
      </p:sp>
    </p:spTree>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18000" contrast="-14000"/>
          </a:blip>
          <a:srcRect/>
          <a:stretch>
            <a:fillRect l="-1000" t="-1000" r="-1000" b="-1000"/>
          </a:stretch>
        </a:blipFill>
        <a:effectLst/>
      </p:bgPr>
    </p:bg>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0" y="1447800"/>
            <a:ext cx="8839200" cy="5105400"/>
          </a:xfrm>
        </p:spPr>
        <p:txBody>
          <a:bodyPr>
            <a:normAutofit lnSpcReduction="10000"/>
          </a:bodyPr>
          <a:lstStyle/>
          <a:p>
            <a:pPr marL="448056" indent="-384048" algn="just" rtl="1" eaLnBrk="1" fontAlgn="auto" hangingPunct="1">
              <a:spcAft>
                <a:spcPts val="0"/>
              </a:spcAft>
              <a:buClr>
                <a:schemeClr val="tx1">
                  <a:shade val="95000"/>
                </a:schemeClr>
              </a:buClr>
              <a:buFont typeface="Wingdings" pitchFamily="2" charset="2"/>
              <a:buChar char="q"/>
              <a:defRPr/>
            </a:pPr>
            <a:r>
              <a:rPr lang="ar-SA" sz="2600" b="1" dirty="0" smtClean="0">
                <a:cs typeface="B Badr" pitchFamily="2" charset="-78"/>
              </a:rPr>
              <a:t>کیوی سرشار از ویتامین ث می باشد. مقدار پتاسیم آن از نظر وزنی تاحدی کمتر از موز است. همچنین دارای ویتامین</a:t>
            </a:r>
            <a:r>
              <a:rPr lang="en-US" sz="2600" b="1" dirty="0" smtClean="0">
                <a:cs typeface="B Badr" pitchFamily="2" charset="-78"/>
              </a:rPr>
              <a:t>A</a:t>
            </a:r>
            <a:r>
              <a:rPr lang="ar-SA" sz="2600" b="1" dirty="0" smtClean="0">
                <a:cs typeface="B Badr" pitchFamily="2" charset="-78"/>
              </a:rPr>
              <a:t>، ویتامین </a:t>
            </a:r>
            <a:r>
              <a:rPr lang="en-US" sz="2600" b="1" dirty="0" smtClean="0">
                <a:cs typeface="B Badr" pitchFamily="2" charset="-78"/>
              </a:rPr>
              <a:t>E</a:t>
            </a:r>
            <a:r>
              <a:rPr lang="ar-SA" sz="2600" b="1" dirty="0" smtClean="0">
                <a:cs typeface="B Badr" pitchFamily="2" charset="-78"/>
              </a:rPr>
              <a:t>، کلسیم، آهن و فولیک اسید می باشد.</a:t>
            </a:r>
            <a:endParaRPr lang="fa-IR" sz="2600" b="1" dirty="0" smtClean="0">
              <a:cs typeface="B Badr" pitchFamily="2" charset="-78"/>
            </a:endParaRPr>
          </a:p>
          <a:p>
            <a:pPr marL="448056" indent="-384048" algn="just" rtl="1" eaLnBrk="1" fontAlgn="auto" hangingPunct="1">
              <a:spcAft>
                <a:spcPts val="0"/>
              </a:spcAft>
              <a:buClr>
                <a:schemeClr val="tx1">
                  <a:shade val="95000"/>
                </a:schemeClr>
              </a:buClr>
              <a:buFont typeface="Wingdings 2"/>
              <a:buNone/>
              <a:defRPr/>
            </a:pPr>
            <a:endParaRPr lang="en-US" sz="2600" b="1" dirty="0" smtClean="0">
              <a:cs typeface="B Badr" pitchFamily="2" charset="-78"/>
            </a:endParaRPr>
          </a:p>
          <a:p>
            <a:pPr marL="448056" indent="-384048" algn="just" rtl="1" eaLnBrk="1" fontAlgn="auto" hangingPunct="1">
              <a:spcAft>
                <a:spcPts val="0"/>
              </a:spcAft>
              <a:buClr>
                <a:schemeClr val="tx1">
                  <a:shade val="95000"/>
                </a:schemeClr>
              </a:buClr>
              <a:buFont typeface="Wingdings" pitchFamily="2" charset="2"/>
              <a:buChar char="q"/>
              <a:defRPr/>
            </a:pPr>
            <a:r>
              <a:rPr lang="ar-SA" sz="2600" b="1" dirty="0" smtClean="0">
                <a:cs typeface="B Badr" pitchFamily="2" charset="-78"/>
              </a:rPr>
              <a:t>کیوی خام نیز دارای مقادیر زیادی آنزیم حل کننده </a:t>
            </a:r>
            <a:r>
              <a:rPr lang="fa-IR" sz="2600" b="1" dirty="0" smtClean="0">
                <a:cs typeface="B Badr" pitchFamily="2" charset="-78"/>
              </a:rPr>
              <a:t>پتاسیم</a:t>
            </a:r>
            <a:r>
              <a:rPr lang="ar-SA" sz="2600" b="1" dirty="0" smtClean="0">
                <a:cs typeface="B Badr" pitchFamily="2" charset="-78"/>
              </a:rPr>
              <a:t> به نام پاپایین است که ازنظر تجاری برای نرم کردن گوشت مفید است اما احتمال دارد برای بعضی از افراد آلرژی زا باشد. بویژه افرادی که به پاپایاس یا آناناس حساسیت دارند مستعد حساسیت به این میوه هم هستند.</a:t>
            </a:r>
            <a:endParaRPr lang="fa-IR" sz="2600" b="1" dirty="0" smtClean="0">
              <a:cs typeface="B Badr" pitchFamily="2" charset="-78"/>
            </a:endParaRPr>
          </a:p>
          <a:p>
            <a:pPr marL="448056" indent="-384048" algn="just" rtl="1" eaLnBrk="1" fontAlgn="auto" hangingPunct="1">
              <a:spcAft>
                <a:spcPts val="0"/>
              </a:spcAft>
              <a:buClr>
                <a:schemeClr val="tx1">
                  <a:shade val="95000"/>
                </a:schemeClr>
              </a:buClr>
              <a:buFont typeface="Wingdings 2"/>
              <a:buNone/>
              <a:defRPr/>
            </a:pPr>
            <a:endParaRPr lang="en-US" sz="2600" b="1" dirty="0" smtClean="0">
              <a:cs typeface="B Badr" pitchFamily="2" charset="-78"/>
            </a:endParaRPr>
          </a:p>
          <a:p>
            <a:pPr marL="448056" indent="-384048" algn="just" rtl="1" eaLnBrk="1" fontAlgn="auto" hangingPunct="1">
              <a:spcAft>
                <a:spcPts val="0"/>
              </a:spcAft>
              <a:buClr>
                <a:schemeClr val="tx1">
                  <a:shade val="95000"/>
                </a:schemeClr>
              </a:buClr>
              <a:buFont typeface="Wingdings" pitchFamily="2" charset="2"/>
              <a:buChar char="q"/>
              <a:defRPr/>
            </a:pPr>
            <a:r>
              <a:rPr lang="ar-SA" sz="2600" b="1" dirty="0" smtClean="0">
                <a:cs typeface="B Badr" pitchFamily="2" charset="-78"/>
              </a:rPr>
              <a:t>این آنزیم که براثر پختن میوه به سرعت از بین می رود استفاده از کیوی خام را در دسرهای حاوی شیر یا هر محصول لبنی دیگر نامناسب می کند.این آنزیم در عرض چند دقیقه درحالیکه بوی بسیار بدی تولید می نماید شروع به حل کردن پروتئین شیر می کند</a:t>
            </a:r>
            <a:r>
              <a:rPr lang="fa-IR" sz="2600" b="1" dirty="0" smtClean="0">
                <a:cs typeface="B Badr" pitchFamily="2" charset="-78"/>
              </a:rPr>
              <a:t>.</a:t>
            </a:r>
            <a:endParaRPr lang="en-US" sz="2600" b="1" dirty="0" smtClean="0">
              <a:cs typeface="B Badr" pitchFamily="2" charset="-78"/>
            </a:endParaRPr>
          </a:p>
        </p:txBody>
      </p:sp>
      <p:sp>
        <p:nvSpPr>
          <p:cNvPr id="13315" name="Slide Number Placeholder 3"/>
          <p:cNvSpPr>
            <a:spLocks noGrp="1"/>
          </p:cNvSpPr>
          <p:nvPr>
            <p:ph type="sldNum" sz="quarter" idx="12"/>
          </p:nvPr>
        </p:nvSpPr>
        <p:spPr bwMode="auto">
          <a:xfrm>
            <a:off x="152400" y="62484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D5BBDF-FB89-402E-9286-D5A4CDA7BCAB}" type="slidenum">
              <a:rPr lang="ar-SA" sz="2400">
                <a:solidFill>
                  <a:srgbClr val="FFFF00"/>
                </a:solidFill>
                <a:ea typeface="Arial" panose="020B0604020202020204" pitchFamily="34" charset="0"/>
                <a:cs typeface="B Nazanin" panose="00000400000000000000" pitchFamily="2" charset="-78"/>
              </a:rPr>
              <a:pPr eaLnBrk="1" hangingPunct="1"/>
              <a:t>9</a:t>
            </a:fld>
            <a:endParaRPr lang="en-US" sz="2400">
              <a:solidFill>
                <a:srgbClr val="FFFF00"/>
              </a:solidFill>
              <a:ea typeface="Arial" panose="020B0604020202020204" pitchFamily="34" charset="0"/>
              <a:cs typeface="B Nazanin" panose="00000400000000000000" pitchFamily="2" charset="-78"/>
            </a:endParaRPr>
          </a:p>
        </p:txBody>
      </p:sp>
      <p:sp>
        <p:nvSpPr>
          <p:cNvPr id="13316" name="Rectangle 5"/>
          <p:cNvSpPr>
            <a:spLocks noChangeArrowheads="1"/>
          </p:cNvSpPr>
          <p:nvPr/>
        </p:nvSpPr>
        <p:spPr bwMode="auto">
          <a:xfrm>
            <a:off x="6553200" y="457200"/>
            <a:ext cx="2139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3600" b="1">
                <a:cs typeface="B Nazanin" panose="00000400000000000000" pitchFamily="2" charset="-78"/>
              </a:rPr>
              <a:t>ارزش غذایی</a:t>
            </a:r>
            <a:endParaRPr lang="en-US" sz="3600" b="1">
              <a:cs typeface="B Nazanin" panose="00000400000000000000" pitchFamily="2" charset="-78"/>
            </a:endParaRPr>
          </a:p>
        </p:txBody>
      </p:sp>
      <p:sp>
        <p:nvSpPr>
          <p:cNvPr id="5" name="TextBox 4"/>
          <p:cNvSpPr txBox="1"/>
          <p:nvPr/>
        </p:nvSpPr>
        <p:spPr>
          <a:xfrm>
            <a:off x="-32982" y="6550223"/>
            <a:ext cx="1298753" cy="307777"/>
          </a:xfrm>
          <a:prstGeom prst="rect">
            <a:avLst/>
          </a:prstGeom>
          <a:noFill/>
        </p:spPr>
        <p:txBody>
          <a:bodyPr wrap="none" rtlCol="1">
            <a:spAutoFit/>
          </a:bodyPr>
          <a:lstStyle/>
          <a:p>
            <a:r>
              <a:rPr lang="en-US" sz="1400" dirty="0" smtClean="0">
                <a:solidFill>
                  <a:schemeClr val="bg1"/>
                </a:solidFill>
              </a:rPr>
              <a:t>Golsaran.com</a:t>
            </a:r>
            <a:endParaRPr lang="fa-IR" sz="1400" dirty="0">
              <a:solidFill>
                <a:schemeClr val="bg1"/>
              </a:solidFill>
            </a:endParaRPr>
          </a:p>
        </p:txBody>
      </p:sp>
    </p:spTree>
  </p:cSld>
  <p:clrMapOvr>
    <a:masterClrMapping/>
  </p:clrMapOvr>
  <p:transition>
    <p:cover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1477</TotalTime>
  <Words>2408</Words>
  <Application>Microsoft Office PowerPoint</Application>
  <PresentationFormat>On-screen Show (4:3)</PresentationFormat>
  <Paragraphs>192</Paragraphs>
  <Slides>27</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vt:lpstr>
      <vt:lpstr>Lucida Sans</vt:lpstr>
      <vt:lpstr>Book Antiqua</vt:lpstr>
      <vt:lpstr>Wingdings 2</vt:lpstr>
      <vt:lpstr>Wingdings</vt:lpstr>
      <vt:lpstr>Wingdings 3</vt:lpstr>
      <vt:lpstr>Calibri</vt:lpstr>
      <vt:lpstr>Times New Roman</vt:lpstr>
      <vt:lpstr>B Nazanin</vt:lpstr>
      <vt:lpstr>Soutane</vt:lpstr>
      <vt:lpstr>B Badr</vt:lpstr>
      <vt:lpstr>B Yekan</vt:lpstr>
      <vt:lpstr>B Davat</vt:lpstr>
      <vt:lpstr>Apex</vt:lpstr>
      <vt:lpstr>PowerPoint Presentation</vt:lpstr>
      <vt:lpstr>PowerPoint Presentation</vt:lpstr>
      <vt:lpstr>PowerPoint Presentation</vt:lpstr>
      <vt:lpstr>PowerPoint Presentation</vt:lpstr>
      <vt:lpstr>PowerPoint Presentation</vt:lpstr>
      <vt:lpstr>سطح زیر کشت و مقدار تولید کیوی در ایران و جهان</vt:lpstr>
      <vt:lpstr>PowerPoint Presentation</vt:lpstr>
      <vt:lpstr> طبق آمارنامه وزارت كشاورزي درسال 1387 سطح زير كشت، ميزان توليد و عملكرد محصول کیوی در استان‌هاي شمالی ایران به شرح جدول زير است:   </vt:lpstr>
      <vt:lpstr>PowerPoint Presentation</vt:lpstr>
      <vt:lpstr>PowerPoint Presentation</vt:lpstr>
      <vt:lpstr>تغییرات فصلی عناصر معدنی در میوه کیوی </vt:lpstr>
      <vt:lpstr>PowerPoint Presentation</vt:lpstr>
      <vt:lpstr>PowerPoint Presentation</vt:lpstr>
      <vt:lpstr>PowerPoint Presentation</vt:lpstr>
      <vt:lpstr>PowerPoint Presentation</vt:lpstr>
      <vt:lpstr>PowerPoint Presentation</vt:lpstr>
      <vt:lpstr>ارقام نر</vt:lpstr>
      <vt:lpstr> ارقام ماده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کنترل تلاقی ها </vt:lpstr>
      <vt:lpstr>PowerPoint Presentation</vt:lpstr>
    </vt:vector>
  </TitlesOfParts>
  <Company>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Golsaran.com</dc:creator>
  <cp:lastModifiedBy>MSI</cp:lastModifiedBy>
  <cp:revision>183</cp:revision>
  <dcterms:created xsi:type="dcterms:W3CDTF">2008-04-06T07:07:11Z</dcterms:created>
  <dcterms:modified xsi:type="dcterms:W3CDTF">2015-12-19T18:13:11Z</dcterms:modified>
</cp:coreProperties>
</file>