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59" r:id="rId2"/>
    <p:sldId id="276" r:id="rId3"/>
    <p:sldId id="268" r:id="rId4"/>
    <p:sldId id="257" r:id="rId5"/>
    <p:sldId id="260" r:id="rId6"/>
    <p:sldId id="263" r:id="rId7"/>
    <p:sldId id="278" r:id="rId8"/>
    <p:sldId id="264" r:id="rId9"/>
    <p:sldId id="274" r:id="rId10"/>
    <p:sldId id="277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9D6C"/>
    <a:srgbClr val="71FFE4"/>
    <a:srgbClr val="482400"/>
    <a:srgbClr val="FFABCD"/>
    <a:srgbClr val="FF9BC3"/>
    <a:srgbClr val="D20055"/>
    <a:srgbClr val="FF0066"/>
    <a:srgbClr val="FF93BF"/>
    <a:srgbClr val="FF579B"/>
    <a:srgbClr val="FF3B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434" autoAdjust="0"/>
  </p:normalViewPr>
  <p:slideViewPr>
    <p:cSldViewPr>
      <p:cViewPr varScale="1">
        <p:scale>
          <a:sx n="81" d="100"/>
          <a:sy n="81" d="100"/>
        </p:scale>
        <p:origin x="10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1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F9B5509-E68D-4B90-8D84-EAC03590F651}" type="datetimeFigureOut">
              <a:rPr lang="fa-IR" smtClean="0"/>
              <a:pPr/>
              <a:t>04/05/1437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B02E71D-6BAC-4742-BE72-FDC2CFF5D976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084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B6AE-AF1C-4FB9-9D00-9DC20B816D1E}" type="datetimeFigureOut">
              <a:rPr lang="fa-IR" smtClean="0"/>
              <a:pPr/>
              <a:t>04/05/1437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A706-2AB6-4F59-9E09-6A43249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B6AE-AF1C-4FB9-9D00-9DC20B816D1E}" type="datetimeFigureOut">
              <a:rPr lang="fa-IR" smtClean="0"/>
              <a:pPr/>
              <a:t>04/05/1437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A706-2AB6-4F59-9E09-6A43249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B6AE-AF1C-4FB9-9D00-9DC20B816D1E}" type="datetimeFigureOut">
              <a:rPr lang="fa-IR" smtClean="0"/>
              <a:pPr/>
              <a:t>04/05/1437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A706-2AB6-4F59-9E09-6A43249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B6AE-AF1C-4FB9-9D00-9DC20B816D1E}" type="datetimeFigureOut">
              <a:rPr lang="fa-IR" smtClean="0"/>
              <a:pPr/>
              <a:t>04/05/1437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A706-2AB6-4F59-9E09-6A43249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B6AE-AF1C-4FB9-9D00-9DC20B816D1E}" type="datetimeFigureOut">
              <a:rPr lang="fa-IR" smtClean="0"/>
              <a:pPr/>
              <a:t>04/05/1437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A706-2AB6-4F59-9E09-6A43249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B6AE-AF1C-4FB9-9D00-9DC20B816D1E}" type="datetimeFigureOut">
              <a:rPr lang="fa-IR" smtClean="0"/>
              <a:pPr/>
              <a:t>04/05/1437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A706-2AB6-4F59-9E09-6A43249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B6AE-AF1C-4FB9-9D00-9DC20B816D1E}" type="datetimeFigureOut">
              <a:rPr lang="fa-IR" smtClean="0"/>
              <a:pPr/>
              <a:t>04/05/1437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A706-2AB6-4F59-9E09-6A43249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B6AE-AF1C-4FB9-9D00-9DC20B816D1E}" type="datetimeFigureOut">
              <a:rPr lang="fa-IR" smtClean="0"/>
              <a:pPr/>
              <a:t>04/05/1437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A706-2AB6-4F59-9E09-6A43249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B6AE-AF1C-4FB9-9D00-9DC20B816D1E}" type="datetimeFigureOut">
              <a:rPr lang="fa-IR" smtClean="0"/>
              <a:pPr/>
              <a:t>04/05/1437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A706-2AB6-4F59-9E09-6A43249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B6AE-AF1C-4FB9-9D00-9DC20B816D1E}" type="datetimeFigureOut">
              <a:rPr lang="fa-IR" smtClean="0"/>
              <a:pPr/>
              <a:t>04/05/1437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A706-2AB6-4F59-9E09-6A43249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B6AE-AF1C-4FB9-9D00-9DC20B816D1E}" type="datetimeFigureOut">
              <a:rPr lang="fa-IR" smtClean="0"/>
              <a:pPr/>
              <a:t>04/05/1437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AA706-2AB6-4F59-9E09-6A43249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FB6AE-AF1C-4FB9-9D00-9DC20B816D1E}" type="datetimeFigureOut">
              <a:rPr lang="fa-IR" smtClean="0"/>
              <a:pPr/>
              <a:t>04/05/1437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AA706-2AB6-4F59-9E09-6A4324948D8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hjoo\Desktop\New folder\power\Flower\1 (29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29900" y="-1156100"/>
            <a:ext cx="6884200" cy="914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752600"/>
          </a:xfrm>
        </p:spPr>
        <p:txBody>
          <a:bodyPr>
            <a:noAutofit/>
          </a:bodyPr>
          <a:lstStyle/>
          <a:p>
            <a:r>
              <a:rPr lang="fa-IR" sz="12000" dirty="0" smtClean="0">
                <a:solidFill>
                  <a:srgbClr val="8A5A04"/>
                </a:solidFill>
                <a:cs typeface="B Fantezy" pitchFamily="2" charset="-78"/>
              </a:rPr>
              <a:t>به نام خدا</a:t>
            </a:r>
            <a:endParaRPr lang="fa-IR" sz="12000" dirty="0">
              <a:solidFill>
                <a:srgbClr val="8A5A04"/>
              </a:solidFill>
              <a:cs typeface="B Fantezy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3074" name="Picture 2" descr="J:\RoseClimber_Paul_sScarlet_ShenstoneLoungeWall15_06_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7999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4712545"/>
            <a:ext cx="8229600" cy="2145455"/>
          </a:xfrm>
          <a:prstGeom prst="rect">
            <a:avLst/>
          </a:prstGeom>
        </p:spPr>
        <p:txBody>
          <a:bodyPr vert="horz" lIns="91440" tIns="45720" rIns="91440" bIns="45720" rtlCol="1">
            <a:normAutofit fontScale="55000" lnSpcReduction="20000"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8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azanin" pitchFamily="2" charset="-78"/>
              </a:rPr>
              <a:t> نتایج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118782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Golsaran.com</a:t>
            </a:r>
            <a:endParaRPr lang="fa-IR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rahjoo\Desktop\ahang,new\New folder\power\Border\GRUNGEBACK1_004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2999" y="-1143001"/>
            <a:ext cx="6858002" cy="9144000"/>
          </a:xfrm>
          <a:prstGeom prst="rect">
            <a:avLst/>
          </a:prstGeom>
          <a:solidFill>
            <a:srgbClr val="CE9D6C"/>
          </a:solidFill>
        </p:spPr>
      </p:pic>
      <p:sp>
        <p:nvSpPr>
          <p:cNvPr id="10" name="Wave 9"/>
          <p:cNvSpPr/>
          <p:nvPr/>
        </p:nvSpPr>
        <p:spPr>
          <a:xfrm>
            <a:off x="2438400" y="0"/>
            <a:ext cx="6705600" cy="1371600"/>
          </a:xfrm>
          <a:prstGeom prst="wave">
            <a:avLst/>
          </a:prstGeom>
          <a:solidFill>
            <a:srgbClr val="482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76000" cy="972000"/>
          </a:xfrm>
        </p:spPr>
        <p:txBody>
          <a:bodyPr/>
          <a:lstStyle/>
          <a:p>
            <a:pPr algn="r"/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آزمایشات مقدماتی</a:t>
            </a:r>
            <a:endParaRPr lang="fa-IR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5373216"/>
          </a:xfrm>
        </p:spPr>
        <p:txBody>
          <a:bodyPr>
            <a:normAutofit/>
          </a:bodyPr>
          <a:lstStyle/>
          <a:p>
            <a:pPr>
              <a:buClr>
                <a:srgbClr val="482400"/>
              </a:buClr>
              <a:buFont typeface="Wingdings" pitchFamily="2" charset="2"/>
              <a:buChar char="Ø"/>
            </a:pPr>
            <a:r>
              <a:rPr lang="fa-IR" sz="2400" b="1" dirty="0" smtClean="0">
                <a:cs typeface="B Nazanin" pitchFamily="2" charset="-78"/>
              </a:rPr>
              <a:t>دمای 16 و 20 درجه </a:t>
            </a:r>
          </a:p>
          <a:p>
            <a:pPr>
              <a:buClr>
                <a:srgbClr val="482400"/>
              </a:buClr>
              <a:buFont typeface="Wingdings" pitchFamily="2" charset="2"/>
              <a:buChar char="Ø"/>
            </a:pPr>
            <a:endParaRPr lang="fa-IR" sz="2400" b="1" dirty="0" smtClean="0">
              <a:cs typeface="B Nazanin" pitchFamily="2" charset="-78"/>
            </a:endParaRPr>
          </a:p>
          <a:p>
            <a:pPr>
              <a:buClr>
                <a:srgbClr val="482400"/>
              </a:buClr>
              <a:buFont typeface="Wingdings" pitchFamily="2" charset="2"/>
              <a:buChar char="Ø"/>
            </a:pPr>
            <a:r>
              <a:rPr lang="fa-IR" sz="2400" b="1" dirty="0" smtClean="0">
                <a:cs typeface="B Nazanin" pitchFamily="2" charset="-78"/>
              </a:rPr>
              <a:t>مشاهده ی تفاوت ژنوتیپیکی چشمگیر برای تمامی صفات به جز </a:t>
            </a:r>
            <a:r>
              <a:rPr lang="en-US" sz="2400" b="1" dirty="0" smtClean="0">
                <a:cs typeface="B Nazanin" pitchFamily="2" charset="-78"/>
              </a:rPr>
              <a:t>SLA</a:t>
            </a:r>
            <a:r>
              <a:rPr lang="fa-IR" sz="2400" b="1" dirty="0" smtClean="0">
                <a:cs typeface="B Nazanin" pitchFamily="2" charset="-78"/>
              </a:rPr>
              <a:t> </a:t>
            </a:r>
          </a:p>
          <a:p>
            <a:pPr>
              <a:buClr>
                <a:srgbClr val="482400"/>
              </a:buClr>
              <a:buFont typeface="Wingdings" pitchFamily="2" charset="2"/>
              <a:buChar char="Ø"/>
            </a:pPr>
            <a:endParaRPr lang="fa-IR" sz="2400" b="1" dirty="0" smtClean="0">
              <a:cs typeface="B Nazanin" pitchFamily="2" charset="-78"/>
            </a:endParaRPr>
          </a:p>
          <a:p>
            <a:pPr>
              <a:buClr>
                <a:srgbClr val="482400"/>
              </a:buClr>
              <a:buFont typeface="Wingdings" pitchFamily="2" charset="2"/>
              <a:buChar char="Ø"/>
            </a:pPr>
            <a:r>
              <a:rPr lang="fa-IR" sz="2400" b="1" dirty="0" smtClean="0">
                <a:cs typeface="B Nazanin" pitchFamily="2" charset="-78"/>
              </a:rPr>
              <a:t>رشد بیشتر والدین در دمای 20 درجه نسبت به 16 درجه </a:t>
            </a:r>
          </a:p>
          <a:p>
            <a:pPr>
              <a:buClr>
                <a:srgbClr val="482400"/>
              </a:buClr>
              <a:buFont typeface="Wingdings" pitchFamily="2" charset="2"/>
              <a:buChar char="Ø"/>
            </a:pPr>
            <a:endParaRPr lang="fa-IR" sz="2400" b="1" dirty="0" smtClean="0">
              <a:cs typeface="B Nazanin" pitchFamily="2" charset="-78"/>
            </a:endParaRPr>
          </a:p>
          <a:p>
            <a:pPr>
              <a:buClr>
                <a:srgbClr val="482400"/>
              </a:buClr>
              <a:buFont typeface="Wingdings" pitchFamily="2" charset="2"/>
              <a:buChar char="Ø"/>
            </a:pPr>
            <a:r>
              <a:rPr lang="fa-IR" sz="2400" b="1" dirty="0" smtClean="0">
                <a:cs typeface="B Nazanin" pitchFamily="2" charset="-78"/>
              </a:rPr>
              <a:t>والد 119</a:t>
            </a:r>
            <a:r>
              <a:rPr lang="en-US" sz="2400" b="1" dirty="0" smtClean="0">
                <a:cs typeface="B Nazanin" pitchFamily="2" charset="-78"/>
              </a:rPr>
              <a:t>P</a:t>
            </a:r>
            <a:r>
              <a:rPr lang="fa-IR" sz="2400" b="1" dirty="0" smtClean="0">
                <a:cs typeface="B Nazanin" pitchFamily="2" charset="-78"/>
              </a:rPr>
              <a:t> در هر دو شرایط دمایی پر رشدتر از والد 117</a:t>
            </a:r>
            <a:r>
              <a:rPr lang="en-US" sz="2400" b="1" dirty="0" smtClean="0">
                <a:cs typeface="B Nazanin" pitchFamily="2" charset="-78"/>
              </a:rPr>
              <a:t>P</a:t>
            </a:r>
            <a:r>
              <a:rPr lang="fa-IR" sz="2400" b="1" dirty="0" smtClean="0">
                <a:cs typeface="B Nazanin" pitchFamily="2" charset="-78"/>
              </a:rPr>
              <a:t> </a:t>
            </a:r>
          </a:p>
          <a:p>
            <a:pPr>
              <a:buClr>
                <a:srgbClr val="482400"/>
              </a:buClr>
              <a:buFont typeface="Wingdings" pitchFamily="2" charset="2"/>
              <a:buChar char="Ø"/>
            </a:pPr>
            <a:r>
              <a:rPr lang="fa-IR" sz="2400" b="1" dirty="0" smtClean="0">
                <a:cs typeface="B Nazanin" pitchFamily="2" charset="-78"/>
              </a:rPr>
              <a:t>در 16 درجه گیاهان دوره ی رشد طولانی تر              با سرعت رشد کمتری از بین رفتند.</a:t>
            </a:r>
          </a:p>
          <a:p>
            <a:pPr>
              <a:buClr>
                <a:srgbClr val="482400"/>
              </a:buClr>
              <a:buFont typeface="Wingdings" pitchFamily="2" charset="2"/>
              <a:buChar char="Ø"/>
            </a:pPr>
            <a:endParaRPr lang="fa-IR" sz="2400" b="1" dirty="0" smtClean="0">
              <a:cs typeface="B Nazanin" pitchFamily="2" charset="-78"/>
            </a:endParaRPr>
          </a:p>
          <a:p>
            <a:pPr>
              <a:buClr>
                <a:srgbClr val="482400"/>
              </a:buCl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    </a:t>
            </a:r>
            <a:fld id="{46BAC4E3-EBCC-44A0-8113-F8C0ED46C754}" type="slidenum">
              <a:rPr lang="fa-IR" sz="2400" b="1" smtClean="0">
                <a:cs typeface="B Nazanin" pitchFamily="2" charset="-78"/>
              </a:rPr>
              <a:pPr>
                <a:buClr>
                  <a:srgbClr val="482400"/>
                </a:buClr>
                <a:buNone/>
              </a:pPr>
              <a:t>11</a:t>
            </a:fld>
            <a:endParaRPr lang="fa-IR" sz="2400" b="1" dirty="0">
              <a:cs typeface="B Nazanin" pitchFamily="2" charset="-78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3203848" y="4869160"/>
            <a:ext cx="648072" cy="360040"/>
          </a:xfrm>
          <a:prstGeom prst="leftArrow">
            <a:avLst/>
          </a:prstGeom>
          <a:solidFill>
            <a:srgbClr val="482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TextBox 8"/>
          <p:cNvSpPr txBox="1"/>
          <p:nvPr/>
        </p:nvSpPr>
        <p:spPr>
          <a:xfrm>
            <a:off x="0" y="6550223"/>
            <a:ext cx="118782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Golsaran.com</a:t>
            </a:r>
            <a:endParaRPr lang="fa-IR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rahjoo\Desktop\ahang,new\New folder\power\Border\GRUNGEBACK1_004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2999" y="-1143001"/>
            <a:ext cx="6858002" cy="9144000"/>
          </a:xfrm>
          <a:prstGeom prst="rect">
            <a:avLst/>
          </a:prstGeom>
          <a:solidFill>
            <a:srgbClr val="CE9D6C"/>
          </a:solidFill>
        </p:spPr>
      </p:pic>
      <p:sp>
        <p:nvSpPr>
          <p:cNvPr id="5" name="Wave 4"/>
          <p:cNvSpPr/>
          <p:nvPr/>
        </p:nvSpPr>
        <p:spPr>
          <a:xfrm>
            <a:off x="2438400" y="0"/>
            <a:ext cx="6705600" cy="1371600"/>
          </a:xfrm>
          <a:prstGeom prst="wave">
            <a:avLst/>
          </a:prstGeom>
          <a:solidFill>
            <a:srgbClr val="482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68000" cy="1008000"/>
          </a:xfrm>
        </p:spPr>
        <p:txBody>
          <a:bodyPr/>
          <a:lstStyle/>
          <a:p>
            <a:pPr algn="r"/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ارزیابی گلخانه ای جمعیت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fa-IR" sz="2400" b="1" dirty="0" smtClean="0">
                <a:cs typeface="B Nazanin" pitchFamily="2" charset="-78"/>
              </a:rPr>
              <a:t>یکسان بودن توزیع جمعیت برای صفات مختلف در هلند و دانمارک</a:t>
            </a:r>
          </a:p>
          <a:p>
            <a:pPr>
              <a:buBlip>
                <a:blip r:embed="rId3"/>
              </a:buBlip>
            </a:pPr>
            <a:endParaRPr lang="fa-IR" sz="2400" b="1" dirty="0" smtClean="0">
              <a:cs typeface="B Nazanin" pitchFamily="2" charset="-78"/>
            </a:endParaRP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cs typeface="B Nazanin" pitchFamily="2" charset="-78"/>
              </a:rPr>
              <a:t>محاسبه ی میانگین و واریانس از آنالیز واریانس با بکارگیری اطلاعات ترکیب شده از دو گلخانه ی آزمایشی</a:t>
            </a:r>
          </a:p>
          <a:p>
            <a:pPr>
              <a:buBlip>
                <a:blip r:embed="rId3"/>
              </a:buBlip>
            </a:pPr>
            <a:endParaRPr lang="fa-IR" sz="2400" b="1" dirty="0" smtClean="0">
              <a:cs typeface="B Nazanin" pitchFamily="2" charset="-78"/>
            </a:endParaRP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cs typeface="B Nazanin" pitchFamily="2" charset="-78"/>
              </a:rPr>
              <a:t>تفاوت والدین برای تمامی صفات به جز </a:t>
            </a:r>
            <a:r>
              <a:rPr lang="en-US" sz="2400" b="1" dirty="0" smtClean="0">
                <a:cs typeface="B Nazanin" pitchFamily="2" charset="-78"/>
              </a:rPr>
              <a:t>NI</a:t>
            </a:r>
            <a:r>
              <a:rPr lang="fa-IR" sz="2400" b="1" dirty="0" smtClean="0">
                <a:cs typeface="B Nazanin" pitchFamily="2" charset="-78"/>
              </a:rPr>
              <a:t> و </a:t>
            </a:r>
            <a:r>
              <a:rPr lang="en-US" sz="2400" b="1" dirty="0" smtClean="0">
                <a:cs typeface="B Nazanin" pitchFamily="2" charset="-78"/>
              </a:rPr>
              <a:t>SLA</a:t>
            </a:r>
            <a:r>
              <a:rPr lang="fa-IR" sz="2400" b="1" dirty="0" smtClean="0">
                <a:cs typeface="B Nazanin" pitchFamily="2" charset="-78"/>
              </a:rPr>
              <a:t> </a:t>
            </a:r>
          </a:p>
          <a:p>
            <a:pPr>
              <a:buBlip>
                <a:blip r:embed="rId3"/>
              </a:buBlip>
            </a:pPr>
            <a:endParaRPr lang="fa-IR" sz="2400" b="1" dirty="0" smtClean="0">
              <a:cs typeface="B Nazanin" pitchFamily="2" charset="-78"/>
            </a:endParaRP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cs typeface="B Nazanin" pitchFamily="2" charset="-78"/>
              </a:rPr>
              <a:t>میانگین 119</a:t>
            </a:r>
            <a:r>
              <a:rPr lang="en-US" sz="2400" b="1" dirty="0" smtClean="0">
                <a:cs typeface="B Nazanin" pitchFamily="2" charset="-78"/>
              </a:rPr>
              <a:t>P</a:t>
            </a:r>
            <a:r>
              <a:rPr lang="fa-IR" sz="2400" b="1" dirty="0" smtClean="0">
                <a:cs typeface="B Nazanin" pitchFamily="2" charset="-78"/>
              </a:rPr>
              <a:t> عموماً بالاتر از 117</a:t>
            </a:r>
            <a:r>
              <a:rPr lang="en-US" sz="2400" b="1" dirty="0" smtClean="0">
                <a:cs typeface="B Nazanin" pitchFamily="2" charset="-78"/>
              </a:rPr>
              <a:t>P</a:t>
            </a:r>
            <a:r>
              <a:rPr lang="fa-IR" sz="2400" b="1" dirty="0" smtClean="0">
                <a:cs typeface="B Nazanin" pitchFamily="2" charset="-78"/>
              </a:rPr>
              <a:t> ( مشابه آزمایش مقدماتی)</a:t>
            </a:r>
          </a:p>
          <a:p>
            <a:pPr>
              <a:buBlip>
                <a:blip r:embed="rId3"/>
              </a:buBlip>
            </a:pPr>
            <a:endParaRPr lang="fa-IR" sz="2400" b="1" dirty="0" smtClean="0">
              <a:cs typeface="B Nazanin" pitchFamily="2" charset="-78"/>
            </a:endParaRPr>
          </a:p>
          <a:p>
            <a:pPr>
              <a:buBlip>
                <a:blip r:embed="rId3"/>
              </a:buBlip>
            </a:pPr>
            <a:r>
              <a:rPr lang="fa-IR" sz="2400" b="1" dirty="0" smtClean="0">
                <a:cs typeface="B Nazanin" pitchFamily="2" charset="-78"/>
              </a:rPr>
              <a:t>تغییرات تشخیص داده شده در آزمایش برای بیشتر صفات توارث پذیر</a:t>
            </a:r>
          </a:p>
          <a:p>
            <a:pPr>
              <a:buBlip>
                <a:blip r:embed="rId3"/>
              </a:buBlip>
            </a:pPr>
            <a:endParaRPr lang="fa-IR" sz="24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    </a:t>
            </a:r>
            <a:fld id="{40C087AD-76C5-40EE-85C1-F613CFA8F280}" type="slidenum">
              <a:rPr lang="fa-IR" sz="2400" b="1" smtClean="0">
                <a:cs typeface="B Nazanin" pitchFamily="2" charset="-78"/>
              </a:rPr>
              <a:pPr>
                <a:buNone/>
              </a:pPr>
              <a:t>12</a:t>
            </a:fld>
            <a:r>
              <a:rPr lang="fa-IR" sz="2400" b="1" dirty="0" smtClean="0">
                <a:cs typeface="B Nazanin" pitchFamily="2" charset="-78"/>
              </a:rPr>
              <a:t>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118782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Golsaran.com</a:t>
            </a:r>
            <a:endParaRPr lang="fa-IR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rahjoo\Desktop\ahang,new\New folder\power\Border\GRUNGEBACK1_004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2999" y="-1143001"/>
            <a:ext cx="6858002" cy="9144000"/>
          </a:xfrm>
          <a:prstGeom prst="rect">
            <a:avLst/>
          </a:prstGeom>
          <a:solidFill>
            <a:srgbClr val="CE9D6C"/>
          </a:solidFill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4087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          ضریب همبستگی صفات وابسته به قوه ی نامیه در جمعیت دیپلویید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       ارزیابی شده                             </a:t>
            </a: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صفات مورفولوژیکی </a:t>
            </a:r>
            <a:r>
              <a:rPr lang="en-US" sz="2400" b="1" dirty="0" smtClean="0">
                <a:cs typeface="B Nazanin" pitchFamily="2" charset="-78"/>
              </a:rPr>
              <a:t>NI</a:t>
            </a:r>
            <a:r>
              <a:rPr lang="fa-IR" sz="2400" b="1" dirty="0" smtClean="0">
                <a:cs typeface="B Nazanin" pitchFamily="2" charset="-78"/>
              </a:rPr>
              <a:t>, </a:t>
            </a:r>
            <a:r>
              <a:rPr lang="en-US" sz="2400" b="1" dirty="0" smtClean="0">
                <a:cs typeface="B Nazanin" pitchFamily="2" charset="-78"/>
              </a:rPr>
              <a:t>ST</a:t>
            </a:r>
            <a:r>
              <a:rPr lang="fa-IR" sz="2400" b="1" dirty="0" smtClean="0">
                <a:cs typeface="B Nazanin" pitchFamily="2" charset="-78"/>
              </a:rPr>
              <a:t> و </a:t>
            </a:r>
            <a:r>
              <a:rPr lang="en-US" sz="2400" b="1" dirty="0" smtClean="0">
                <a:cs typeface="B Nazanin" pitchFamily="2" charset="-78"/>
              </a:rPr>
              <a:t>SL</a:t>
            </a:r>
            <a:r>
              <a:rPr lang="fa-IR" sz="2400" b="1" dirty="0" smtClean="0">
                <a:cs typeface="B Nazanin" pitchFamily="2" charset="-78"/>
              </a:rPr>
              <a:t>   </a:t>
            </a: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    همبسته ی ملایم  </a:t>
            </a: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    </a:t>
            </a:r>
            <a:r>
              <a:rPr lang="en-US" sz="2400" b="1" dirty="0" smtClean="0">
                <a:cs typeface="B Nazanin" pitchFamily="2" charset="-78"/>
              </a:rPr>
              <a:t>LDW</a:t>
            </a:r>
            <a:r>
              <a:rPr lang="fa-IR" sz="2400" b="1" dirty="0" smtClean="0">
                <a:cs typeface="B Nazanin" pitchFamily="2" charset="-78"/>
              </a:rPr>
              <a:t>, </a:t>
            </a:r>
            <a:r>
              <a:rPr lang="en-US" sz="2400" b="1" dirty="0" smtClean="0">
                <a:cs typeface="B Nazanin" pitchFamily="2" charset="-78"/>
              </a:rPr>
              <a:t>SDW</a:t>
            </a:r>
            <a:r>
              <a:rPr lang="fa-IR" sz="2400" b="1" dirty="0" smtClean="0">
                <a:cs typeface="B Nazanin" pitchFamily="2" charset="-78"/>
              </a:rPr>
              <a:t> و </a:t>
            </a:r>
            <a:r>
              <a:rPr lang="en-US" sz="2400" b="1" dirty="0" smtClean="0">
                <a:cs typeface="B Nazanin" pitchFamily="2" charset="-78"/>
              </a:rPr>
              <a:t>TDW</a:t>
            </a:r>
            <a:r>
              <a:rPr lang="fa-IR" sz="2400" b="1" dirty="0" smtClean="0">
                <a:cs typeface="B Nazanin" pitchFamily="2" charset="-78"/>
              </a:rPr>
              <a:t> همبستگی قوی</a:t>
            </a: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    صفات مرتبط با فتوسنتز </a:t>
            </a:r>
            <a:r>
              <a:rPr lang="en-US" sz="2400" b="1" dirty="0" smtClean="0">
                <a:cs typeface="B Nazanin" pitchFamily="2" charset="-78"/>
              </a:rPr>
              <a:t>CC</a:t>
            </a:r>
            <a:r>
              <a:rPr lang="fa-IR" sz="2400" b="1" dirty="0" smtClean="0">
                <a:cs typeface="B Nazanin" pitchFamily="2" charset="-78"/>
              </a:rPr>
              <a:t>, </a:t>
            </a:r>
            <a:r>
              <a:rPr lang="en-US" sz="2400" b="1" dirty="0" smtClean="0">
                <a:cs typeface="B Nazanin" pitchFamily="2" charset="-78"/>
              </a:rPr>
              <a:t>LA</a:t>
            </a:r>
            <a:r>
              <a:rPr lang="fa-IR" sz="2400" b="1" dirty="0" smtClean="0">
                <a:cs typeface="B Nazanin" pitchFamily="2" charset="-78"/>
              </a:rPr>
              <a:t> و </a:t>
            </a:r>
            <a:r>
              <a:rPr lang="en-US" sz="2400" b="1" dirty="0" smtClean="0">
                <a:cs typeface="B Nazanin" pitchFamily="2" charset="-78"/>
              </a:rPr>
              <a:t>SLA</a:t>
            </a:r>
            <a:endParaRPr lang="fa-IR" sz="24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  همبستگی ضعیف</a:t>
            </a: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   </a:t>
            </a:r>
          </a:p>
          <a:p>
            <a:endParaRPr lang="fa-IR" sz="2400" b="1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صفات مورفولوژیکی وابستگی ملایمی با سایر صفات به جز </a:t>
            </a:r>
            <a:r>
              <a:rPr lang="en-US" sz="2400" b="1" dirty="0" smtClean="0">
                <a:cs typeface="B Nazanin" pitchFamily="2" charset="-78"/>
              </a:rPr>
              <a:t>SLA</a:t>
            </a:r>
            <a:r>
              <a:rPr lang="fa-IR" sz="2400" b="1" dirty="0" smtClean="0">
                <a:cs typeface="B Nazanin" pitchFamily="2" charset="-78"/>
              </a:rPr>
              <a:t> و </a:t>
            </a:r>
            <a:r>
              <a:rPr lang="en-US" sz="2400" b="1" dirty="0" smtClean="0">
                <a:cs typeface="B Nazanin" pitchFamily="2" charset="-78"/>
              </a:rPr>
              <a:t>CC</a:t>
            </a:r>
            <a:endParaRPr lang="fa-IR" sz="2400" b="1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ü"/>
            </a:pPr>
            <a:endParaRPr lang="fa-IR" sz="2400" b="1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ارتباط </a:t>
            </a:r>
            <a:r>
              <a:rPr lang="en-US" sz="2400" b="1" dirty="0" smtClean="0">
                <a:cs typeface="B Nazanin" pitchFamily="2" charset="-78"/>
              </a:rPr>
              <a:t>SLA</a:t>
            </a:r>
            <a:r>
              <a:rPr lang="fa-IR" sz="2400" b="1" dirty="0" smtClean="0">
                <a:cs typeface="B Nazanin" pitchFamily="2" charset="-78"/>
              </a:rPr>
              <a:t> با سایر صفات عملاً متوسط</a:t>
            </a:r>
          </a:p>
          <a:p>
            <a:pPr>
              <a:buFont typeface="Wingdings" pitchFamily="2" charset="2"/>
              <a:buChar char="ü"/>
            </a:pPr>
            <a:endParaRPr lang="fa-IR" sz="2400" b="1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مشاهده ی همبستگی بالا بین </a:t>
            </a:r>
            <a:r>
              <a:rPr lang="en-US" sz="2400" b="1" dirty="0" smtClean="0">
                <a:cs typeface="B Nazanin" pitchFamily="2" charset="-78"/>
              </a:rPr>
              <a:t>LA</a:t>
            </a:r>
            <a:r>
              <a:rPr lang="fa-IR" sz="2400" b="1" dirty="0" smtClean="0">
                <a:cs typeface="B Nazanin" pitchFamily="2" charset="-78"/>
              </a:rPr>
              <a:t>,</a:t>
            </a:r>
            <a:r>
              <a:rPr lang="en-US" sz="2400" b="1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 </a:t>
            </a:r>
            <a:r>
              <a:rPr lang="en-US" sz="2400" b="1" dirty="0" smtClean="0">
                <a:cs typeface="B Nazanin" pitchFamily="2" charset="-78"/>
              </a:rPr>
              <a:t>LDW</a:t>
            </a:r>
            <a:r>
              <a:rPr lang="fa-IR" sz="2400" b="1" dirty="0" smtClean="0">
                <a:cs typeface="B Nazanin" pitchFamily="2" charset="-78"/>
              </a:rPr>
              <a:t>, </a:t>
            </a:r>
            <a:r>
              <a:rPr lang="en-US" sz="2400" b="1" dirty="0" smtClean="0">
                <a:cs typeface="B Nazanin" pitchFamily="2" charset="-78"/>
              </a:rPr>
              <a:t>SDW</a:t>
            </a:r>
            <a:r>
              <a:rPr lang="fa-IR" sz="2400" b="1" dirty="0" smtClean="0">
                <a:cs typeface="B Nazanin" pitchFamily="2" charset="-78"/>
              </a:rPr>
              <a:t>, </a:t>
            </a:r>
            <a:r>
              <a:rPr lang="en-US" sz="2400" b="1" dirty="0" smtClean="0">
                <a:cs typeface="B Nazanin" pitchFamily="2" charset="-78"/>
              </a:rPr>
              <a:t>TDW</a:t>
            </a:r>
            <a:r>
              <a:rPr lang="fa-IR" sz="2400" b="1" dirty="0" smtClean="0">
                <a:cs typeface="B Nazanin" pitchFamily="2" charset="-78"/>
              </a:rPr>
              <a:t> و </a:t>
            </a:r>
            <a:r>
              <a:rPr lang="en-US" sz="2400" b="1" dirty="0" smtClean="0">
                <a:cs typeface="B Nazanin" pitchFamily="2" charset="-78"/>
              </a:rPr>
              <a:t>GR</a:t>
            </a:r>
            <a:endParaRPr lang="fa-IR" sz="24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        </a:t>
            </a:r>
            <a:fld id="{354CECAE-919D-4BCB-930F-68FE90FB1F10}" type="slidenum">
              <a:rPr lang="fa-IR" sz="2400" b="1" smtClean="0">
                <a:cs typeface="B Nazanin" pitchFamily="2" charset="-78"/>
              </a:rPr>
              <a:pPr>
                <a:buNone/>
              </a:pPr>
              <a:t>13</a:t>
            </a:fld>
            <a:r>
              <a:rPr lang="fa-IR" sz="2400" b="1" dirty="0" smtClean="0">
                <a:cs typeface="B Nazanin" pitchFamily="2" charset="-78"/>
              </a:rPr>
              <a:t>                                     </a:t>
            </a:r>
          </a:p>
          <a:p>
            <a:endParaRPr lang="fa-IR" sz="2400" b="1" dirty="0">
              <a:cs typeface="B Nazanin" pitchFamily="2" charset="-78"/>
            </a:endParaRPr>
          </a:p>
        </p:txBody>
      </p:sp>
      <p:sp>
        <p:nvSpPr>
          <p:cNvPr id="4" name="Right Bracket 3"/>
          <p:cNvSpPr/>
          <p:nvPr/>
        </p:nvSpPr>
        <p:spPr>
          <a:xfrm>
            <a:off x="5220072" y="836712"/>
            <a:ext cx="144016" cy="2016224"/>
          </a:xfrm>
          <a:prstGeom prst="rightBracket">
            <a:avLst/>
          </a:prstGeom>
          <a:noFill/>
          <a:ln>
            <a:solidFill>
              <a:srgbClr val="482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5-Point Star 5"/>
          <p:cNvSpPr/>
          <p:nvPr/>
        </p:nvSpPr>
        <p:spPr>
          <a:xfrm>
            <a:off x="5076056" y="1124744"/>
            <a:ext cx="144016" cy="216024"/>
          </a:xfrm>
          <a:prstGeom prst="star5">
            <a:avLst/>
          </a:prstGeom>
          <a:solidFill>
            <a:srgbClr val="482400"/>
          </a:solidFill>
          <a:ln>
            <a:solidFill>
              <a:srgbClr val="482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5-Point Star 7"/>
          <p:cNvSpPr/>
          <p:nvPr/>
        </p:nvSpPr>
        <p:spPr>
          <a:xfrm>
            <a:off x="5076056" y="1844824"/>
            <a:ext cx="144016" cy="216024"/>
          </a:xfrm>
          <a:prstGeom prst="star5">
            <a:avLst/>
          </a:prstGeom>
          <a:solidFill>
            <a:srgbClr val="482400"/>
          </a:solidFill>
          <a:ln>
            <a:solidFill>
              <a:srgbClr val="482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5-Point Star 8"/>
          <p:cNvSpPr/>
          <p:nvPr/>
        </p:nvSpPr>
        <p:spPr>
          <a:xfrm>
            <a:off x="5076056" y="2276872"/>
            <a:ext cx="144016" cy="216024"/>
          </a:xfrm>
          <a:prstGeom prst="star5">
            <a:avLst/>
          </a:prstGeom>
          <a:solidFill>
            <a:srgbClr val="482400"/>
          </a:solidFill>
          <a:ln>
            <a:solidFill>
              <a:srgbClr val="482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118782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Golsaran.com</a:t>
            </a:r>
            <a:endParaRPr lang="fa-IR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ave 8"/>
          <p:cNvSpPr/>
          <p:nvPr/>
        </p:nvSpPr>
        <p:spPr>
          <a:xfrm>
            <a:off x="2438400" y="0"/>
            <a:ext cx="6732000" cy="1371600"/>
          </a:xfrm>
          <a:prstGeom prst="wav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8" name="Picture 2" descr="C:\Users\rahjoo\Desktop\ahang,new\New folder\power\Border\GRUNGEBACK1_004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2999" y="-1143001"/>
            <a:ext cx="6858002" cy="914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44000" cy="1143000"/>
          </a:xfrm>
        </p:spPr>
        <p:txBody>
          <a:bodyPr/>
          <a:lstStyle/>
          <a:p>
            <a:pPr algn="r"/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نتیجه گیری</a:t>
            </a:r>
            <a:endParaRPr lang="fa-IR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 lnSpcReduction="10000"/>
          </a:bodyPr>
          <a:lstStyle/>
          <a:p>
            <a:r>
              <a:rPr lang="fa-IR" sz="2400" b="1" dirty="0" smtClean="0">
                <a:cs typeface="B Nazanin" pitchFamily="2" charset="-78"/>
              </a:rPr>
              <a:t>تفاوت ژنتیکی چشمگیری بین جمعیت های وارد شده برای صفات وابسته به قوه ی نامیه</a:t>
            </a:r>
          </a:p>
          <a:p>
            <a:endParaRPr lang="fa-IR" sz="2400" b="1" dirty="0" smtClean="0">
              <a:cs typeface="B Nazanin" pitchFamily="2" charset="-78"/>
            </a:endParaRPr>
          </a:p>
          <a:p>
            <a:endParaRPr lang="fa-IR" sz="2400" b="1" dirty="0" smtClean="0">
              <a:cs typeface="B Nazanin" pitchFamily="2" charset="-78"/>
            </a:endParaRPr>
          </a:p>
          <a:p>
            <a:r>
              <a:rPr lang="fa-IR" sz="2400" b="1" dirty="0" smtClean="0">
                <a:cs typeface="B Nazanin" pitchFamily="2" charset="-78"/>
              </a:rPr>
              <a:t>پیشنهاد دمای 20 درجه</a:t>
            </a:r>
          </a:p>
          <a:p>
            <a:pPr>
              <a:buNone/>
            </a:pPr>
            <a:endParaRPr lang="fa-IR" sz="2400" b="1" dirty="0" smtClean="0">
              <a:cs typeface="B Nazanin" pitchFamily="2" charset="-78"/>
            </a:endParaRPr>
          </a:p>
          <a:p>
            <a:endParaRPr lang="fa-IR" sz="2400" b="1" dirty="0" smtClean="0">
              <a:cs typeface="B Nazanin" pitchFamily="2" charset="-78"/>
            </a:endParaRPr>
          </a:p>
          <a:p>
            <a:r>
              <a:rPr lang="fa-IR" sz="2400" b="1" dirty="0" smtClean="0">
                <a:cs typeface="B Nazanin" pitchFamily="2" charset="-78"/>
              </a:rPr>
              <a:t>وزن خشک کل شاخه بطور زیادی به وزن خشک برگ، وزن خشک ساقه، سطح برگ و به مقدار کمی به تعداد میانگره ها، قطر شاخه و طول شاخه وابسته است.</a:t>
            </a: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    </a:t>
            </a:r>
            <a:fld id="{3FCC50AC-A3AF-4FC1-A82B-6210B7E7DF83}" type="slidenum">
              <a:rPr lang="fa-IR" sz="2400" b="1" smtClean="0">
                <a:cs typeface="B Nazanin" pitchFamily="2" charset="-78"/>
              </a:rPr>
              <a:pPr>
                <a:buNone/>
              </a:pPr>
              <a:t>14</a:t>
            </a:fld>
            <a:endParaRPr lang="fa-IR" sz="2400" b="1" dirty="0" smtClean="0">
              <a:cs typeface="B Nazanin" pitchFamily="2" charset="-78"/>
            </a:endParaRPr>
          </a:p>
          <a:p>
            <a:pPr>
              <a:buNone/>
            </a:pPr>
            <a:endParaRPr lang="fa-IR" sz="2400" b="1" dirty="0" smtClean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118782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Golsaran.com</a:t>
            </a:r>
            <a:endParaRPr lang="fa-IR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rahjoo\Desktop\ahang,new\New folder\power\Border\GRUNGEBACK1_004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2999" y="-1143001"/>
            <a:ext cx="6858002" cy="9144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075240" cy="5400600"/>
          </a:xfrm>
        </p:spPr>
        <p:txBody>
          <a:bodyPr>
            <a:normAutofit/>
          </a:bodyPr>
          <a:lstStyle/>
          <a:p>
            <a:endParaRPr lang="fa-IR" sz="2400" b="1" dirty="0" smtClean="0">
              <a:cs typeface="B Nazanin" pitchFamily="2" charset="-78"/>
            </a:endParaRPr>
          </a:p>
          <a:p>
            <a:r>
              <a:rPr lang="fa-IR" sz="2400" b="1" dirty="0" smtClean="0">
                <a:cs typeface="B Nazanin" pitchFamily="2" charset="-78"/>
              </a:rPr>
              <a:t>وزن خشک کل و سرعت رشد صفات کلیدی برای تخمین قوه ی نامیه در برنامه های اصلاحی رز</a:t>
            </a:r>
          </a:p>
          <a:p>
            <a:endParaRPr lang="fa-IR" sz="2400" b="1" dirty="0" smtClean="0">
              <a:cs typeface="B Nazanin" pitchFamily="2" charset="-78"/>
            </a:endParaRPr>
          </a:p>
          <a:p>
            <a:r>
              <a:rPr lang="fa-IR" sz="2400" b="1" dirty="0" smtClean="0">
                <a:cs typeface="B Nazanin" pitchFamily="2" charset="-78"/>
              </a:rPr>
              <a:t>ولی چون سرعت رشد دارای توارث پذیری کم                پیشنهاد وزن خشک کل و سطح برگ به عنوان پارامترهای مناسب برای انتخاب اولیه ی ژنوتیپ های رز قوی الرشد تحت شرایط رشد نیمه مطلوب</a:t>
            </a:r>
          </a:p>
          <a:p>
            <a:endParaRPr lang="fa-IR" sz="2400" b="1" dirty="0" smtClean="0">
              <a:cs typeface="B Nazanin" pitchFamily="2" charset="-78"/>
            </a:endParaRPr>
          </a:p>
          <a:p>
            <a:r>
              <a:rPr lang="fa-IR" sz="2400" b="1" dirty="0" smtClean="0">
                <a:cs typeface="B Nazanin" pitchFamily="2" charset="-78"/>
              </a:rPr>
              <a:t>آشکار کردن مطالعات فیزیولوژیکی روی رز در ارتباط نزدیک بین وزن خشک ریشه و وزن خشک شاخه و تولید گل</a:t>
            </a:r>
          </a:p>
          <a:p>
            <a:pPr>
              <a:buNone/>
            </a:pPr>
            <a:endParaRPr lang="fa-IR" sz="24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   </a:t>
            </a:r>
            <a:fld id="{A5D05361-1FC1-4269-8B7C-CC34D2E4A9C1}" type="slidenum">
              <a:rPr lang="fa-IR" sz="2400" b="1" smtClean="0">
                <a:cs typeface="B Nazanin" pitchFamily="2" charset="-78"/>
              </a:rPr>
              <a:pPr>
                <a:buNone/>
              </a:pPr>
              <a:t>15</a:t>
            </a:fld>
            <a:endParaRPr lang="fa-IR" sz="2400" b="1" dirty="0" smtClean="0">
              <a:cs typeface="B Nazanin" pitchFamily="2" charset="-78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2483768" y="2780928"/>
            <a:ext cx="864096" cy="216024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118782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Golsaran.com</a:t>
            </a:r>
            <a:endParaRPr lang="fa-IR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1026" name="Picture 2" descr="J:\aaaa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5"/>
            <a:ext cx="9144000" cy="68465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6550223"/>
            <a:ext cx="118782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Golsaran.com</a:t>
            </a:r>
            <a:endParaRPr lang="fa-IR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Administrator\Desktop\ornamental plant\power\Border\GRUNGEBACK1_000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ABCD"/>
          </a:solidFill>
        </p:spPr>
      </p:pic>
      <p:sp>
        <p:nvSpPr>
          <p:cNvPr id="9" name="Wave 8"/>
          <p:cNvSpPr/>
          <p:nvPr/>
        </p:nvSpPr>
        <p:spPr>
          <a:xfrm>
            <a:off x="2590800" y="0"/>
            <a:ext cx="6553200" cy="1295400"/>
          </a:xfrm>
          <a:prstGeom prst="wave">
            <a:avLst/>
          </a:prstGeom>
          <a:solidFill>
            <a:srgbClr val="FF3B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0000"/>
          </a:xfrm>
        </p:spPr>
        <p:txBody>
          <a:bodyPr/>
          <a:lstStyle/>
          <a:p>
            <a:pPr algn="r"/>
            <a:r>
              <a:rPr lang="fa-IR" b="1" dirty="0" smtClean="0">
                <a:cs typeface="B Nazanin" pitchFamily="2" charset="-78"/>
              </a:rPr>
              <a:t>مقدمه</a:t>
            </a:r>
            <a:endParaRPr lang="fa-IR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FF0066"/>
              </a:buCl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قوه ی نامیه</a:t>
            </a:r>
          </a:p>
          <a:p>
            <a:pPr>
              <a:buClr>
                <a:srgbClr val="FF0066"/>
              </a:buClr>
              <a:buFont typeface="Wingdings" pitchFamily="2" charset="2"/>
              <a:buChar char="ü"/>
            </a:pPr>
            <a:endParaRPr lang="fa-IR" sz="2400" b="1" dirty="0" smtClean="0">
              <a:cs typeface="B Nazanin" pitchFamily="2" charset="-78"/>
            </a:endParaRPr>
          </a:p>
          <a:p>
            <a:pPr>
              <a:buClr>
                <a:srgbClr val="FF0066"/>
              </a:buCl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قوه ی نامیه یکی از ویژگی های پیچیده ی گیاهان که معمولاًدر تنوع صفات گیاهان منعکس</a:t>
            </a:r>
          </a:p>
          <a:p>
            <a:pPr>
              <a:buClr>
                <a:srgbClr val="FF0066"/>
              </a:buClr>
              <a:buFont typeface="Wingdings" pitchFamily="2" charset="2"/>
              <a:buChar char="ü"/>
            </a:pPr>
            <a:endParaRPr lang="fa-IR" sz="2400" b="1" dirty="0" smtClean="0">
              <a:cs typeface="B Nazanin" pitchFamily="2" charset="-78"/>
            </a:endParaRPr>
          </a:p>
          <a:p>
            <a:pPr>
              <a:buClr>
                <a:srgbClr val="FF0066"/>
              </a:buCl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هدف این مطالعه                  1- با دقت شرح دادن روشی ساده برای آزمودن قوه ی نامیه ی رزها با بکارگیری یک شاخه ی رویشی منفرد در قلمه 2-استفاده ی این متد آزمایش برای ارزیابی جمعیت های متغیر رز دیپلوئید، برای صفاتی که به قوه ی نامیه تحت شرایط نیمه مطلوب رشد وابسته اند.</a:t>
            </a:r>
          </a:p>
          <a:p>
            <a:pPr>
              <a:buClr>
                <a:srgbClr val="FF0066"/>
              </a:buCl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  </a:t>
            </a:r>
            <a:fld id="{EF4CECAB-E381-40AA-B26F-AACA831FCCAB}" type="slidenum">
              <a:rPr lang="fa-IR" sz="2400" b="1" smtClean="0">
                <a:cs typeface="B Nazanin" pitchFamily="2" charset="-78"/>
              </a:rPr>
              <a:pPr>
                <a:buClr>
                  <a:srgbClr val="FF0066"/>
                </a:buClr>
                <a:buNone/>
              </a:pPr>
              <a:t>3</a:t>
            </a:fld>
            <a:endParaRPr lang="fa-IR" sz="2400" b="1" dirty="0" smtClean="0">
              <a:cs typeface="B Nazanin" pitchFamily="2" charset="-78"/>
            </a:endParaRPr>
          </a:p>
          <a:p>
            <a:pPr>
              <a:buClr>
                <a:srgbClr val="FF0066"/>
              </a:buClr>
              <a:buFont typeface="Wingdings" pitchFamily="2" charset="2"/>
              <a:buChar char="ü"/>
            </a:pPr>
            <a:endParaRPr lang="fa-IR" sz="2400" b="1" dirty="0" smtClean="0">
              <a:cs typeface="B Nazanin" pitchFamily="2" charset="-78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5292080" y="3789040"/>
            <a:ext cx="1008112" cy="216024"/>
          </a:xfrm>
          <a:prstGeom prst="left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118782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Golsaran.com</a:t>
            </a:r>
            <a:endParaRPr lang="fa-IR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Administrator\Desktop\ornamental plant\power\Border\GRUNGEBACK1_000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ABCD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5390059"/>
          </a:xfrm>
        </p:spPr>
        <p:txBody>
          <a:bodyPr>
            <a:normAutofit/>
          </a:bodyPr>
          <a:lstStyle/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fa-IR" sz="2400" b="1" dirty="0" smtClean="0">
                <a:cs typeface="B Nazanin" pitchFamily="2" charset="-78"/>
              </a:rPr>
              <a:t>انرژی یک عامل قابل توجه در هزینه های تولید برای تولیدکنندگان رزهای شاخه بریده و گلدانی در اروپای شمالی در کشت های گلخانه ای است.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endParaRPr lang="fa-IR" sz="2400" b="1" dirty="0" smtClean="0">
              <a:cs typeface="B Nazanin" pitchFamily="2" charset="-78"/>
            </a:endParaRP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fa-IR" sz="2400" b="1" dirty="0" smtClean="0">
                <a:cs typeface="B Nazanin" pitchFamily="2" charset="-78"/>
              </a:rPr>
              <a:t>گسترش کولتیوارهای جدید با محصولات بیشتر در هر واحد انرژی مصرف شده نیازمند معیارهایی برای انتخاب به منظور آسان کردن اصلاح است.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endParaRPr lang="fa-IR" sz="2400" b="1" dirty="0" smtClean="0">
              <a:cs typeface="B Nazanin" pitchFamily="2" charset="-78"/>
            </a:endParaRP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fa-IR" sz="2400" b="1" dirty="0" smtClean="0">
                <a:cs typeface="B Nazanin" pitchFamily="2" charset="-78"/>
              </a:rPr>
              <a:t>درک مفهوم وراثت پذیری قوه ی نامیه</a:t>
            </a: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</a:t>
            </a:r>
          </a:p>
          <a:p>
            <a:pPr>
              <a:buNone/>
            </a:pPr>
            <a:endParaRPr lang="fa-IR" sz="24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     </a:t>
            </a:r>
            <a:fld id="{47DA7705-3F9E-47DE-BEAB-8F4C2E05DFFA}" type="slidenum">
              <a:rPr lang="fa-IR" sz="2000" b="1" smtClean="0">
                <a:cs typeface="B Nazanin" pitchFamily="2" charset="-78"/>
              </a:rPr>
              <a:pPr>
                <a:buNone/>
              </a:pPr>
              <a:t>4</a:t>
            </a:fld>
            <a:endParaRPr lang="fa-IR" sz="2400" b="1" dirty="0" smtClean="0"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118782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Golsaran.com</a:t>
            </a:r>
            <a:endParaRPr lang="fa-IR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C:\Documents and Settings\Administrator\Desktop\ornamental plant\power\Border\GRUNGEBACK1_000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ABCD"/>
          </a:solidFill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fa-IR" sz="2400" b="1" dirty="0" smtClean="0">
                <a:cs typeface="B Nazanin" pitchFamily="2" charset="-78"/>
              </a:rPr>
              <a:t>معلومات ژنتیکی در رز محدود و عدم مطابقت آن با اهمیت اقتصادی</a:t>
            </a:r>
          </a:p>
          <a:p>
            <a:pPr>
              <a:buClr>
                <a:srgbClr val="FF0066"/>
              </a:buClr>
              <a:buNone/>
            </a:pPr>
            <a:r>
              <a:rPr lang="fa-IR" sz="2400" b="1" dirty="0" smtClean="0">
                <a:cs typeface="B Nazanin" pitchFamily="2" charset="-78"/>
              </a:rPr>
              <a:t>       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endParaRPr lang="fa-IR" sz="2400" b="1" dirty="0" smtClean="0">
              <a:cs typeface="B Nazanin" pitchFamily="2" charset="-78"/>
            </a:endParaRP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endParaRPr lang="fa-IR" sz="2400" b="1" dirty="0" smtClean="0">
              <a:cs typeface="B Nazanin" pitchFamily="2" charset="-78"/>
            </a:endParaRP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fa-IR" sz="2400" b="1" dirty="0" smtClean="0">
                <a:cs typeface="B Nazanin" pitchFamily="2" charset="-78"/>
              </a:rPr>
              <a:t>با باز نگری </a:t>
            </a:r>
            <a:r>
              <a:rPr lang="en-US" sz="2400" b="1" dirty="0" err="1" smtClean="0">
                <a:cs typeface="B Nazanin" pitchFamily="2" charset="-78"/>
              </a:rPr>
              <a:t>Gudin</a:t>
            </a:r>
            <a:r>
              <a:rPr lang="en-US" sz="2400" b="1" dirty="0" smtClean="0">
                <a:cs typeface="B Nazanin" pitchFamily="2" charset="-78"/>
              </a:rPr>
              <a:t>  </a:t>
            </a:r>
            <a:r>
              <a:rPr lang="fa-IR" sz="2400" b="1" dirty="0" smtClean="0">
                <a:cs typeface="B Nazanin" pitchFamily="2" charset="-78"/>
              </a:rPr>
              <a:t> و </a:t>
            </a:r>
            <a:r>
              <a:rPr lang="en-US" sz="2400" b="1" dirty="0" err="1" smtClean="0">
                <a:cs typeface="B Nazanin" pitchFamily="2" charset="-78"/>
              </a:rPr>
              <a:t>Debener</a:t>
            </a:r>
            <a:r>
              <a:rPr lang="fa-IR" sz="2400" b="1" dirty="0" smtClean="0">
                <a:cs typeface="B Nazanin" pitchFamily="2" charset="-78"/>
              </a:rPr>
              <a:t>  </a:t>
            </a:r>
          </a:p>
          <a:p>
            <a:pPr>
              <a:buClr>
                <a:srgbClr val="FF0066"/>
              </a:buClr>
              <a:buNone/>
            </a:pPr>
            <a:r>
              <a:rPr lang="fa-IR" sz="2400" b="1" dirty="0" smtClean="0">
                <a:cs typeface="B Nazanin" pitchFamily="2" charset="-78"/>
              </a:rPr>
              <a:t>           وراثت مونوژنیک          گلدهی مجدد                    وراثت پلی ژنیک          مقاومت زمستانه</a:t>
            </a:r>
          </a:p>
          <a:p>
            <a:pPr>
              <a:buClr>
                <a:srgbClr val="FF0066"/>
              </a:buCl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تیغ های روی ساقه                                              تعداد گلبرگها </a:t>
            </a:r>
          </a:p>
          <a:p>
            <a:pPr>
              <a:buClr>
                <a:srgbClr val="FF0066"/>
              </a:buCl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دمگل ها                                                              تراکم خارها روی شاخه ها </a:t>
            </a:r>
          </a:p>
          <a:p>
            <a:pPr>
              <a:buClr>
                <a:srgbClr val="FF0066"/>
              </a:buCl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رنگ صورتی و زرد گل ها</a:t>
            </a:r>
          </a:p>
          <a:p>
            <a:pPr>
              <a:buClr>
                <a:srgbClr val="FF0066"/>
              </a:buCl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گلدهی مضاعف</a:t>
            </a:r>
          </a:p>
          <a:p>
            <a:pPr>
              <a:buClr>
                <a:srgbClr val="FF0066"/>
              </a:buCl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کاسه ی گل مضاعف</a:t>
            </a:r>
          </a:p>
          <a:p>
            <a:pPr>
              <a:buClr>
                <a:srgbClr val="FF0066"/>
              </a:buCl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پاکوتاهی</a:t>
            </a:r>
          </a:p>
          <a:p>
            <a:pPr>
              <a:buClr>
                <a:srgbClr val="FF0066"/>
              </a:buCl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مقاومت به لکه ی سیاه </a:t>
            </a:r>
          </a:p>
          <a:p>
            <a:pPr>
              <a:buClr>
                <a:srgbClr val="FF0066"/>
              </a:buCl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کپک پودری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endParaRPr lang="fa-IR" sz="2400" b="1" dirty="0" smtClean="0">
              <a:cs typeface="B Nazanin" pitchFamily="2" charset="-78"/>
            </a:endParaRP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fa-IR" sz="2400" b="1" dirty="0" smtClean="0">
                <a:cs typeface="B Nazanin" pitchFamily="2" charset="-78"/>
              </a:rPr>
              <a:t>دما یکی از فاکتورهای آب و هوایی به همراه فاکتورهایی مثل نور و رطوبت هوا  است که برای بهینه سازی انتخاب کولتیوارهای رزهایی که در صرفه جویی انرژی گلخانه ها استفاده شده اند، مطرح شده است.</a:t>
            </a: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</a:t>
            </a:r>
          </a:p>
          <a:p>
            <a:r>
              <a:rPr lang="fa-IR" sz="2400" b="1" dirty="0" smtClean="0">
                <a:cs typeface="B Nazanin" pitchFamily="2" charset="-78"/>
              </a:rPr>
              <a:t>                                                                               </a:t>
            </a:r>
            <a:fld id="{6ACF3DA3-E657-4E86-B8B5-E0E0391B87BE}" type="slidenum">
              <a:rPr lang="fa-IR" sz="2600" b="1" smtClean="0">
                <a:cs typeface="B Nazanin" pitchFamily="2" charset="-78"/>
              </a:rPr>
              <a:pPr/>
              <a:t>5</a:t>
            </a:fld>
            <a:endParaRPr lang="fa-IR" sz="2400" b="1" dirty="0" smtClean="0">
              <a:cs typeface="B Nazanin" pitchFamily="2" charset="-78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660232" y="2276872"/>
            <a:ext cx="216024" cy="2232248"/>
          </a:xfrm>
          <a:prstGeom prst="rightBrace">
            <a:avLst/>
          </a:prstGeom>
          <a:noFill/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Right Brace 9"/>
          <p:cNvSpPr/>
          <p:nvPr/>
        </p:nvSpPr>
        <p:spPr>
          <a:xfrm>
            <a:off x="2987824" y="2276872"/>
            <a:ext cx="144016" cy="864096"/>
          </a:xfrm>
          <a:prstGeom prst="rightBrace">
            <a:avLst/>
          </a:prstGeom>
          <a:noFill/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Left Arrow 10"/>
          <p:cNvSpPr/>
          <p:nvPr/>
        </p:nvSpPr>
        <p:spPr>
          <a:xfrm>
            <a:off x="4572000" y="2060848"/>
            <a:ext cx="1080120" cy="189735"/>
          </a:xfrm>
          <a:prstGeom prst="left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118782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Golsaran.com</a:t>
            </a:r>
            <a:endParaRPr lang="fa-IR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rahjoo\Desktop\ahang,new\New folder\power\Border\GRUNGEBACK1_004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2999" y="-1143001"/>
            <a:ext cx="6858002" cy="9144000"/>
          </a:xfrm>
          <a:prstGeom prst="rect">
            <a:avLst/>
          </a:prstGeom>
          <a:solidFill>
            <a:srgbClr val="71FFE4"/>
          </a:solidFill>
        </p:spPr>
      </p:pic>
      <p:sp>
        <p:nvSpPr>
          <p:cNvPr id="7" name="Wave 6"/>
          <p:cNvSpPr/>
          <p:nvPr/>
        </p:nvSpPr>
        <p:spPr>
          <a:xfrm>
            <a:off x="2590800" y="0"/>
            <a:ext cx="6553200" cy="1295400"/>
          </a:xfrm>
          <a:prstGeom prst="wave">
            <a:avLst/>
          </a:prstGeom>
          <a:solidFill>
            <a:srgbClr val="00D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904" y="260648"/>
            <a:ext cx="6840000" cy="1008000"/>
          </a:xfrm>
        </p:spPr>
        <p:txBody>
          <a:bodyPr/>
          <a:lstStyle/>
          <a:p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مواد</a:t>
            </a:r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 و </a:t>
            </a: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روش</a:t>
            </a:r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ها</a:t>
            </a:r>
            <a:endParaRPr lang="fa-IR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36504"/>
          </a:xfrm>
        </p:spPr>
        <p:txBody>
          <a:bodyPr>
            <a:noAutofit/>
          </a:bodyPr>
          <a:lstStyle/>
          <a:p>
            <a:r>
              <a:rPr lang="fa-IR" sz="2400" b="1" dirty="0" smtClean="0">
                <a:cs typeface="B Nazanin" pitchFamily="2" charset="-78"/>
              </a:rPr>
              <a:t>استفاده از 88 رز دیپلوئید از جمعیت 94/1 و دو والد آن 119 </a:t>
            </a:r>
            <a:r>
              <a:rPr lang="en-US" sz="2400" b="1" dirty="0" smtClean="0">
                <a:cs typeface="B Nazanin" pitchFamily="2" charset="-78"/>
              </a:rPr>
              <a:t>P</a:t>
            </a:r>
            <a:r>
              <a:rPr lang="fa-IR" sz="2400" b="1" dirty="0" smtClean="0">
                <a:cs typeface="B Nazanin" pitchFamily="2" charset="-78"/>
              </a:rPr>
              <a:t> و 117</a:t>
            </a:r>
            <a:r>
              <a:rPr lang="en-US" sz="2400" b="1" dirty="0" smtClean="0">
                <a:cs typeface="B Nazanin" pitchFamily="2" charset="-78"/>
              </a:rPr>
              <a:t>P </a:t>
            </a:r>
            <a:r>
              <a:rPr lang="fa-IR" sz="2400" b="1" dirty="0" smtClean="0">
                <a:cs typeface="B Nazanin" pitchFamily="2" charset="-78"/>
              </a:rPr>
              <a:t> از </a:t>
            </a:r>
            <a:r>
              <a:rPr lang="en-US" sz="2400" b="1" i="1" dirty="0" smtClean="0">
                <a:cs typeface="B Nazanin" pitchFamily="2" charset="-78"/>
              </a:rPr>
              <a:t>multiflora</a:t>
            </a:r>
            <a:r>
              <a:rPr lang="fa-IR" sz="2400" b="1" i="1" dirty="0" smtClean="0">
                <a:cs typeface="B Nazanin" pitchFamily="2" charset="-78"/>
              </a:rPr>
              <a:t> </a:t>
            </a:r>
            <a:r>
              <a:rPr lang="en-US" sz="2400" b="1" i="1" dirty="0" smtClean="0">
                <a:cs typeface="B Nazanin" pitchFamily="2" charset="-78"/>
              </a:rPr>
              <a:t>Rosa.</a:t>
            </a:r>
            <a:r>
              <a:rPr lang="fa-IR" sz="2400" b="1" i="1" dirty="0" smtClean="0">
                <a:cs typeface="B Nazanin" pitchFamily="2" charset="-78"/>
              </a:rPr>
              <a:t> </a:t>
            </a:r>
          </a:p>
          <a:p>
            <a:endParaRPr lang="fa-IR" sz="2400" b="1" dirty="0" smtClean="0">
              <a:cs typeface="B Nazanin" pitchFamily="2" charset="-78"/>
            </a:endParaRPr>
          </a:p>
          <a:p>
            <a:endParaRPr lang="fa-IR" sz="2400" b="1" dirty="0" smtClean="0">
              <a:cs typeface="B Nazanin" pitchFamily="2" charset="-78"/>
            </a:endParaRPr>
          </a:p>
          <a:p>
            <a:r>
              <a:rPr lang="fa-IR" sz="2400" b="1" dirty="0" smtClean="0">
                <a:cs typeface="B Nazanin" pitchFamily="2" charset="-78"/>
              </a:rPr>
              <a:t>تولید قلمه های ریشه دار شده از هر ژنوتیپ</a:t>
            </a:r>
          </a:p>
          <a:p>
            <a:endParaRPr lang="fa-IR" sz="2400" b="1" dirty="0" smtClean="0">
              <a:cs typeface="B Nazanin" pitchFamily="2" charset="-78"/>
            </a:endParaRPr>
          </a:p>
          <a:p>
            <a:endParaRPr lang="fa-IR" sz="2400" b="1" dirty="0" smtClean="0">
              <a:cs typeface="B Nazanin" pitchFamily="2" charset="-78"/>
            </a:endParaRPr>
          </a:p>
          <a:p>
            <a:r>
              <a:rPr lang="fa-IR" sz="2400" b="1" dirty="0" smtClean="0">
                <a:cs typeface="B Nazanin" pitchFamily="2" charset="-78"/>
              </a:rPr>
              <a:t>اجازه ی رشد یک شاخه ی منفرد از جوانه ی جانبی به قلمه ها و انتقال به اتاق آزمایش  وقتی به طول 5 سانتی متر رسیدند.</a:t>
            </a:r>
          </a:p>
          <a:p>
            <a:endParaRPr lang="fa-IR" sz="24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         </a:t>
            </a:r>
            <a:fld id="{68226681-6C2B-4453-83B0-1C6354E165C8}" type="slidenum">
              <a:rPr lang="fa-IR" sz="2400" b="1" smtClean="0">
                <a:cs typeface="B Nazanin" pitchFamily="2" charset="-78"/>
              </a:rPr>
              <a:pPr>
                <a:buNone/>
              </a:pPr>
              <a:t>6</a:t>
            </a:fld>
            <a:endParaRPr lang="fa-IR" sz="2400" b="1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118782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Golsaran.com</a:t>
            </a:r>
            <a:endParaRPr lang="fa-IR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ahjoo\Desktop\ahang,new\New folder\power\Border\GRUNGEBACK1_004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2999" y="-1143001"/>
            <a:ext cx="6858002" cy="9144000"/>
          </a:xfrm>
          <a:prstGeom prst="rect">
            <a:avLst/>
          </a:prstGeom>
          <a:solidFill>
            <a:srgbClr val="71FFE4"/>
          </a:solidFill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a-IR" sz="3600" b="1" dirty="0" smtClean="0">
                <a:cs typeface="B Nazanin" pitchFamily="2" charset="-78"/>
              </a:rPr>
              <a:t>       آزمایش مقدماتی</a:t>
            </a:r>
            <a:r>
              <a:rPr lang="fa-IR" b="1" dirty="0" smtClean="0">
                <a:cs typeface="B Nazanin" pitchFamily="2" charset="-78"/>
              </a:rPr>
              <a:t>: </a:t>
            </a:r>
            <a:r>
              <a:rPr lang="fa-IR" sz="3000" b="1" dirty="0" smtClean="0">
                <a:cs typeface="B Nazanin" pitchFamily="2" charset="-78"/>
              </a:rPr>
              <a:t>انتخاب 11 ژنوتیپ متفاوت از نظر </a:t>
            </a:r>
          </a:p>
          <a:p>
            <a:pPr>
              <a:buNone/>
            </a:pPr>
            <a:r>
              <a:rPr lang="fa-IR" sz="3000" b="1" dirty="0" smtClean="0">
                <a:cs typeface="B Nazanin" pitchFamily="2" charset="-78"/>
              </a:rPr>
              <a:t>   قوه ی نامیه</a:t>
            </a:r>
          </a:p>
          <a:p>
            <a:endParaRPr lang="fa-IR" sz="3000" b="1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sz="3000" b="1" dirty="0" smtClean="0">
                <a:cs typeface="B Nazanin" pitchFamily="2" charset="-78"/>
              </a:rPr>
              <a:t>اتاق فیتوترون در دماهای 16 درجه و 20 درجه</a:t>
            </a:r>
          </a:p>
          <a:p>
            <a:pPr>
              <a:buFont typeface="Wingdings" pitchFamily="2" charset="2"/>
              <a:buChar char="v"/>
            </a:pPr>
            <a:endParaRPr lang="fa-IR" sz="3000" b="1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sz="3000" b="1" dirty="0" smtClean="0">
                <a:cs typeface="B Nazanin" pitchFamily="2" charset="-78"/>
              </a:rPr>
              <a:t>فتوپریود 20 ساعت روشنایی و 4 ساعت تاریکی</a:t>
            </a:r>
          </a:p>
          <a:p>
            <a:pPr>
              <a:buFont typeface="Wingdings" pitchFamily="2" charset="2"/>
              <a:buChar char="v"/>
            </a:pPr>
            <a:endParaRPr lang="fa-IR" sz="3000" b="1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sz="3000" b="1" dirty="0" smtClean="0">
                <a:cs typeface="B Nazanin" pitchFamily="2" charset="-78"/>
              </a:rPr>
              <a:t>رطوبت نسبی 60 تا 70%</a:t>
            </a:r>
          </a:p>
          <a:p>
            <a:pPr>
              <a:buFont typeface="Wingdings" pitchFamily="2" charset="2"/>
              <a:buChar char="v"/>
            </a:pPr>
            <a:endParaRPr lang="fa-IR" sz="3000" b="1" dirty="0" smtClean="0">
              <a:cs typeface="B Nazanin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sz="3000" b="1" dirty="0" smtClean="0">
                <a:cs typeface="B Nazanin" pitchFamily="2" charset="-78"/>
              </a:rPr>
              <a:t>در قالب بلوک کاملاً تصادفی با 3 تکرار و 5 گلدان</a:t>
            </a:r>
          </a:p>
          <a:p>
            <a:pPr>
              <a:buNone/>
            </a:pPr>
            <a:endParaRPr lang="fa-IR" sz="30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3000" b="1" dirty="0" smtClean="0">
                <a:cs typeface="B Nazanin" pitchFamily="2" charset="-78"/>
              </a:rPr>
              <a:t>                                                 </a:t>
            </a:r>
            <a:fld id="{340C5FCE-D8F6-4654-975E-A914335B3BD5}" type="slidenum">
              <a:rPr lang="fa-IR" sz="3000" b="1" smtClean="0">
                <a:cs typeface="B Nazanin" pitchFamily="2" charset="-78"/>
              </a:rPr>
              <a:pPr>
                <a:buNone/>
              </a:pPr>
              <a:t>7</a:t>
            </a:fld>
            <a:endParaRPr lang="fa-IR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118782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Golsaran.com</a:t>
            </a:r>
            <a:endParaRPr lang="fa-IR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rahjoo\Desktop\ahang,new\New folder\power\Border\GRUNGEBACK1_004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2999" y="-1143001"/>
            <a:ext cx="6858002" cy="9144000"/>
          </a:xfrm>
          <a:prstGeom prst="rect">
            <a:avLst/>
          </a:prstGeom>
          <a:solidFill>
            <a:srgbClr val="71FFE4"/>
          </a:solidFill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894115"/>
          </a:xfrm>
        </p:spPr>
        <p:txBody>
          <a:bodyPr>
            <a:normAutofit lnSpcReduction="10000"/>
          </a:bodyPr>
          <a:lstStyle/>
          <a:p>
            <a:pPr>
              <a:buClr>
                <a:srgbClr val="008A66"/>
              </a:buCl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ارزیابی جمعیت ها در دو گلخانه                                                                  </a:t>
            </a:r>
          </a:p>
          <a:p>
            <a:pPr>
              <a:buClr>
                <a:srgbClr val="008A66"/>
              </a:buClr>
              <a:buNone/>
            </a:pPr>
            <a:r>
              <a:rPr lang="fa-IR" sz="2400" b="1" dirty="0" smtClean="0">
                <a:cs typeface="B Nazanin" pitchFamily="2" charset="-78"/>
              </a:rPr>
              <a:t>     در شرایط رشد یکسان                 اکتبر 2002 در </a:t>
            </a:r>
            <a:r>
              <a:rPr lang="en-US" sz="2400" b="1" dirty="0" smtClean="0">
                <a:cs typeface="B Nazanin" pitchFamily="2" charset="-78"/>
              </a:rPr>
              <a:t>Fredesburg </a:t>
            </a:r>
            <a:r>
              <a:rPr lang="fa-IR" sz="2400" b="1" dirty="0" smtClean="0">
                <a:cs typeface="B Nazanin" pitchFamily="2" charset="-78"/>
              </a:rPr>
              <a:t> دانمارک</a:t>
            </a:r>
          </a:p>
          <a:p>
            <a:pPr>
              <a:buClr>
                <a:srgbClr val="008A66"/>
              </a:buCl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 مارچ 2003 در </a:t>
            </a:r>
            <a:r>
              <a:rPr lang="en-US" sz="2400" b="1" dirty="0" smtClean="0">
                <a:cs typeface="B Nazanin" pitchFamily="2" charset="-78"/>
              </a:rPr>
              <a:t>Wageningen</a:t>
            </a:r>
            <a:r>
              <a:rPr lang="fa-IR" sz="2400" b="1" dirty="0" smtClean="0">
                <a:cs typeface="B Nazanin" pitchFamily="2" charset="-78"/>
              </a:rPr>
              <a:t> هلند</a:t>
            </a:r>
          </a:p>
          <a:p>
            <a:pPr>
              <a:buClr>
                <a:srgbClr val="008A66"/>
              </a:buClr>
              <a:buFont typeface="Wingdings" pitchFamily="2" charset="2"/>
              <a:buChar char="ü"/>
            </a:pPr>
            <a:endParaRPr lang="fa-IR" sz="2400" b="1" dirty="0" smtClean="0">
              <a:cs typeface="B Nazanin" pitchFamily="2" charset="-78"/>
            </a:endParaRPr>
          </a:p>
          <a:p>
            <a:pPr>
              <a:buClr>
                <a:srgbClr val="008A66"/>
              </a:buClr>
              <a:buFont typeface="Wingdings" pitchFamily="2" charset="2"/>
              <a:buChar char="ü"/>
            </a:pPr>
            <a:endParaRPr lang="fa-IR" sz="2400" b="1" dirty="0" smtClean="0">
              <a:cs typeface="B Nazanin" pitchFamily="2" charset="-78"/>
            </a:endParaRPr>
          </a:p>
          <a:p>
            <a:pPr>
              <a:buClr>
                <a:srgbClr val="008A66"/>
              </a:buClr>
              <a:buFont typeface="Wingdings" pitchFamily="2" charset="2"/>
              <a:buChar char="ü"/>
            </a:pPr>
            <a:endParaRPr lang="fa-IR" sz="2400" b="1" dirty="0" smtClean="0">
              <a:cs typeface="B Nazanin" pitchFamily="2" charset="-78"/>
            </a:endParaRPr>
          </a:p>
          <a:p>
            <a:pPr>
              <a:buClr>
                <a:srgbClr val="008A66"/>
              </a:buCl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اندازه گیری 10 صفت وابسته به قوه ی نامیه در گیاهان شاخص</a:t>
            </a: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</a:t>
            </a: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       </a:t>
            </a: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تعداد میان گره ها (</a:t>
            </a:r>
            <a:r>
              <a:rPr lang="en-US" sz="2400" b="1" dirty="0" smtClean="0">
                <a:cs typeface="B Nazanin" pitchFamily="2" charset="-78"/>
              </a:rPr>
              <a:t>NI</a:t>
            </a:r>
            <a:r>
              <a:rPr lang="fa-IR" sz="2400" b="1" dirty="0" smtClean="0">
                <a:cs typeface="B Nazanin" pitchFamily="2" charset="-78"/>
              </a:rPr>
              <a:t>)، طول شاخه (</a:t>
            </a:r>
            <a:r>
              <a:rPr lang="en-US" sz="2400" b="1" dirty="0" smtClean="0">
                <a:cs typeface="B Nazanin" pitchFamily="2" charset="-78"/>
              </a:rPr>
              <a:t>SL</a:t>
            </a:r>
            <a:r>
              <a:rPr lang="fa-IR" sz="2400" b="1" dirty="0" smtClean="0">
                <a:cs typeface="B Nazanin" pitchFamily="2" charset="-78"/>
              </a:rPr>
              <a:t>)، قطر ساقه (</a:t>
            </a:r>
            <a:r>
              <a:rPr lang="en-US" sz="2400" b="1" dirty="0" smtClean="0">
                <a:cs typeface="B Nazanin" pitchFamily="2" charset="-78"/>
              </a:rPr>
              <a:t>ST</a:t>
            </a:r>
            <a:r>
              <a:rPr lang="fa-IR" sz="2400" b="1" dirty="0" smtClean="0">
                <a:cs typeface="B Nazanin" pitchFamily="2" charset="-78"/>
              </a:rPr>
              <a:t>)، محتوای کلروفیل (</a:t>
            </a:r>
            <a:r>
              <a:rPr lang="en-US" sz="2400" b="1" dirty="0" smtClean="0">
                <a:cs typeface="B Nazanin" pitchFamily="2" charset="-78"/>
              </a:rPr>
              <a:t>CC</a:t>
            </a:r>
            <a:r>
              <a:rPr lang="fa-IR" sz="2400" b="1" dirty="0" smtClean="0">
                <a:cs typeface="B Nazanin" pitchFamily="2" charset="-78"/>
              </a:rPr>
              <a:t>)، سطح برگ (</a:t>
            </a:r>
            <a:r>
              <a:rPr lang="en-US" sz="2400" b="1" dirty="0" smtClean="0">
                <a:cs typeface="B Nazanin" pitchFamily="2" charset="-78"/>
              </a:rPr>
              <a:t>LA</a:t>
            </a:r>
            <a:r>
              <a:rPr lang="fa-IR" sz="2400" b="1" dirty="0" smtClean="0">
                <a:cs typeface="B Nazanin" pitchFamily="2" charset="-78"/>
              </a:rPr>
              <a:t>)، وزن خشک برگ (</a:t>
            </a:r>
            <a:r>
              <a:rPr lang="en-US" sz="2400" b="1" dirty="0" smtClean="0">
                <a:cs typeface="B Nazanin" pitchFamily="2" charset="-78"/>
              </a:rPr>
              <a:t>LDW</a:t>
            </a:r>
            <a:r>
              <a:rPr lang="fa-IR" sz="2400" b="1" dirty="0" smtClean="0">
                <a:cs typeface="B Nazanin" pitchFamily="2" charset="-78"/>
              </a:rPr>
              <a:t>)، وزن خشک ساقه (</a:t>
            </a:r>
            <a:r>
              <a:rPr lang="en-US" sz="2400" b="1" dirty="0" smtClean="0">
                <a:cs typeface="B Nazanin" pitchFamily="2" charset="-78"/>
              </a:rPr>
              <a:t>SDW</a:t>
            </a:r>
            <a:r>
              <a:rPr lang="fa-IR" sz="2400" b="1" dirty="0" smtClean="0">
                <a:cs typeface="B Nazanin" pitchFamily="2" charset="-78"/>
              </a:rPr>
              <a:t>)، وزن خشک کل (</a:t>
            </a:r>
            <a:r>
              <a:rPr lang="en-US" sz="2400" b="1" dirty="0" smtClean="0">
                <a:cs typeface="B Nazanin" pitchFamily="2" charset="-78"/>
              </a:rPr>
              <a:t>TDW</a:t>
            </a:r>
            <a:r>
              <a:rPr lang="fa-IR" sz="2400" b="1" dirty="0" smtClean="0">
                <a:cs typeface="B Nazanin" pitchFamily="2" charset="-78"/>
              </a:rPr>
              <a:t>)، سطح مخصوص برگ (</a:t>
            </a:r>
            <a:r>
              <a:rPr lang="en-US" sz="2400" b="1" dirty="0" smtClean="0">
                <a:cs typeface="B Nazanin" pitchFamily="2" charset="-78"/>
              </a:rPr>
              <a:t>SLA</a:t>
            </a:r>
            <a:r>
              <a:rPr lang="fa-IR" sz="2400" b="1" dirty="0" smtClean="0">
                <a:cs typeface="B Nazanin" pitchFamily="2" charset="-78"/>
              </a:rPr>
              <a:t>) و سرعت رشد خالص (</a:t>
            </a:r>
            <a:r>
              <a:rPr lang="en-US" sz="2400" b="1" dirty="0" smtClean="0">
                <a:cs typeface="B Nazanin" pitchFamily="2" charset="-78"/>
              </a:rPr>
              <a:t>GR</a:t>
            </a:r>
            <a:r>
              <a:rPr lang="fa-IR" sz="2400" b="1" dirty="0" smtClean="0">
                <a:cs typeface="B Nazanin" pitchFamily="2" charset="-78"/>
              </a:rPr>
              <a:t>)</a:t>
            </a: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                                     </a:t>
            </a: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                                                                   </a:t>
            </a:r>
            <a:fld id="{8298071C-F4C1-4DE1-A651-23873B546D7A}" type="slidenum">
              <a:rPr lang="fa-IR" sz="2400" b="1" smtClean="0">
                <a:cs typeface="B Nazanin" pitchFamily="2" charset="-78"/>
              </a:rPr>
              <a:pPr>
                <a:buNone/>
              </a:pPr>
              <a:t>8</a:t>
            </a:fld>
            <a:r>
              <a:rPr lang="fa-IR" sz="2400" b="1" dirty="0" smtClean="0">
                <a:cs typeface="B Nazanin" pitchFamily="2" charset="-78"/>
              </a:rPr>
              <a:t>  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5292080" y="1124744"/>
            <a:ext cx="720080" cy="144016"/>
          </a:xfrm>
          <a:prstGeom prst="leftArrow">
            <a:avLst/>
          </a:prstGeom>
          <a:solidFill>
            <a:srgbClr val="008A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Left Arrow 4"/>
          <p:cNvSpPr/>
          <p:nvPr/>
        </p:nvSpPr>
        <p:spPr>
          <a:xfrm rot="19811921">
            <a:off x="5352262" y="1294159"/>
            <a:ext cx="720080" cy="144016"/>
          </a:xfrm>
          <a:prstGeom prst="leftArrow">
            <a:avLst/>
          </a:prstGeom>
          <a:solidFill>
            <a:srgbClr val="008A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5-Point Star 5"/>
          <p:cNvSpPr/>
          <p:nvPr/>
        </p:nvSpPr>
        <p:spPr>
          <a:xfrm>
            <a:off x="8388424" y="4293096"/>
            <a:ext cx="360040" cy="360040"/>
          </a:xfrm>
          <a:prstGeom prst="star5">
            <a:avLst/>
          </a:prstGeom>
          <a:solidFill>
            <a:srgbClr val="008A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118782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Golsaran.com</a:t>
            </a:r>
            <a:endParaRPr lang="fa-IR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polyantha-rose-flowe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7984" cy="3284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J:\Kletterrose%20mit%20rosa%20multiflo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2976"/>
            <a:ext cx="4499992" cy="364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J:\rose_russelia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284985"/>
            <a:ext cx="4489998" cy="3552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6" name="Picture 8" descr="J:\SevenSister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0"/>
            <a:ext cx="4499992" cy="3284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6550223"/>
            <a:ext cx="118782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Golsaran.com</a:t>
            </a:r>
            <a:endParaRPr lang="fa-IR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821</Words>
  <Application>Microsoft Office PowerPoint</Application>
  <PresentationFormat>On-screen Show (4:3)</PresentationFormat>
  <Paragraphs>139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 Fantezy</vt:lpstr>
      <vt:lpstr>B Nazanin</vt:lpstr>
      <vt:lpstr>Calibri</vt:lpstr>
      <vt:lpstr>Times New Roman</vt:lpstr>
      <vt:lpstr>Wingdings</vt:lpstr>
      <vt:lpstr>Office Theme</vt:lpstr>
      <vt:lpstr>به نام خدا</vt:lpstr>
      <vt:lpstr>PowerPoint Presentation</vt:lpstr>
      <vt:lpstr>مقدمه</vt:lpstr>
      <vt:lpstr> </vt:lpstr>
      <vt:lpstr>PowerPoint Presentation</vt:lpstr>
      <vt:lpstr>مواد و روش ها</vt:lpstr>
      <vt:lpstr>PowerPoint Presentation</vt:lpstr>
      <vt:lpstr>PowerPoint Presentation</vt:lpstr>
      <vt:lpstr>PowerPoint Presentation</vt:lpstr>
      <vt:lpstr>PowerPoint Presentation</vt:lpstr>
      <vt:lpstr>آزمایشات مقدماتی</vt:lpstr>
      <vt:lpstr>ارزیابی گلخانه ای جمعیت</vt:lpstr>
      <vt:lpstr>PowerPoint Presentation</vt:lpstr>
      <vt:lpstr>نتیجه گیری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استاد محترم:  جناب آقای دکتر حمید اوغلی</dc:title>
  <dc:creator>golsaran.com</dc:creator>
  <cp:lastModifiedBy>MSI</cp:lastModifiedBy>
  <cp:revision>123</cp:revision>
  <dcterms:created xsi:type="dcterms:W3CDTF">2011-12-09T16:38:31Z</dcterms:created>
  <dcterms:modified xsi:type="dcterms:W3CDTF">2016-01-15T16:20:23Z</dcterms:modified>
</cp:coreProperties>
</file>