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48" r:id="rId1"/>
  </p:sldMasterIdLst>
  <p:notesMasterIdLst>
    <p:notesMasterId r:id="rId27"/>
  </p:notesMasterIdLst>
  <p:sldIdLst>
    <p:sldId id="261" r:id="rId2"/>
    <p:sldId id="262" r:id="rId3"/>
    <p:sldId id="264" r:id="rId4"/>
    <p:sldId id="263" r:id="rId5"/>
    <p:sldId id="260" r:id="rId6"/>
    <p:sldId id="265" r:id="rId7"/>
    <p:sldId id="266" r:id="rId8"/>
    <p:sldId id="270" r:id="rId9"/>
    <p:sldId id="271" r:id="rId10"/>
    <p:sldId id="273" r:id="rId11"/>
    <p:sldId id="274" r:id="rId12"/>
    <p:sldId id="268" r:id="rId13"/>
    <p:sldId id="269" r:id="rId14"/>
    <p:sldId id="275" r:id="rId15"/>
    <p:sldId id="276" r:id="rId16"/>
    <p:sldId id="277" r:id="rId17"/>
    <p:sldId id="278" r:id="rId18"/>
    <p:sldId id="279" r:id="rId19"/>
    <p:sldId id="280" r:id="rId20"/>
    <p:sldId id="284" r:id="rId21"/>
    <p:sldId id="281" r:id="rId22"/>
    <p:sldId id="282" r:id="rId23"/>
    <p:sldId id="283" r:id="rId24"/>
    <p:sldId id="285" r:id="rId25"/>
    <p:sldId id="286" r:id="rId2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66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2EA24-4060-40A9-869F-609BCB127797}" type="doc">
      <dgm:prSet loTypeId="urn:microsoft.com/office/officeart/2005/8/layout/arrow2" loCatId="process" qsTypeId="urn:microsoft.com/office/officeart/2005/8/quickstyle/simple1" qsCatId="simple" csTypeId="urn:microsoft.com/office/officeart/2005/8/colors/accent1_2" csCatId="accent1" phldr="1"/>
      <dgm:spPr/>
    </dgm:pt>
    <dgm:pt modelId="{6995DE32-469C-4082-A318-ABADF9750855}">
      <dgm:prSet phldrT="[Text]"/>
      <dgm:spPr/>
      <dgm:t>
        <a:bodyPr/>
        <a:lstStyle/>
        <a:p>
          <a:pPr rtl="1"/>
          <a:r>
            <a:rPr lang="fa-IR" dirty="0" smtClean="0"/>
            <a:t>   </a:t>
          </a:r>
          <a:endParaRPr lang="fa-IR" dirty="0"/>
        </a:p>
      </dgm:t>
    </dgm:pt>
    <dgm:pt modelId="{0A0DFECB-AFBE-4AAA-90C1-08DED790BDA6}" type="parTrans" cxnId="{632ECD13-0A21-48E3-BFDA-FAB5BF523B2E}">
      <dgm:prSet/>
      <dgm:spPr/>
      <dgm:t>
        <a:bodyPr/>
        <a:lstStyle/>
        <a:p>
          <a:pPr rtl="1"/>
          <a:endParaRPr lang="fa-IR"/>
        </a:p>
      </dgm:t>
    </dgm:pt>
    <dgm:pt modelId="{68E3350B-F36E-4E5E-A795-EEF01D73F5A0}" type="sibTrans" cxnId="{632ECD13-0A21-48E3-BFDA-FAB5BF523B2E}">
      <dgm:prSet/>
      <dgm:spPr/>
      <dgm:t>
        <a:bodyPr/>
        <a:lstStyle/>
        <a:p>
          <a:pPr rtl="1"/>
          <a:endParaRPr lang="fa-IR"/>
        </a:p>
      </dgm:t>
    </dgm:pt>
    <dgm:pt modelId="{BD6FF341-A718-45EB-A142-D15F1E03290A}">
      <dgm:prSet phldrT="[Text]"/>
      <dgm:spPr/>
      <dgm:t>
        <a:bodyPr/>
        <a:lstStyle/>
        <a:p>
          <a:pPr rtl="1"/>
          <a:r>
            <a:rPr lang="fa-IR" dirty="0" smtClean="0"/>
            <a:t>   </a:t>
          </a:r>
          <a:endParaRPr lang="fa-IR" dirty="0"/>
        </a:p>
      </dgm:t>
    </dgm:pt>
    <dgm:pt modelId="{D7C705DF-440D-4767-ABEE-E67DEE2CB827}" type="parTrans" cxnId="{71F6143D-B1BB-4B75-9429-A7D7E59DA04A}">
      <dgm:prSet/>
      <dgm:spPr/>
      <dgm:t>
        <a:bodyPr/>
        <a:lstStyle/>
        <a:p>
          <a:pPr rtl="1"/>
          <a:endParaRPr lang="fa-IR"/>
        </a:p>
      </dgm:t>
    </dgm:pt>
    <dgm:pt modelId="{60554332-0D95-47DB-8316-4FA9A1F408D0}" type="sibTrans" cxnId="{71F6143D-B1BB-4B75-9429-A7D7E59DA04A}">
      <dgm:prSet/>
      <dgm:spPr/>
      <dgm:t>
        <a:bodyPr/>
        <a:lstStyle/>
        <a:p>
          <a:pPr rtl="1"/>
          <a:endParaRPr lang="fa-IR"/>
        </a:p>
      </dgm:t>
    </dgm:pt>
    <dgm:pt modelId="{43BFB366-40CF-490E-83A0-276D749F3B8D}">
      <dgm:prSet phldrT="[Text]"/>
      <dgm:spPr/>
      <dgm:t>
        <a:bodyPr/>
        <a:lstStyle/>
        <a:p>
          <a:pPr rtl="1"/>
          <a:r>
            <a:rPr lang="fa-IR" dirty="0" smtClean="0"/>
            <a:t>   </a:t>
          </a:r>
          <a:endParaRPr lang="fa-IR" dirty="0"/>
        </a:p>
      </dgm:t>
    </dgm:pt>
    <dgm:pt modelId="{76607BD9-C06D-4EE8-BB2B-7FA1C1737D3A}" type="parTrans" cxnId="{E6A3741C-7EF0-4862-A9ED-BA813A4DA2B1}">
      <dgm:prSet/>
      <dgm:spPr/>
      <dgm:t>
        <a:bodyPr/>
        <a:lstStyle/>
        <a:p>
          <a:pPr rtl="1"/>
          <a:endParaRPr lang="fa-IR"/>
        </a:p>
      </dgm:t>
    </dgm:pt>
    <dgm:pt modelId="{AA8E3275-1FCE-4182-A1A7-5657BEC20438}" type="sibTrans" cxnId="{E6A3741C-7EF0-4862-A9ED-BA813A4DA2B1}">
      <dgm:prSet/>
      <dgm:spPr/>
      <dgm:t>
        <a:bodyPr/>
        <a:lstStyle/>
        <a:p>
          <a:pPr rtl="1"/>
          <a:endParaRPr lang="fa-IR"/>
        </a:p>
      </dgm:t>
    </dgm:pt>
    <dgm:pt modelId="{A04B6F20-EA04-40A4-9C59-19C7832C33F4}" type="pres">
      <dgm:prSet presAssocID="{8742EA24-4060-40A9-869F-609BCB127797}" presName="arrowDiagram" presStyleCnt="0">
        <dgm:presLayoutVars>
          <dgm:chMax val="5"/>
          <dgm:dir/>
          <dgm:resizeHandles val="exact"/>
        </dgm:presLayoutVars>
      </dgm:prSet>
      <dgm:spPr/>
    </dgm:pt>
    <dgm:pt modelId="{9F47739E-6C4C-4561-9D54-557B542CB220}" type="pres">
      <dgm:prSet presAssocID="{8742EA24-4060-40A9-869F-609BCB127797}" presName="arrow" presStyleLbl="bgShp" presStyleIdx="0" presStyleCnt="1" custLinFactNeighborX="18368" custLinFactNeighborY="47551"/>
      <dgm:spPr/>
    </dgm:pt>
    <dgm:pt modelId="{73B29E31-F3E3-412D-AF63-39315054457E}" type="pres">
      <dgm:prSet presAssocID="{8742EA24-4060-40A9-869F-609BCB127797}" presName="arrowDiagram3" presStyleCnt="0"/>
      <dgm:spPr/>
    </dgm:pt>
    <dgm:pt modelId="{2948D802-35B1-4F52-A8BC-2A4977CBE8C7}" type="pres">
      <dgm:prSet presAssocID="{6995DE32-469C-4082-A318-ABADF9750855}" presName="bullet3a" presStyleLbl="node1" presStyleIdx="0" presStyleCnt="3"/>
      <dgm:spPr/>
    </dgm:pt>
    <dgm:pt modelId="{DF6A74D4-0F37-41F0-A8F2-DACD15E754DE}" type="pres">
      <dgm:prSet presAssocID="{6995DE32-469C-4082-A318-ABADF9750855}" presName="textBox3a" presStyleLbl="revTx" presStyleIdx="0" presStyleCnt="3">
        <dgm:presLayoutVars>
          <dgm:bulletEnabled val="1"/>
        </dgm:presLayoutVars>
      </dgm:prSet>
      <dgm:spPr/>
      <dgm:t>
        <a:bodyPr/>
        <a:lstStyle/>
        <a:p>
          <a:pPr rtl="1"/>
          <a:endParaRPr lang="fa-IR"/>
        </a:p>
      </dgm:t>
    </dgm:pt>
    <dgm:pt modelId="{0576EC9D-75D3-41D1-8F55-AB0545413C18}" type="pres">
      <dgm:prSet presAssocID="{BD6FF341-A718-45EB-A142-D15F1E03290A}" presName="bullet3b" presStyleLbl="node1" presStyleIdx="1" presStyleCnt="3"/>
      <dgm:spPr/>
    </dgm:pt>
    <dgm:pt modelId="{B9470B36-1588-4D21-BD02-FBBFC195829D}" type="pres">
      <dgm:prSet presAssocID="{BD6FF341-A718-45EB-A142-D15F1E03290A}" presName="textBox3b" presStyleLbl="revTx" presStyleIdx="1" presStyleCnt="3">
        <dgm:presLayoutVars>
          <dgm:bulletEnabled val="1"/>
        </dgm:presLayoutVars>
      </dgm:prSet>
      <dgm:spPr/>
      <dgm:t>
        <a:bodyPr/>
        <a:lstStyle/>
        <a:p>
          <a:pPr rtl="1"/>
          <a:endParaRPr lang="fa-IR"/>
        </a:p>
      </dgm:t>
    </dgm:pt>
    <dgm:pt modelId="{CD2DEDF9-B878-4012-8E86-B690172570E1}" type="pres">
      <dgm:prSet presAssocID="{43BFB366-40CF-490E-83A0-276D749F3B8D}" presName="bullet3c" presStyleLbl="node1" presStyleIdx="2" presStyleCnt="3"/>
      <dgm:spPr/>
    </dgm:pt>
    <dgm:pt modelId="{98104E76-0BEE-4E43-BD32-126115BC7616}" type="pres">
      <dgm:prSet presAssocID="{43BFB366-40CF-490E-83A0-276D749F3B8D}" presName="textBox3c" presStyleLbl="revTx" presStyleIdx="2" presStyleCnt="3">
        <dgm:presLayoutVars>
          <dgm:bulletEnabled val="1"/>
        </dgm:presLayoutVars>
      </dgm:prSet>
      <dgm:spPr/>
      <dgm:t>
        <a:bodyPr/>
        <a:lstStyle/>
        <a:p>
          <a:pPr rtl="1"/>
          <a:endParaRPr lang="fa-IR"/>
        </a:p>
      </dgm:t>
    </dgm:pt>
  </dgm:ptLst>
  <dgm:cxnLst>
    <dgm:cxn modelId="{E6A3741C-7EF0-4862-A9ED-BA813A4DA2B1}" srcId="{8742EA24-4060-40A9-869F-609BCB127797}" destId="{43BFB366-40CF-490E-83A0-276D749F3B8D}" srcOrd="2" destOrd="0" parTransId="{76607BD9-C06D-4EE8-BB2B-7FA1C1737D3A}" sibTransId="{AA8E3275-1FCE-4182-A1A7-5657BEC20438}"/>
    <dgm:cxn modelId="{632ECD13-0A21-48E3-BFDA-FAB5BF523B2E}" srcId="{8742EA24-4060-40A9-869F-609BCB127797}" destId="{6995DE32-469C-4082-A318-ABADF9750855}" srcOrd="0" destOrd="0" parTransId="{0A0DFECB-AFBE-4AAA-90C1-08DED790BDA6}" sibTransId="{68E3350B-F36E-4E5E-A795-EEF01D73F5A0}"/>
    <dgm:cxn modelId="{9EDE4F85-E3DD-4693-9D3F-94BD6637299C}" type="presOf" srcId="{8742EA24-4060-40A9-869F-609BCB127797}" destId="{A04B6F20-EA04-40A4-9C59-19C7832C33F4}" srcOrd="0" destOrd="0" presId="urn:microsoft.com/office/officeart/2005/8/layout/arrow2"/>
    <dgm:cxn modelId="{FD928577-4EBC-4513-9011-61078D629EC0}" type="presOf" srcId="{6995DE32-469C-4082-A318-ABADF9750855}" destId="{DF6A74D4-0F37-41F0-A8F2-DACD15E754DE}" srcOrd="0" destOrd="0" presId="urn:microsoft.com/office/officeart/2005/8/layout/arrow2"/>
    <dgm:cxn modelId="{71F6143D-B1BB-4B75-9429-A7D7E59DA04A}" srcId="{8742EA24-4060-40A9-869F-609BCB127797}" destId="{BD6FF341-A718-45EB-A142-D15F1E03290A}" srcOrd="1" destOrd="0" parTransId="{D7C705DF-440D-4767-ABEE-E67DEE2CB827}" sibTransId="{60554332-0D95-47DB-8316-4FA9A1F408D0}"/>
    <dgm:cxn modelId="{A24A036D-843F-4522-86D2-85BB1DE83CAA}" type="presOf" srcId="{BD6FF341-A718-45EB-A142-D15F1E03290A}" destId="{B9470B36-1588-4D21-BD02-FBBFC195829D}" srcOrd="0" destOrd="0" presId="urn:microsoft.com/office/officeart/2005/8/layout/arrow2"/>
    <dgm:cxn modelId="{EDEC70D3-C198-4E5D-8ED6-0D6FBAA018B5}" type="presOf" srcId="{43BFB366-40CF-490E-83A0-276D749F3B8D}" destId="{98104E76-0BEE-4E43-BD32-126115BC7616}" srcOrd="0" destOrd="0" presId="urn:microsoft.com/office/officeart/2005/8/layout/arrow2"/>
    <dgm:cxn modelId="{AF398557-D2D4-4780-98AF-94AFB44B41B1}" type="presParOf" srcId="{A04B6F20-EA04-40A4-9C59-19C7832C33F4}" destId="{9F47739E-6C4C-4561-9D54-557B542CB220}" srcOrd="0" destOrd="0" presId="urn:microsoft.com/office/officeart/2005/8/layout/arrow2"/>
    <dgm:cxn modelId="{E1E6259D-F1BD-497B-BE24-B48D36213842}" type="presParOf" srcId="{A04B6F20-EA04-40A4-9C59-19C7832C33F4}" destId="{73B29E31-F3E3-412D-AF63-39315054457E}" srcOrd="1" destOrd="0" presId="urn:microsoft.com/office/officeart/2005/8/layout/arrow2"/>
    <dgm:cxn modelId="{B38EB8FF-8437-4C18-B659-E77E201CD805}" type="presParOf" srcId="{73B29E31-F3E3-412D-AF63-39315054457E}" destId="{2948D802-35B1-4F52-A8BC-2A4977CBE8C7}" srcOrd="0" destOrd="0" presId="urn:microsoft.com/office/officeart/2005/8/layout/arrow2"/>
    <dgm:cxn modelId="{A2BD9EC7-7CEE-408B-B00F-F456D8A14DEA}" type="presParOf" srcId="{73B29E31-F3E3-412D-AF63-39315054457E}" destId="{DF6A74D4-0F37-41F0-A8F2-DACD15E754DE}" srcOrd="1" destOrd="0" presId="urn:microsoft.com/office/officeart/2005/8/layout/arrow2"/>
    <dgm:cxn modelId="{F6369746-58D9-4F88-AD91-8CBDE8EC0BBD}" type="presParOf" srcId="{73B29E31-F3E3-412D-AF63-39315054457E}" destId="{0576EC9D-75D3-41D1-8F55-AB0545413C18}" srcOrd="2" destOrd="0" presId="urn:microsoft.com/office/officeart/2005/8/layout/arrow2"/>
    <dgm:cxn modelId="{80D1D05C-B174-4F1C-9828-3A4BDBD5F340}" type="presParOf" srcId="{73B29E31-F3E3-412D-AF63-39315054457E}" destId="{B9470B36-1588-4D21-BD02-FBBFC195829D}" srcOrd="3" destOrd="0" presId="urn:microsoft.com/office/officeart/2005/8/layout/arrow2"/>
    <dgm:cxn modelId="{E69E1C7F-E9B0-427F-BAD4-576E30FC1710}" type="presParOf" srcId="{73B29E31-F3E3-412D-AF63-39315054457E}" destId="{CD2DEDF9-B878-4012-8E86-B690172570E1}" srcOrd="4" destOrd="0" presId="urn:microsoft.com/office/officeart/2005/8/layout/arrow2"/>
    <dgm:cxn modelId="{FBFB97F2-D716-48AD-8FF1-EF8401433B39}" type="presParOf" srcId="{73B29E31-F3E3-412D-AF63-39315054457E}" destId="{98104E76-0BEE-4E43-BD32-126115BC7616}"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7739E-6C4C-4561-9D54-557B542CB220}">
      <dsp:nvSpPr>
        <dsp:cNvPr id="0" name=""/>
        <dsp:cNvSpPr/>
      </dsp:nvSpPr>
      <dsp:spPr>
        <a:xfrm>
          <a:off x="0" y="1428760"/>
          <a:ext cx="2333620" cy="145851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48D802-35B1-4F52-A8BC-2A4977CBE8C7}">
      <dsp:nvSpPr>
        <dsp:cNvPr id="0" name=""/>
        <dsp:cNvSpPr/>
      </dsp:nvSpPr>
      <dsp:spPr>
        <a:xfrm>
          <a:off x="296369" y="1741888"/>
          <a:ext cx="60674" cy="606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6A74D4-0F37-41F0-A8F2-DACD15E754DE}">
      <dsp:nvSpPr>
        <dsp:cNvPr id="0" name=""/>
        <dsp:cNvSpPr/>
      </dsp:nvSpPr>
      <dsp:spPr>
        <a:xfrm>
          <a:off x="326706" y="1772225"/>
          <a:ext cx="543733" cy="421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50" tIns="0" rIns="0" bIns="0" numCol="1" spcCol="1270" anchor="t" anchorCtr="0">
          <a:noAutofit/>
        </a:bodyPr>
        <a:lstStyle/>
        <a:p>
          <a:pPr lvl="0" algn="l" defTabSz="1422400" rtl="1">
            <a:lnSpc>
              <a:spcPct val="90000"/>
            </a:lnSpc>
            <a:spcBef>
              <a:spcPct val="0"/>
            </a:spcBef>
            <a:spcAft>
              <a:spcPct val="35000"/>
            </a:spcAft>
          </a:pPr>
          <a:r>
            <a:rPr lang="fa-IR" sz="3200" kern="1200" dirty="0" smtClean="0"/>
            <a:t>   </a:t>
          </a:r>
          <a:endParaRPr lang="fa-IR" sz="3200" kern="1200" dirty="0"/>
        </a:p>
      </dsp:txBody>
      <dsp:txXfrm>
        <a:off x="326706" y="1772225"/>
        <a:ext cx="543733" cy="421510"/>
      </dsp:txXfrm>
    </dsp:sp>
    <dsp:sp modelId="{0576EC9D-75D3-41D1-8F55-AB0545413C18}">
      <dsp:nvSpPr>
        <dsp:cNvPr id="0" name=""/>
        <dsp:cNvSpPr/>
      </dsp:nvSpPr>
      <dsp:spPr>
        <a:xfrm>
          <a:off x="831935" y="1345464"/>
          <a:ext cx="109680" cy="109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470B36-1588-4D21-BD02-FBBFC195829D}">
      <dsp:nvSpPr>
        <dsp:cNvPr id="0" name=""/>
        <dsp:cNvSpPr/>
      </dsp:nvSpPr>
      <dsp:spPr>
        <a:xfrm>
          <a:off x="886775" y="1400304"/>
          <a:ext cx="560068" cy="793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117" tIns="0" rIns="0" bIns="0" numCol="1" spcCol="1270" anchor="t" anchorCtr="0">
          <a:noAutofit/>
        </a:bodyPr>
        <a:lstStyle/>
        <a:p>
          <a:pPr lvl="0" algn="l" defTabSz="1422400" rtl="1">
            <a:lnSpc>
              <a:spcPct val="90000"/>
            </a:lnSpc>
            <a:spcBef>
              <a:spcPct val="0"/>
            </a:spcBef>
            <a:spcAft>
              <a:spcPct val="35000"/>
            </a:spcAft>
          </a:pPr>
          <a:r>
            <a:rPr lang="fa-IR" sz="3200" kern="1200" dirty="0" smtClean="0"/>
            <a:t>   </a:t>
          </a:r>
          <a:endParaRPr lang="fa-IR" sz="3200" kern="1200" dirty="0"/>
        </a:p>
      </dsp:txBody>
      <dsp:txXfrm>
        <a:off x="886775" y="1400304"/>
        <a:ext cx="560068" cy="793430"/>
      </dsp:txXfrm>
    </dsp:sp>
    <dsp:sp modelId="{CD2DEDF9-B878-4012-8E86-B690172570E1}">
      <dsp:nvSpPr>
        <dsp:cNvPr id="0" name=""/>
        <dsp:cNvSpPr/>
      </dsp:nvSpPr>
      <dsp:spPr>
        <a:xfrm>
          <a:off x="1476014" y="1104226"/>
          <a:ext cx="151685" cy="1516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04E76-0BEE-4E43-BD32-126115BC7616}">
      <dsp:nvSpPr>
        <dsp:cNvPr id="0" name=""/>
        <dsp:cNvSpPr/>
      </dsp:nvSpPr>
      <dsp:spPr>
        <a:xfrm>
          <a:off x="1551857" y="1180069"/>
          <a:ext cx="560068" cy="101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75" tIns="0" rIns="0" bIns="0" numCol="1" spcCol="1270" anchor="t" anchorCtr="0">
          <a:noAutofit/>
        </a:bodyPr>
        <a:lstStyle/>
        <a:p>
          <a:pPr lvl="0" algn="l" defTabSz="1422400" rtl="1">
            <a:lnSpc>
              <a:spcPct val="90000"/>
            </a:lnSpc>
            <a:spcBef>
              <a:spcPct val="0"/>
            </a:spcBef>
            <a:spcAft>
              <a:spcPct val="35000"/>
            </a:spcAft>
          </a:pPr>
          <a:r>
            <a:rPr lang="fa-IR" sz="3200" kern="1200" dirty="0" smtClean="0"/>
            <a:t>   </a:t>
          </a:r>
          <a:endParaRPr lang="fa-IR" sz="3200" kern="1200" dirty="0"/>
        </a:p>
      </dsp:txBody>
      <dsp:txXfrm>
        <a:off x="1551857" y="1180069"/>
        <a:ext cx="560068" cy="101366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7EB3485-148C-4348-9866-64F59D65DF43}" type="datetimeFigureOut">
              <a:rPr lang="fa-IR" smtClean="0"/>
              <a:pPr/>
              <a:t>03/21/1437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B57D13E-1CE0-498A-9554-654F2C44D3FF}" type="slidenum">
              <a:rPr lang="fa-IR" smtClean="0"/>
              <a:pPr/>
              <a:t>‹#›</a:t>
            </a:fld>
            <a:endParaRPr lang="fa-IR"/>
          </a:p>
        </p:txBody>
      </p:sp>
    </p:spTree>
    <p:extLst>
      <p:ext uri="{BB962C8B-B14F-4D97-AF65-F5344CB8AC3E}">
        <p14:creationId xmlns:p14="http://schemas.microsoft.com/office/powerpoint/2010/main" val="48239689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CB57D13E-1CE0-498A-9554-654F2C44D3FF}" type="slidenum">
              <a:rPr lang="fa-IR" smtClean="0"/>
              <a:pPr/>
              <a:t>10</a:t>
            </a:fld>
            <a:endParaRPr lang="fa-IR"/>
          </a:p>
        </p:txBody>
      </p:sp>
    </p:spTree>
    <p:extLst>
      <p:ext uri="{BB962C8B-B14F-4D97-AF65-F5344CB8AC3E}">
        <p14:creationId xmlns:p14="http://schemas.microsoft.com/office/powerpoint/2010/main" val="25252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CB57D13E-1CE0-498A-9554-654F2C44D3FF}" type="slidenum">
              <a:rPr lang="fa-IR" smtClean="0"/>
              <a:pPr/>
              <a:t>18</a:t>
            </a:fld>
            <a:endParaRPr lang="fa-IR"/>
          </a:p>
        </p:txBody>
      </p:sp>
    </p:spTree>
    <p:extLst>
      <p:ext uri="{BB962C8B-B14F-4D97-AF65-F5344CB8AC3E}">
        <p14:creationId xmlns:p14="http://schemas.microsoft.com/office/powerpoint/2010/main" val="146882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8421F67-4D81-44FD-BE7D-7F271A05FF35}" type="datetimeFigureOut">
              <a:rPr lang="fa-IR" smtClean="0"/>
              <a:pPr/>
              <a:t>03/21/1437</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a:lstStyle/>
          <a:p>
            <a:fld id="{D9A67298-52B8-4942-94FE-696625FB5ADE}" type="slidenum">
              <a:rPr lang="fa-IR" smtClean="0"/>
              <a:pPr/>
              <a:t>‹#›</a:t>
            </a:fld>
            <a:endParaRPr lang="fa-I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421F67-4D81-44FD-BE7D-7F271A05FF35}" type="datetimeFigureOut">
              <a:rPr lang="fa-IR" smtClean="0"/>
              <a:pPr/>
              <a:t>03/21/1437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A67298-52B8-4942-94FE-696625FB5ADE}"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421F67-4D81-44FD-BE7D-7F271A05FF35}" type="datetimeFigureOut">
              <a:rPr lang="fa-IR" smtClean="0"/>
              <a:pPr/>
              <a:t>03/21/1437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A67298-52B8-4942-94FE-696625FB5ADE}"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421F67-4D81-44FD-BE7D-7F271A05FF35}" type="datetimeFigureOut">
              <a:rPr lang="fa-IR" smtClean="0"/>
              <a:pPr/>
              <a:t>03/21/1437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A67298-52B8-4942-94FE-696625FB5ADE}"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421F67-4D81-44FD-BE7D-7F271A05FF35}" type="datetimeFigureOut">
              <a:rPr lang="fa-IR" smtClean="0"/>
              <a:pPr/>
              <a:t>03/21/1437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7924800" y="6416675"/>
            <a:ext cx="762000" cy="365125"/>
          </a:xfrm>
        </p:spPr>
        <p:txBody>
          <a:bodyPr/>
          <a:lstStyle/>
          <a:p>
            <a:fld id="{D9A67298-52B8-4942-94FE-696625FB5ADE}"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421F67-4D81-44FD-BE7D-7F271A05FF35}" type="datetimeFigureOut">
              <a:rPr lang="fa-IR" smtClean="0"/>
              <a:pPr/>
              <a:t>03/21/1437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A67298-52B8-4942-94FE-696625FB5ADE}"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421F67-4D81-44FD-BE7D-7F271A05FF35}" type="datetimeFigureOut">
              <a:rPr lang="fa-IR" smtClean="0"/>
              <a:pPr/>
              <a:t>03/21/1437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9A67298-52B8-4942-94FE-696625FB5ADE}"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421F67-4D81-44FD-BE7D-7F271A05FF35}" type="datetimeFigureOut">
              <a:rPr lang="fa-IR" smtClean="0"/>
              <a:pPr/>
              <a:t>03/21/1437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9A67298-52B8-4942-94FE-696625FB5ADE}"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21F67-4D81-44FD-BE7D-7F271A05FF35}" type="datetimeFigureOut">
              <a:rPr lang="fa-IR" smtClean="0"/>
              <a:pPr/>
              <a:t>03/21/1437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9A67298-52B8-4942-94FE-696625FB5ADE}"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421F67-4D81-44FD-BE7D-7F271A05FF35}" type="datetimeFigureOut">
              <a:rPr lang="fa-IR" smtClean="0"/>
              <a:pPr/>
              <a:t>03/21/1437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A67298-52B8-4942-94FE-696625FB5ADE}"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421F67-4D81-44FD-BE7D-7F271A05FF35}" type="datetimeFigureOut">
              <a:rPr lang="fa-IR" smtClean="0"/>
              <a:pPr/>
              <a:t>03/21/1437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A67298-52B8-4942-94FE-696625FB5ADE}"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8421F67-4D81-44FD-BE7D-7F271A05FF35}" type="datetimeFigureOut">
              <a:rPr lang="fa-IR" smtClean="0"/>
              <a:pPr/>
              <a:t>03/21/1437</a:t>
            </a:fld>
            <a:endParaRPr lang="fa-I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a-I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9A67298-52B8-4942-94FE-696625FB5ADE}" type="slidenum">
              <a:rPr lang="fa-IR" smtClean="0"/>
              <a:pPr/>
              <a:t>‹#›</a:t>
            </a:fld>
            <a:endParaRPr lang="fa-IR"/>
          </a:p>
        </p:txBody>
      </p:sp>
    </p:spTree>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solidFill>
                  <a:schemeClr val="tx1">
                    <a:lumMod val="95000"/>
                  </a:schemeClr>
                </a:solidFill>
              </a:rPr>
              <a:t>اهمیت </a:t>
            </a:r>
            <a:r>
              <a:rPr lang="en-US" i="1" dirty="0" smtClean="0">
                <a:solidFill>
                  <a:schemeClr val="tx1">
                    <a:lumMod val="95000"/>
                  </a:schemeClr>
                </a:solidFill>
              </a:rPr>
              <a:t>Andromonoecy </a:t>
            </a:r>
            <a:r>
              <a:rPr lang="fa-IR" dirty="0" smtClean="0">
                <a:solidFill>
                  <a:schemeClr val="tx1">
                    <a:lumMod val="95000"/>
                  </a:schemeClr>
                </a:solidFill>
              </a:rPr>
              <a:t> در اصلاح مارچوبه</a:t>
            </a:r>
            <a:endParaRPr lang="fa-IR" dirty="0">
              <a:solidFill>
                <a:schemeClr val="tx1">
                  <a:lumMod val="95000"/>
                </a:schemeClr>
              </a:solidFill>
            </a:endParaRPr>
          </a:p>
        </p:txBody>
      </p:sp>
      <p:sp>
        <p:nvSpPr>
          <p:cNvPr id="3" name="Subtitle 2"/>
          <p:cNvSpPr>
            <a:spLocks noGrp="1"/>
          </p:cNvSpPr>
          <p:nvPr>
            <p:ph type="subTitle" idx="1"/>
          </p:nvPr>
        </p:nvSpPr>
        <p:spPr/>
        <p:txBody>
          <a:bodyPr/>
          <a:lstStyle/>
          <a:p>
            <a:r>
              <a:rPr lang="fa-IR" dirty="0" smtClean="0"/>
              <a:t>   </a:t>
            </a:r>
            <a:endParaRPr lang="fa-I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5572164" cy="1143000"/>
          </a:xfrm>
        </p:spPr>
        <p:txBody>
          <a:bodyPr/>
          <a:lstStyle/>
          <a:p>
            <a:r>
              <a:rPr lang="fa-IR" dirty="0" smtClean="0"/>
              <a:t>       </a:t>
            </a:r>
            <a:endParaRPr lang="fa-IR" dirty="0"/>
          </a:p>
        </p:txBody>
      </p:sp>
      <p:sp>
        <p:nvSpPr>
          <p:cNvPr id="3" name="Text Placeholder 2"/>
          <p:cNvSpPr>
            <a:spLocks noGrp="1"/>
          </p:cNvSpPr>
          <p:nvPr>
            <p:ph type="body" idx="1"/>
          </p:nvPr>
        </p:nvSpPr>
        <p:spPr>
          <a:xfrm>
            <a:off x="0" y="428604"/>
            <a:ext cx="3571900" cy="2000271"/>
          </a:xfrm>
        </p:spPr>
        <p:txBody>
          <a:bodyPr/>
          <a:lstStyle/>
          <a:p>
            <a:r>
              <a:rPr lang="fa-IR" sz="2000" dirty="0" smtClean="0">
                <a:cs typeface="B Lotus" pitchFamily="2" charset="-78"/>
              </a:rPr>
              <a:t>گل  </a:t>
            </a:r>
            <a:r>
              <a:rPr lang="en-US" sz="2000" dirty="0" smtClean="0">
                <a:cs typeface="B Lotus" pitchFamily="2" charset="-78"/>
              </a:rPr>
              <a:t> </a:t>
            </a:r>
            <a:r>
              <a:rPr lang="en-US" sz="2000" b="1" i="1" dirty="0" smtClean="0">
                <a:cs typeface="B Lotus" pitchFamily="2" charset="-78"/>
              </a:rPr>
              <a:t>Andromonocious </a:t>
            </a:r>
            <a:r>
              <a:rPr lang="fa-IR" sz="2000" b="1" i="1" dirty="0" smtClean="0">
                <a:cs typeface="B Lotus" pitchFamily="2" charset="-78"/>
              </a:rPr>
              <a:t>که مساعد باروری است</a:t>
            </a:r>
          </a:p>
          <a:p>
            <a:pPr>
              <a:buFont typeface="Wingdings" pitchFamily="2" charset="2"/>
              <a:buChar char="v"/>
            </a:pPr>
            <a:r>
              <a:rPr lang="fa-IR" sz="2000" b="1" i="1" dirty="0" smtClean="0">
                <a:cs typeface="B Lotus" pitchFamily="2" charset="-78"/>
              </a:rPr>
              <a:t>کلاله ها دارای مقدار زیادی از گرده خود هستند.</a:t>
            </a:r>
            <a:endParaRPr lang="fa-IR" sz="2000" dirty="0">
              <a:cs typeface="B Lotus" pitchFamily="2" charset="-78"/>
            </a:endParaRPr>
          </a:p>
        </p:txBody>
      </p:sp>
      <p:sp>
        <p:nvSpPr>
          <p:cNvPr id="4" name="Text Placeholder 3"/>
          <p:cNvSpPr>
            <a:spLocks noGrp="1"/>
          </p:cNvSpPr>
          <p:nvPr>
            <p:ph type="body" sz="half" idx="3"/>
          </p:nvPr>
        </p:nvSpPr>
        <p:spPr>
          <a:xfrm>
            <a:off x="4786314" y="4429132"/>
            <a:ext cx="4041775" cy="1714512"/>
          </a:xfrm>
        </p:spPr>
        <p:txBody>
          <a:bodyPr>
            <a:normAutofit/>
          </a:bodyPr>
          <a:lstStyle/>
          <a:p>
            <a:r>
              <a:rPr lang="fa-IR" sz="2200" b="1" dirty="0" smtClean="0">
                <a:cs typeface="B Lotus" pitchFamily="2" charset="-78"/>
              </a:rPr>
              <a:t>گل </a:t>
            </a:r>
            <a:r>
              <a:rPr lang="en-US" sz="2000" b="1" i="1" dirty="0" smtClean="0">
                <a:cs typeface="B Lotus" pitchFamily="2" charset="-78"/>
              </a:rPr>
              <a:t>Andromonocious</a:t>
            </a:r>
            <a:r>
              <a:rPr lang="fa-IR" sz="2000" b="1" i="1" dirty="0" smtClean="0">
                <a:cs typeface="B Lotus" pitchFamily="2" charset="-78"/>
              </a:rPr>
              <a:t> در مرحله جوان</a:t>
            </a:r>
          </a:p>
          <a:p>
            <a:pPr>
              <a:buFont typeface="Wingdings" pitchFamily="2" charset="2"/>
              <a:buChar char="v"/>
            </a:pPr>
            <a:r>
              <a:rPr lang="fa-IR" sz="2000" i="1" dirty="0" smtClean="0">
                <a:cs typeface="B Lotus" pitchFamily="2" charset="-78"/>
              </a:rPr>
              <a:t>پرچم ها کاملأ رشد یافته است</a:t>
            </a:r>
          </a:p>
          <a:p>
            <a:pPr>
              <a:buFont typeface="Wingdings" pitchFamily="2" charset="2"/>
              <a:buChar char="v"/>
            </a:pPr>
            <a:r>
              <a:rPr lang="fa-IR" sz="2000" i="1" dirty="0" smtClean="0">
                <a:cs typeface="B Lotus" pitchFamily="2" charset="-78"/>
              </a:rPr>
              <a:t>خامه و کلاله کاملأ رشد نیافته اند.</a:t>
            </a:r>
            <a:endParaRPr lang="fa-IR" sz="2000" dirty="0" smtClean="0"/>
          </a:p>
          <a:p>
            <a:endParaRPr lang="fa-IR" sz="2200" dirty="0">
              <a:cs typeface="B Lotus" pitchFamily="2" charset="-78"/>
            </a:endParaRPr>
          </a:p>
        </p:txBody>
      </p:sp>
      <p:pic>
        <p:nvPicPr>
          <p:cNvPr id="7" name="Picture 2"/>
          <p:cNvPicPr>
            <a:picLocks noGrp="1" noChangeAspect="1" noChangeArrowheads="1"/>
          </p:cNvPicPr>
          <p:nvPr>
            <p:ph sz="quarter" idx="4"/>
          </p:nvPr>
        </p:nvPicPr>
        <p:blipFill>
          <a:blip r:embed="rId3"/>
          <a:srcRect/>
          <a:stretch>
            <a:fillRect/>
          </a:stretch>
        </p:blipFill>
        <p:spPr bwMode="auto">
          <a:xfrm>
            <a:off x="6143636" y="357166"/>
            <a:ext cx="2552233" cy="3763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3"/>
          <p:cNvPicPr>
            <a:picLocks noGrp="1" noChangeAspect="1" noChangeArrowheads="1"/>
          </p:cNvPicPr>
          <p:nvPr>
            <p:ph sz="quarter" idx="2"/>
          </p:nvPr>
        </p:nvPicPr>
        <p:blipFill>
          <a:blip r:embed="rId4"/>
          <a:srcRect/>
          <a:stretch>
            <a:fillRect/>
          </a:stretch>
        </p:blipFill>
        <p:spPr bwMode="auto">
          <a:xfrm>
            <a:off x="285720" y="2714620"/>
            <a:ext cx="2857520" cy="3763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400" dirty="0" smtClean="0">
                <a:solidFill>
                  <a:schemeClr val="tx1"/>
                </a:solidFill>
                <a:cs typeface="B Lotus" pitchFamily="2" charset="-78"/>
              </a:rPr>
              <a:t>گل </a:t>
            </a:r>
            <a:r>
              <a:rPr lang="en-US" sz="2400" i="1" dirty="0" smtClean="0">
                <a:solidFill>
                  <a:schemeClr val="tx1"/>
                </a:solidFill>
                <a:cs typeface="B Lotus" pitchFamily="2" charset="-78"/>
              </a:rPr>
              <a:t>Andromonocious </a:t>
            </a:r>
            <a:r>
              <a:rPr lang="fa-IR" sz="2400" i="1" dirty="0" smtClean="0">
                <a:solidFill>
                  <a:schemeClr val="tx1"/>
                </a:solidFill>
                <a:cs typeface="B Lotus" pitchFamily="2" charset="-78"/>
              </a:rPr>
              <a:t> با تخمدان متورم</a:t>
            </a:r>
            <a:r>
              <a:rPr lang="fa-IR" sz="2000" i="1" dirty="0" smtClean="0">
                <a:solidFill>
                  <a:schemeClr val="tx1"/>
                </a:solidFill>
                <a:cs typeface="B Lotus" pitchFamily="2" charset="-78"/>
              </a:rPr>
              <a:t/>
            </a:r>
            <a:br>
              <a:rPr lang="fa-IR" sz="2000" i="1" dirty="0" smtClean="0">
                <a:solidFill>
                  <a:schemeClr val="tx1"/>
                </a:solidFill>
                <a:cs typeface="B Lotus" pitchFamily="2" charset="-78"/>
              </a:rPr>
            </a:br>
            <a:r>
              <a:rPr lang="fa-IR" sz="2000" i="1" dirty="0" smtClean="0">
                <a:solidFill>
                  <a:schemeClr val="tx1"/>
                </a:solidFill>
                <a:cs typeface="B Lotus" pitchFamily="2" charset="-78"/>
              </a:rPr>
              <a:t> </a:t>
            </a:r>
            <a:r>
              <a:rPr lang="fa-IR" sz="2000" dirty="0" smtClean="0">
                <a:solidFill>
                  <a:schemeClr val="tx1"/>
                </a:solidFill>
                <a:cs typeface="B Lotus" pitchFamily="2" charset="-78"/>
              </a:rPr>
              <a:t>بارورسازی عملی شده است.</a:t>
            </a:r>
            <a:br>
              <a:rPr lang="fa-IR" sz="2000" dirty="0" smtClean="0">
                <a:solidFill>
                  <a:schemeClr val="tx1"/>
                </a:solidFill>
                <a:cs typeface="B Lotus" pitchFamily="2" charset="-78"/>
              </a:rPr>
            </a:br>
            <a:r>
              <a:rPr lang="fa-IR" sz="2000" dirty="0" smtClean="0">
                <a:solidFill>
                  <a:schemeClr val="tx1"/>
                </a:solidFill>
                <a:cs typeface="B Lotus" pitchFamily="2" charset="-78"/>
              </a:rPr>
              <a:t>تخمدان شروع به متورم شدن می کند و پوشش گل ، برگ ها و پرچم ها را به جلو می راند..</a:t>
            </a:r>
            <a:endParaRPr lang="fa-IR" sz="2000" dirty="0">
              <a:solidFill>
                <a:schemeClr val="tx1"/>
              </a:solidFill>
              <a:cs typeface="B Lotus" pitchFamily="2" charset="-78"/>
            </a:endParaRPr>
          </a:p>
        </p:txBody>
      </p:sp>
      <p:pic>
        <p:nvPicPr>
          <p:cNvPr id="4" name="Picture 4"/>
          <p:cNvPicPr>
            <a:picLocks noGrp="1" noChangeAspect="1" noChangeArrowheads="1"/>
          </p:cNvPicPr>
          <p:nvPr>
            <p:ph idx="1"/>
          </p:nvPr>
        </p:nvPicPr>
        <p:blipFill>
          <a:blip r:embed="rId2"/>
          <a:srcRect/>
          <a:stretch>
            <a:fillRect/>
          </a:stretch>
        </p:blipFill>
        <p:spPr bwMode="auto">
          <a:xfrm>
            <a:off x="1785918" y="2071678"/>
            <a:ext cx="5286412" cy="4422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64" y="214290"/>
            <a:ext cx="2014502" cy="1104888"/>
          </a:xfrm>
        </p:spPr>
        <p:txBody>
          <a:bodyPr/>
          <a:lstStyle/>
          <a:p>
            <a:pPr algn="r"/>
            <a:r>
              <a:rPr lang="fa-IR" dirty="0" smtClean="0">
                <a:cs typeface="B Lotus" pitchFamily="2" charset="-78"/>
              </a:rPr>
              <a:t>نکته:</a:t>
            </a:r>
            <a:endParaRPr lang="fa-IR" dirty="0">
              <a:cs typeface="B Lotus" pitchFamily="2" charset="-78"/>
            </a:endParaRPr>
          </a:p>
        </p:txBody>
      </p:sp>
      <p:sp>
        <p:nvSpPr>
          <p:cNvPr id="3" name="Text Placeholder 2"/>
          <p:cNvSpPr>
            <a:spLocks noGrp="1"/>
          </p:cNvSpPr>
          <p:nvPr>
            <p:ph type="body" idx="1"/>
          </p:nvPr>
        </p:nvSpPr>
        <p:spPr>
          <a:xfrm>
            <a:off x="1428728" y="1285860"/>
            <a:ext cx="7086600" cy="5072098"/>
          </a:xfrm>
        </p:spPr>
        <p:txBody>
          <a:bodyPr>
            <a:normAutofit/>
          </a:bodyPr>
          <a:lstStyle/>
          <a:p>
            <a:pPr algn="r">
              <a:buFont typeface="Wingdings" pitchFamily="2" charset="2"/>
              <a:buChar char="v"/>
            </a:pPr>
            <a:r>
              <a:rPr lang="fa-IR" dirty="0" smtClean="0">
                <a:cs typeface="B Lotus" pitchFamily="2" charset="-78"/>
              </a:rPr>
              <a:t>در استفاده از این روش جستجو باید به این موضوع نیز توجه کرد که گاهی اوقات پاچوش های دو گیاه ممکن است به علت کمبود فضا در بستر بذر بصورت متفاوتی رشد کنند.</a:t>
            </a:r>
          </a:p>
          <a:p>
            <a:pPr algn="r">
              <a:buFont typeface="Wingdings" pitchFamily="2" charset="2"/>
              <a:buChar char="v"/>
            </a:pPr>
            <a:r>
              <a:rPr lang="fa-IR" dirty="0" smtClean="0">
                <a:cs typeface="B Lotus" pitchFamily="2" charset="-78"/>
              </a:rPr>
              <a:t>زمانیکه این قبیل گیاهان دوبل(مضاعف)  از بستر خارج می شوند ممکن است به اشتباه تصور شود که یک گیاه است بنابراین گاهی اوقات اتفاق می افتد که با گیاهی مواجه شویم که گلهای نر در برخی شاخه های کوچک و گلهای ماده بر روی دیگر شاخه ها دیده می شود.</a:t>
            </a:r>
          </a:p>
          <a:p>
            <a:pPr algn="r">
              <a:buFont typeface="Wingdings" pitchFamily="2" charset="2"/>
              <a:buChar char="v"/>
            </a:pPr>
            <a:r>
              <a:rPr lang="fa-IR" dirty="0" smtClean="0">
                <a:cs typeface="B Lotus" pitchFamily="2" charset="-78"/>
              </a:rPr>
              <a:t>بعد از مشاهده ی یک چنین گیاهی یک یا دو هفته بعد از لقاح گل ماده، زمانیکه تمامی گلهای نر هنوز نیفتاند ممکن است عقیده بر این باشد که گیاه یک نمونه است که تمایل به</a:t>
            </a:r>
            <a:r>
              <a:rPr lang="en-US" i="1" dirty="0" smtClean="0">
                <a:cs typeface="B Lotus" pitchFamily="2" charset="-78"/>
              </a:rPr>
              <a:t>Andromonocious </a:t>
            </a:r>
            <a:r>
              <a:rPr lang="fa-IR" dirty="0" smtClean="0">
                <a:cs typeface="B Lotus" pitchFamily="2" charset="-78"/>
              </a:rPr>
              <a:t> دارد.</a:t>
            </a:r>
          </a:p>
          <a:p>
            <a:pPr algn="r">
              <a:buFont typeface="Wingdings" pitchFamily="2" charset="2"/>
              <a:buChar char="v"/>
            </a:pPr>
            <a:r>
              <a:rPr lang="fa-IR" dirty="0" smtClean="0">
                <a:cs typeface="B Lotus" pitchFamily="2" charset="-78"/>
              </a:rPr>
              <a:t>اما حقیقت جز این نیست که دو گیاه نر و ماده متفاوت با اتصال نزدیک به هم بزرگ شده اند.</a:t>
            </a:r>
          </a:p>
          <a:p>
            <a:pPr algn="r">
              <a:buFont typeface="Wingdings" pitchFamily="2" charset="2"/>
              <a:buChar char="v"/>
            </a:pPr>
            <a:r>
              <a:rPr lang="fa-IR" dirty="0" smtClean="0">
                <a:cs typeface="B Lotus" pitchFamily="2" charset="-78"/>
              </a:rPr>
              <a:t>تاکنون تجربه نشان داده است که تعداد گیاهان </a:t>
            </a:r>
            <a:r>
              <a:rPr lang="en-US" i="1" dirty="0" smtClean="0">
                <a:cs typeface="B Lotus" pitchFamily="2" charset="-78"/>
              </a:rPr>
              <a:t>Andromonocious </a:t>
            </a:r>
            <a:r>
              <a:rPr lang="fa-IR" i="1" dirty="0" smtClean="0">
                <a:cs typeface="B Lotus" pitchFamily="2" charset="-78"/>
              </a:rPr>
              <a:t> یافت شده در مزارع تجاری با نوسان حدود 2-0% را در میان گیاهان نر به خود اختصاص داده اند.</a:t>
            </a:r>
            <a:endParaRPr lang="fa-IR" dirty="0">
              <a:cs typeface="B Lotus" pitchFamily="2" charset="-78"/>
            </a:endParaRPr>
          </a:p>
        </p:txBody>
      </p:sp>
      <p:sp>
        <p:nvSpPr>
          <p:cNvPr id="4" name="TextBox 3"/>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60" y="571480"/>
            <a:ext cx="7643866" cy="1247764"/>
          </a:xfrm>
        </p:spPr>
        <p:txBody>
          <a:bodyPr/>
          <a:lstStyle/>
          <a:p>
            <a:pPr algn="r"/>
            <a:r>
              <a:rPr lang="en-US" sz="2400" i="1" dirty="0" smtClean="0">
                <a:solidFill>
                  <a:schemeClr val="tx1"/>
                </a:solidFill>
                <a:cs typeface="B Lotus" pitchFamily="2" charset="-78"/>
              </a:rPr>
              <a:t>Andromonocious</a:t>
            </a:r>
            <a:r>
              <a:rPr lang="fa-IR" sz="2400" i="1" dirty="0" smtClean="0">
                <a:solidFill>
                  <a:schemeClr val="tx1"/>
                </a:solidFill>
                <a:cs typeface="B Lotus" pitchFamily="2" charset="-78"/>
              </a:rPr>
              <a:t> ) با نتاج گیاهان   </a:t>
            </a:r>
            <a:r>
              <a:rPr lang="en-US" sz="2400" dirty="0" smtClean="0">
                <a:solidFill>
                  <a:schemeClr val="tx1"/>
                </a:solidFill>
              </a:rPr>
              <a:t>TEST CROSSES)</a:t>
            </a:r>
            <a:r>
              <a:rPr lang="en-US" sz="2400" i="1" dirty="0" smtClean="0">
                <a:solidFill>
                  <a:schemeClr val="tx1"/>
                </a:solidFill>
                <a:cs typeface="B Lotus" pitchFamily="2" charset="-78"/>
              </a:rPr>
              <a:t>     </a:t>
            </a:r>
            <a:endParaRPr lang="fa-IR" sz="2400" dirty="0">
              <a:solidFill>
                <a:schemeClr val="tx1"/>
              </a:solidFill>
              <a:cs typeface="B Lotus" pitchFamily="2" charset="-78"/>
            </a:endParaRPr>
          </a:p>
        </p:txBody>
      </p:sp>
      <p:sp>
        <p:nvSpPr>
          <p:cNvPr id="3" name="Text Placeholder 2"/>
          <p:cNvSpPr>
            <a:spLocks noGrp="1"/>
          </p:cNvSpPr>
          <p:nvPr>
            <p:ph type="body" idx="1"/>
          </p:nvPr>
        </p:nvSpPr>
        <p:spPr>
          <a:xfrm>
            <a:off x="642910" y="2507786"/>
            <a:ext cx="8043890" cy="3778734"/>
          </a:xfrm>
        </p:spPr>
        <p:txBody>
          <a:bodyPr>
            <a:normAutofit/>
          </a:bodyPr>
          <a:lstStyle/>
          <a:p>
            <a:pPr algn="r">
              <a:buFont typeface="Wingdings" pitchFamily="2" charset="2"/>
              <a:buChar char="v"/>
            </a:pPr>
            <a:r>
              <a:rPr lang="fa-IR" sz="2200" dirty="0" smtClean="0">
                <a:cs typeface="B Lotus" pitchFamily="2" charset="-78"/>
              </a:rPr>
              <a:t>با توجه به تئوری مورد بحث در مقدمه 1/3</a:t>
            </a:r>
            <a:r>
              <a:rPr lang="fa-IR" sz="2200" dirty="0" smtClean="0"/>
              <a:t> </a:t>
            </a:r>
            <a:r>
              <a:rPr lang="fa-IR" sz="2200" dirty="0" smtClean="0">
                <a:cs typeface="B Lotus" pitchFamily="2" charset="-78"/>
              </a:rPr>
              <a:t>از 178 گیاه بوجود آمده باید برای جنسیت نر هموزیگوت </a:t>
            </a:r>
            <a:r>
              <a:rPr lang="en-US" sz="2200" dirty="0" smtClean="0">
                <a:cs typeface="B Lotus" pitchFamily="2" charset="-78"/>
              </a:rPr>
              <a:t>MM </a:t>
            </a:r>
            <a:r>
              <a:rPr lang="fa-IR" sz="2200" dirty="0" smtClean="0">
                <a:cs typeface="B Lotus" pitchFamily="2" charset="-78"/>
              </a:rPr>
              <a:t> باشند و 2/3 هتروزیگوت </a:t>
            </a:r>
            <a:r>
              <a:rPr lang="en-US" sz="2200" dirty="0" smtClean="0">
                <a:cs typeface="B Lotus" pitchFamily="2" charset="-78"/>
              </a:rPr>
              <a:t>Mm</a:t>
            </a:r>
          </a:p>
          <a:p>
            <a:pPr algn="r">
              <a:buFont typeface="Wingdings" pitchFamily="2" charset="2"/>
              <a:buChar char="v"/>
            </a:pPr>
            <a:r>
              <a:rPr lang="fa-IR" sz="2200" dirty="0" smtClean="0">
                <a:cs typeface="B Lotus" pitchFamily="2" charset="-78"/>
              </a:rPr>
              <a:t>وضعیت فنوتیپی این گیاهان را از یکدیگر متمایز می کند بطوریکه تلاقی برای تشخیص گیاهان </a:t>
            </a:r>
            <a:r>
              <a:rPr lang="en-US" sz="2200" dirty="0" smtClean="0">
                <a:cs typeface="B Lotus" pitchFamily="2" charset="-78"/>
              </a:rPr>
              <a:t>MM</a:t>
            </a:r>
            <a:r>
              <a:rPr lang="fa-IR" sz="2200" dirty="0" smtClean="0">
                <a:cs typeface="B Lotus" pitchFamily="2" charset="-78"/>
              </a:rPr>
              <a:t> لازم است.</a:t>
            </a:r>
          </a:p>
          <a:p>
            <a:pPr algn="r">
              <a:buFont typeface="Wingdings" pitchFamily="2" charset="2"/>
              <a:buChar char="v"/>
            </a:pPr>
            <a:r>
              <a:rPr lang="fa-IR" sz="2200" dirty="0" smtClean="0">
                <a:cs typeface="B Lotus" pitchFamily="2" charset="-78"/>
              </a:rPr>
              <a:t>این تلاقی ها می توانند با گیاه ماده گرده افشان در درون قفس انجام شوند.</a:t>
            </a:r>
          </a:p>
          <a:p>
            <a:pPr algn="r">
              <a:buFont typeface="Wingdings" pitchFamily="2" charset="2"/>
              <a:buChar char="v"/>
            </a:pPr>
            <a:r>
              <a:rPr lang="fa-IR" sz="2200" dirty="0" smtClean="0">
                <a:cs typeface="B Lotus" pitchFamily="2" charset="-78"/>
              </a:rPr>
              <a:t>ثابت شده است که زنبورهای </a:t>
            </a:r>
            <a:r>
              <a:rPr lang="en-US" sz="2200" dirty="0" smtClean="0">
                <a:cs typeface="B Lotus" pitchFamily="2" charset="-78"/>
              </a:rPr>
              <a:t>bumble </a:t>
            </a:r>
            <a:r>
              <a:rPr lang="fa-IR" sz="2200" dirty="0" smtClean="0">
                <a:cs typeface="B Lotus" pitchFamily="2" charset="-78"/>
              </a:rPr>
              <a:t> برای این کار مناسب نیستند و تمامی گیاهان با دست گرده افشانی شدند.</a:t>
            </a:r>
          </a:p>
        </p:txBody>
      </p:sp>
      <p:sp>
        <p:nvSpPr>
          <p:cNvPr id="4" name="Rectangle 3"/>
          <p:cNvSpPr/>
          <p:nvPr/>
        </p:nvSpPr>
        <p:spPr>
          <a:xfrm>
            <a:off x="7005424" y="1357298"/>
            <a:ext cx="1770036" cy="461665"/>
          </a:xfrm>
          <a:prstGeom prst="rect">
            <a:avLst/>
          </a:prstGeom>
        </p:spPr>
        <p:txBody>
          <a:bodyPr wrap="none">
            <a:spAutoFit/>
          </a:bodyPr>
          <a:lstStyle/>
          <a:p>
            <a:r>
              <a:rPr lang="fa-IR" sz="2400" i="1" dirty="0" smtClean="0">
                <a:cs typeface="B Lotus" pitchFamily="2" charset="-78"/>
              </a:rPr>
              <a:t>آزمون  تلاقی ها </a:t>
            </a:r>
            <a:endParaRPr lang="fa-IR" sz="2400" dirty="0"/>
          </a:p>
        </p:txBody>
      </p:sp>
      <p:sp>
        <p:nvSpPr>
          <p:cNvPr id="5" name="TextBox 4"/>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br>
              <a:rPr lang="fa-IR" dirty="0" smtClean="0"/>
            </a:br>
            <a:r>
              <a:rPr lang="fa-IR" dirty="0" smtClean="0"/>
              <a:t/>
            </a:r>
            <a:br>
              <a:rPr lang="fa-IR" dirty="0" smtClean="0"/>
            </a:br>
            <a:r>
              <a:rPr lang="fa-IR" dirty="0" smtClean="0"/>
              <a:t/>
            </a:r>
            <a:br>
              <a:rPr lang="fa-IR" dirty="0" smtClean="0"/>
            </a:br>
            <a:endParaRPr lang="fa-IR" dirty="0"/>
          </a:p>
        </p:txBody>
      </p:sp>
      <p:sp>
        <p:nvSpPr>
          <p:cNvPr id="3" name="Text Placeholder 2"/>
          <p:cNvSpPr>
            <a:spLocks noGrp="1"/>
          </p:cNvSpPr>
          <p:nvPr>
            <p:ph type="body" idx="1"/>
          </p:nvPr>
        </p:nvSpPr>
        <p:spPr>
          <a:xfrm>
            <a:off x="428596" y="714356"/>
            <a:ext cx="8258204" cy="5429288"/>
          </a:xfrm>
        </p:spPr>
        <p:txBody>
          <a:bodyPr/>
          <a:lstStyle/>
          <a:p>
            <a:pPr algn="r">
              <a:buFont typeface="Wingdings" pitchFamily="2" charset="2"/>
              <a:buChar char="v"/>
            </a:pPr>
            <a:r>
              <a:rPr lang="fa-IR" sz="2200" dirty="0" smtClean="0">
                <a:cs typeface="B Lotus" pitchFamily="2" charset="-78"/>
              </a:rPr>
              <a:t>اگر تعداد بذور حاصل از تلاقی بیشتر از 50 عدد بود تنها 50 بذر کاشته می شود.</a:t>
            </a:r>
          </a:p>
          <a:p>
            <a:pPr algn="r">
              <a:buFont typeface="Wingdings" pitchFamily="2" charset="2"/>
              <a:buChar char="v"/>
            </a:pPr>
            <a:r>
              <a:rPr lang="fa-IR" sz="2200" dirty="0" smtClean="0">
                <a:cs typeface="B Lotus" pitchFamily="2" charset="-78"/>
              </a:rPr>
              <a:t>هر بذر بطور جداگانه در گلدان کوچک با قطر 8 سانتیمتر قرار داده شد.</a:t>
            </a:r>
          </a:p>
          <a:p>
            <a:pPr algn="r">
              <a:buFont typeface="Wingdings" pitchFamily="2" charset="2"/>
              <a:buChar char="v"/>
            </a:pPr>
            <a:r>
              <a:rPr lang="fa-IR" sz="2200" dirty="0" smtClean="0">
                <a:cs typeface="B Lotus" pitchFamily="2" charset="-78"/>
              </a:rPr>
              <a:t>خاک به اندازه ی کافی باید مرطوب و دما حدود </a:t>
            </a:r>
            <a:r>
              <a:rPr lang="en-US" sz="2200" dirty="0" smtClean="0">
                <a:cs typeface="B Lotus" pitchFamily="2" charset="-78"/>
              </a:rPr>
              <a:t>cº</a:t>
            </a:r>
            <a:r>
              <a:rPr lang="fa-IR" sz="2200" dirty="0" smtClean="0">
                <a:cs typeface="B Lotus" pitchFamily="2" charset="-78"/>
              </a:rPr>
              <a:t> 30-25نگه داشته شد.</a:t>
            </a:r>
          </a:p>
          <a:p>
            <a:pPr algn="r">
              <a:buFont typeface="Wingdings" pitchFamily="2" charset="2"/>
              <a:buChar char="v"/>
            </a:pPr>
            <a:r>
              <a:rPr lang="fa-IR" sz="2200" dirty="0" smtClean="0">
                <a:cs typeface="B Lotus" pitchFamily="2" charset="-78"/>
              </a:rPr>
              <a:t>تحت این شرایط گیاهان در طی 11 تا 12 روز ظاهر می شوند</a:t>
            </a:r>
          </a:p>
          <a:p>
            <a:pPr algn="r">
              <a:buFont typeface="Wingdings" pitchFamily="2" charset="2"/>
              <a:buChar char="v"/>
            </a:pPr>
            <a:endParaRPr lang="fa-IR" dirty="0" smtClean="0"/>
          </a:p>
          <a:p>
            <a:pPr algn="r"/>
            <a:endParaRPr lang="fa-IR" dirty="0"/>
          </a:p>
        </p:txBody>
      </p:sp>
      <p:pic>
        <p:nvPicPr>
          <p:cNvPr id="1026" name="Picture 2" descr="C:\Users\Novin Rayaneh\Pictures\images.jpg"/>
          <p:cNvPicPr>
            <a:picLocks noChangeAspect="1" noChangeArrowheads="1"/>
          </p:cNvPicPr>
          <p:nvPr/>
        </p:nvPicPr>
        <p:blipFill>
          <a:blip r:embed="rId2"/>
          <a:srcRect/>
          <a:stretch>
            <a:fillRect/>
          </a:stretch>
        </p:blipFill>
        <p:spPr bwMode="auto">
          <a:xfrm>
            <a:off x="428596" y="3214686"/>
            <a:ext cx="2428892" cy="271464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r>
            <a:br>
              <a:rPr lang="fa-IR" dirty="0" smtClean="0"/>
            </a:br>
            <a:r>
              <a:rPr lang="fa-IR" dirty="0" smtClean="0"/>
              <a:t>                </a:t>
            </a:r>
            <a:endParaRPr lang="fa-IR" dirty="0"/>
          </a:p>
        </p:txBody>
      </p:sp>
      <p:sp>
        <p:nvSpPr>
          <p:cNvPr id="3" name="Text Placeholder 2"/>
          <p:cNvSpPr>
            <a:spLocks noGrp="1"/>
          </p:cNvSpPr>
          <p:nvPr>
            <p:ph type="body" idx="1"/>
          </p:nvPr>
        </p:nvSpPr>
        <p:spPr>
          <a:xfrm>
            <a:off x="1357290" y="1214422"/>
            <a:ext cx="7329510" cy="4071966"/>
          </a:xfrm>
        </p:spPr>
        <p:txBody>
          <a:bodyPr/>
          <a:lstStyle/>
          <a:p>
            <a:pPr algn="r"/>
            <a:r>
              <a:rPr lang="fa-IR" dirty="0" smtClean="0">
                <a:cs typeface="B Lotus" pitchFamily="2" charset="-78"/>
              </a:rPr>
              <a:t>هنگامیکه ریشه های گیاهان تا یک اندازه ای بزرگ شدند ورشد کردند لازم است آنها را به گلدان های بزرگ تر منتقل کرد.</a:t>
            </a:r>
            <a:endParaRPr lang="fa-IR" dirty="0">
              <a:cs typeface="B Lotus" pitchFamily="2" charset="-78"/>
            </a:endParaRPr>
          </a:p>
        </p:txBody>
      </p:sp>
      <p:pic>
        <p:nvPicPr>
          <p:cNvPr id="2050" name="Picture 2" descr="C:\Users\Novin Rayaneh\Pictures\imgp3394-300x300.jpg"/>
          <p:cNvPicPr>
            <a:picLocks noChangeAspect="1" noChangeArrowheads="1"/>
          </p:cNvPicPr>
          <p:nvPr/>
        </p:nvPicPr>
        <p:blipFill>
          <a:blip r:embed="rId2"/>
          <a:srcRect/>
          <a:stretch>
            <a:fillRect/>
          </a:stretch>
        </p:blipFill>
        <p:spPr bwMode="auto">
          <a:xfrm>
            <a:off x="428596" y="2500306"/>
            <a:ext cx="2857500" cy="3000376"/>
          </a:xfrm>
          <a:prstGeom prst="rect">
            <a:avLst/>
          </a:prstGeom>
          <a:ln>
            <a:noFill/>
          </a:ln>
          <a:effectLst>
            <a:outerShdw blurRad="292100" dist="139700" dir="2700000" algn="tl" rotWithShape="0">
              <a:srgbClr val="333333">
                <a:alpha val="65000"/>
              </a:srgbClr>
            </a:outerShdw>
          </a:effectLst>
        </p:spPr>
      </p:pic>
      <p:pic>
        <p:nvPicPr>
          <p:cNvPr id="2051" name="Picture 3" descr="C:\Users\Novin Rayaneh\Pictures\images 1.jpg"/>
          <p:cNvPicPr>
            <a:picLocks noChangeAspect="1" noChangeArrowheads="1"/>
          </p:cNvPicPr>
          <p:nvPr/>
        </p:nvPicPr>
        <p:blipFill>
          <a:blip r:embed="rId3"/>
          <a:srcRect/>
          <a:stretch>
            <a:fillRect/>
          </a:stretch>
        </p:blipFill>
        <p:spPr bwMode="auto">
          <a:xfrm>
            <a:off x="6143636" y="2357430"/>
            <a:ext cx="2786082" cy="3000396"/>
          </a:xfrm>
          <a:prstGeom prst="rect">
            <a:avLst/>
          </a:prstGeom>
          <a:ln>
            <a:noFill/>
          </a:ln>
          <a:effectLst>
            <a:outerShdw blurRad="292100" dist="139700" dir="2700000" algn="tl" rotWithShape="0">
              <a:srgbClr val="333333">
                <a:alpha val="65000"/>
              </a:srgbClr>
            </a:outerShdw>
          </a:effectLst>
        </p:spPr>
      </p:pic>
      <p:graphicFrame>
        <p:nvGraphicFramePr>
          <p:cNvPr id="6" name="Diagram 5"/>
          <p:cNvGraphicFramePr/>
          <p:nvPr/>
        </p:nvGraphicFramePr>
        <p:xfrm>
          <a:off x="3571868" y="1928802"/>
          <a:ext cx="2333620" cy="29289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071546"/>
            <a:ext cx="7972452" cy="3462342"/>
          </a:xfrm>
        </p:spPr>
        <p:txBody>
          <a:bodyPr/>
          <a:lstStyle/>
          <a:p>
            <a:r>
              <a:rPr lang="fa-IR" dirty="0" smtClean="0"/>
              <a:t>                   </a:t>
            </a:r>
            <a:endParaRPr lang="fa-IR" dirty="0"/>
          </a:p>
        </p:txBody>
      </p:sp>
      <p:sp>
        <p:nvSpPr>
          <p:cNvPr id="3" name="Text Placeholder 2"/>
          <p:cNvSpPr>
            <a:spLocks noGrp="1"/>
          </p:cNvSpPr>
          <p:nvPr>
            <p:ph type="body" idx="1"/>
          </p:nvPr>
        </p:nvSpPr>
        <p:spPr>
          <a:xfrm>
            <a:off x="714348" y="785794"/>
            <a:ext cx="7800980" cy="5429288"/>
          </a:xfrm>
        </p:spPr>
        <p:txBody>
          <a:bodyPr/>
          <a:lstStyle/>
          <a:p>
            <a:pPr algn="r">
              <a:buFont typeface="Wingdings" pitchFamily="2" charset="2"/>
              <a:buChar char="v"/>
            </a:pPr>
            <a:r>
              <a:rPr lang="fa-IR" sz="2200" dirty="0" smtClean="0">
                <a:cs typeface="B Lotus" pitchFamily="2" charset="-78"/>
              </a:rPr>
              <a:t>جنسیت 25  گیاه اولیه از طریق گلها شناسایی شد.</a:t>
            </a:r>
          </a:p>
          <a:p>
            <a:pPr algn="r">
              <a:buFont typeface="Wingdings" pitchFamily="2" charset="2"/>
              <a:buChar char="v"/>
            </a:pPr>
            <a:r>
              <a:rPr lang="fa-IR" sz="2200" dirty="0" smtClean="0">
                <a:cs typeface="B Lotus" pitchFamily="2" charset="-78"/>
              </a:rPr>
              <a:t>5 تا از آخرین گیاهان گل داده همگی ماده بودند.</a:t>
            </a:r>
          </a:p>
          <a:p>
            <a:pPr algn="r">
              <a:buFont typeface="Wingdings" pitchFamily="2" charset="2"/>
              <a:buChar char="v"/>
            </a:pPr>
            <a:r>
              <a:rPr lang="fa-IR" sz="2200" dirty="0" smtClean="0">
                <a:cs typeface="B Lotus" pitchFamily="2" charset="-78"/>
              </a:rPr>
              <a:t>علاوه بر گلدهی دیرتر پایه های ماده، آنها همچنین کند رشدتر از سایرین هستند.</a:t>
            </a:r>
          </a:p>
          <a:p>
            <a:pPr algn="r">
              <a:buFont typeface="Wingdings" pitchFamily="2" charset="2"/>
              <a:buChar char="v"/>
            </a:pPr>
            <a:r>
              <a:rPr lang="fa-IR" sz="2200" dirty="0" smtClean="0">
                <a:cs typeface="B Lotus" pitchFamily="2" charset="-78"/>
              </a:rPr>
              <a:t>روش های کشت برای هر دو گروه یکسان بود به احتمال بسیار زیاد تفاوت های ارثی بین صفات دلیل این پدیده است.</a:t>
            </a:r>
          </a:p>
          <a:p>
            <a:pPr algn="r">
              <a:buFont typeface="Wingdings" pitchFamily="2" charset="2"/>
              <a:buChar char="v"/>
            </a:pPr>
            <a:r>
              <a:rPr lang="fa-IR" sz="2200" dirty="0" smtClean="0">
                <a:cs typeface="B Lotus" pitchFamily="2" charset="-78"/>
              </a:rPr>
              <a:t>نتاج 12 پایه نر از لحاظ جنسیت هموزیگوت شدند(گیاهان </a:t>
            </a:r>
            <a:r>
              <a:rPr lang="en-US" sz="2200" i="1" dirty="0" smtClean="0">
                <a:cs typeface="B Lotus" pitchFamily="2" charset="-78"/>
              </a:rPr>
              <a:t>MM</a:t>
            </a:r>
            <a:r>
              <a:rPr lang="fa-IR" sz="2200" dirty="0" smtClean="0">
                <a:cs typeface="B Lotus" pitchFamily="2" charset="-78"/>
              </a:rPr>
              <a:t> )</a:t>
            </a:r>
          </a:p>
          <a:p>
            <a:pPr algn="r">
              <a:buFont typeface="Wingdings" pitchFamily="2" charset="2"/>
              <a:buChar char="v"/>
            </a:pPr>
            <a:r>
              <a:rPr lang="fa-IR" sz="2200" dirty="0" smtClean="0">
                <a:cs typeface="B Lotus" pitchFamily="2" charset="-78"/>
              </a:rPr>
              <a:t>به منظور تلاقی از تمام گیاهان </a:t>
            </a:r>
            <a:r>
              <a:rPr lang="en-US" sz="2200" i="1" dirty="0" smtClean="0">
                <a:cs typeface="B Lotus" pitchFamily="2" charset="-78"/>
              </a:rPr>
              <a:t>MM</a:t>
            </a:r>
            <a:r>
              <a:rPr lang="fa-IR" sz="2200" i="1" dirty="0" smtClean="0">
                <a:cs typeface="B Lotus" pitchFamily="2" charset="-78"/>
              </a:rPr>
              <a:t> فقط یک گیاه ماده استفاده شد.</a:t>
            </a:r>
          </a:p>
          <a:p>
            <a:pPr algn="r">
              <a:buFont typeface="Wingdings" pitchFamily="2" charset="2"/>
              <a:buChar char="v"/>
            </a:pPr>
            <a:r>
              <a:rPr lang="fa-IR" sz="2200" i="1" dirty="0" smtClean="0">
                <a:cs typeface="B Lotus" pitchFamily="2" charset="-78"/>
              </a:rPr>
              <a:t>در نتیجه هر گونه تفاوت بین نتاج از این کراس ها منحصرأ به خاطر گیاه پدری است.</a:t>
            </a:r>
          </a:p>
          <a:p>
            <a:pPr algn="r">
              <a:buFont typeface="Wingdings" pitchFamily="2" charset="2"/>
              <a:buChar char="v"/>
            </a:pPr>
            <a:r>
              <a:rPr lang="fa-IR" sz="2200" i="1" dirty="0" smtClean="0">
                <a:cs typeface="B Lotus" pitchFamily="2" charset="-78"/>
              </a:rPr>
              <a:t>فقط آندسته از گیاهان که گرایش ارثی به صفات فوق( </a:t>
            </a:r>
            <a:r>
              <a:rPr lang="en-US" sz="2200" i="1" dirty="0" smtClean="0">
                <a:cs typeface="B Lotus" pitchFamily="2" charset="-78"/>
              </a:rPr>
              <a:t>MM</a:t>
            </a:r>
            <a:r>
              <a:rPr lang="fa-IR" sz="2200" dirty="0" smtClean="0">
                <a:cs typeface="B Lotus" pitchFamily="2" charset="-78"/>
              </a:rPr>
              <a:t> ) نشان دادند از طریق تکثیر رویشی در باغ نگه داری خواهند شد.</a:t>
            </a:r>
          </a:p>
          <a:p>
            <a:pPr algn="r"/>
            <a:endParaRPr lang="fa-IR" sz="2200" dirty="0" smtClean="0">
              <a:cs typeface="B Lotus" pitchFamily="2" charset="-78"/>
            </a:endParaRPr>
          </a:p>
          <a:p>
            <a:pPr algn="r">
              <a:buFont typeface="Wingdings" pitchFamily="2" charset="2"/>
              <a:buChar char="v"/>
            </a:pPr>
            <a:endParaRPr lang="fa-IR" dirty="0">
              <a:cs typeface="B Lotus" pitchFamily="2" charset="-78"/>
            </a:endParaRPr>
          </a:p>
        </p:txBody>
      </p:sp>
      <p:sp>
        <p:nvSpPr>
          <p:cNvPr id="4" name="TextBox 3"/>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28" y="857232"/>
            <a:ext cx="6429420" cy="400110"/>
          </a:xfrm>
          <a:prstGeom prst="rect">
            <a:avLst/>
          </a:prstGeom>
        </p:spPr>
        <p:txBody>
          <a:bodyPr wrap="square">
            <a:spAutoFit/>
          </a:bodyPr>
          <a:lstStyle/>
          <a:p>
            <a:pPr>
              <a:buFont typeface="Wingdings" pitchFamily="2" charset="2"/>
              <a:buChar char="v"/>
            </a:pPr>
            <a:r>
              <a:rPr lang="fa-IR" sz="2000" dirty="0" smtClean="0">
                <a:cs typeface="B Lotus" pitchFamily="2" charset="-78"/>
              </a:rPr>
              <a:t>جدول زیر نتایج تلاقی این 12 گیاه را نشان می دهد.</a:t>
            </a:r>
          </a:p>
        </p:txBody>
      </p:sp>
      <p:pic>
        <p:nvPicPr>
          <p:cNvPr id="3" name="Picture 2"/>
          <p:cNvPicPr>
            <a:picLocks noChangeAspect="1" noChangeArrowheads="1"/>
          </p:cNvPicPr>
          <p:nvPr/>
        </p:nvPicPr>
        <p:blipFill>
          <a:blip r:embed="rId2"/>
          <a:srcRect/>
          <a:stretch>
            <a:fillRect/>
          </a:stretch>
        </p:blipFill>
        <p:spPr bwMode="auto">
          <a:xfrm>
            <a:off x="357158" y="1857364"/>
            <a:ext cx="8415367" cy="45720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fa-IR" dirty="0"/>
          </a:p>
        </p:txBody>
      </p:sp>
      <p:sp>
        <p:nvSpPr>
          <p:cNvPr id="3" name="Text Placeholder 2"/>
          <p:cNvSpPr>
            <a:spLocks noGrp="1"/>
          </p:cNvSpPr>
          <p:nvPr>
            <p:ph type="body" idx="1"/>
          </p:nvPr>
        </p:nvSpPr>
        <p:spPr>
          <a:xfrm>
            <a:off x="928662" y="428604"/>
            <a:ext cx="7829576" cy="5572164"/>
          </a:xfrm>
        </p:spPr>
        <p:txBody>
          <a:bodyPr/>
          <a:lstStyle/>
          <a:p>
            <a:pPr algn="r"/>
            <a:r>
              <a:rPr lang="fa-IR" i="1" dirty="0" smtClean="0">
                <a:cs typeface="B Lotus" pitchFamily="2" charset="-78"/>
              </a:rPr>
              <a:t>تمایل به </a:t>
            </a:r>
            <a:r>
              <a:rPr lang="en-US" i="1" dirty="0" smtClean="0">
                <a:cs typeface="B Lotus" pitchFamily="2" charset="-78"/>
              </a:rPr>
              <a:t>   Andromonoecy </a:t>
            </a:r>
            <a:r>
              <a:rPr lang="fa-IR" i="1" dirty="0" smtClean="0">
                <a:cs typeface="B Lotus" pitchFamily="2" charset="-78"/>
              </a:rPr>
              <a:t>احتمالأ پایه ژنتیکی دارد، در جدول 1 دیده می شود که گیاهان </a:t>
            </a:r>
            <a:r>
              <a:rPr lang="en-US" i="1" dirty="0" smtClean="0">
                <a:cs typeface="B Lotus" pitchFamily="2" charset="-78"/>
              </a:rPr>
              <a:t>Andromonoecious</a:t>
            </a:r>
            <a:r>
              <a:rPr lang="en-US" dirty="0" smtClean="0">
                <a:cs typeface="B Lotus" pitchFamily="2" charset="-78"/>
              </a:rPr>
              <a:t> </a:t>
            </a:r>
            <a:r>
              <a:rPr lang="fa-IR" dirty="0" smtClean="0">
                <a:cs typeface="B Lotus" pitchFamily="2" charset="-78"/>
              </a:rPr>
              <a:t> در زمان تکثیر جنسی نسل بعد تمایل به تولید بیشتر گیاهان </a:t>
            </a:r>
            <a:r>
              <a:rPr lang="en-US" i="1" dirty="0" smtClean="0">
                <a:cs typeface="B Lotus" pitchFamily="2" charset="-78"/>
              </a:rPr>
              <a:t>Andromonoecious</a:t>
            </a:r>
            <a:r>
              <a:rPr lang="fa-IR" i="1" dirty="0" smtClean="0">
                <a:cs typeface="B Lotus" pitchFamily="2" charset="-78"/>
              </a:rPr>
              <a:t> دارند.</a:t>
            </a:r>
          </a:p>
          <a:p>
            <a:pPr algn="r"/>
            <a:r>
              <a:rPr lang="fa-IR" i="1" dirty="0" smtClean="0">
                <a:cs typeface="B Lotus" pitchFamily="2" charset="-78"/>
              </a:rPr>
              <a:t>در حال حاضر عوامل موثر و جگونگی این گرایش که بر چه پایه ای است برای ما روشن نیست.</a:t>
            </a:r>
          </a:p>
          <a:p>
            <a:pPr algn="r"/>
            <a:endParaRPr lang="fa-IR" dirty="0">
              <a:cs typeface="B Lotus" pitchFamily="2" charset="-78"/>
            </a:endParaRPr>
          </a:p>
        </p:txBody>
      </p:sp>
      <p:pic>
        <p:nvPicPr>
          <p:cNvPr id="2050" name="Picture 2"/>
          <p:cNvPicPr>
            <a:picLocks noChangeAspect="1" noChangeArrowheads="1"/>
          </p:cNvPicPr>
          <p:nvPr/>
        </p:nvPicPr>
        <p:blipFill>
          <a:blip r:embed="rId3"/>
          <a:srcRect/>
          <a:stretch>
            <a:fillRect/>
          </a:stretch>
        </p:blipFill>
        <p:spPr bwMode="auto">
          <a:xfrm>
            <a:off x="500034" y="2071678"/>
            <a:ext cx="8324878" cy="4572032"/>
          </a:xfrm>
          <a:prstGeom prst="rect">
            <a:avLst/>
          </a:prstGeom>
          <a:noFill/>
          <a:ln w="9525">
            <a:noFill/>
            <a:miter lim="800000"/>
            <a:headEnd/>
            <a:tailEnd/>
          </a:ln>
          <a:effectLst/>
        </p:spPr>
      </p:pic>
      <p:sp>
        <p:nvSpPr>
          <p:cNvPr id="5" name="TextBox 4"/>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fa-IR" dirty="0"/>
          </a:p>
        </p:txBody>
      </p:sp>
      <p:sp>
        <p:nvSpPr>
          <p:cNvPr id="3" name="Text Placeholder 2"/>
          <p:cNvSpPr>
            <a:spLocks noGrp="1"/>
          </p:cNvSpPr>
          <p:nvPr>
            <p:ph type="body" idx="1"/>
          </p:nvPr>
        </p:nvSpPr>
        <p:spPr>
          <a:xfrm>
            <a:off x="500034" y="1214422"/>
            <a:ext cx="8043890" cy="3214710"/>
          </a:xfrm>
          <a:ln w="57150">
            <a:solidFill>
              <a:schemeClr val="tx2">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r"/>
            <a:endParaRPr lang="fa-IR" sz="2200" dirty="0" smtClean="0">
              <a:cs typeface="B Lotus" pitchFamily="2" charset="-78"/>
            </a:endParaRPr>
          </a:p>
          <a:p>
            <a:pPr algn="r"/>
            <a:endParaRPr lang="fa-IR" sz="2400" dirty="0" smtClean="0">
              <a:cs typeface="B Lotus" pitchFamily="2" charset="-78"/>
            </a:endParaRPr>
          </a:p>
          <a:p>
            <a:pPr algn="r"/>
            <a:r>
              <a:rPr lang="fa-IR" sz="2400" dirty="0" smtClean="0">
                <a:cs typeface="B Lotus" pitchFamily="2" charset="-78"/>
              </a:rPr>
              <a:t>برای روشن کردن این موضوع باید بین گیاهان لاین های کاملأ دو جنسی و آنهایی که کاملأ </a:t>
            </a:r>
          </a:p>
          <a:p>
            <a:pPr algn="r"/>
            <a:r>
              <a:rPr lang="fa-IR" sz="2400" dirty="0" smtClean="0">
                <a:cs typeface="B Lotus" pitchFamily="2" charset="-78"/>
              </a:rPr>
              <a:t>دو پایه اند(خالص اند) تلاقی انجام شود، با اینحال مشکل باقیمانده که </a:t>
            </a:r>
            <a:r>
              <a:rPr lang="en-US" sz="2400" i="1" dirty="0" smtClean="0">
                <a:cs typeface="B Lotus" pitchFamily="2" charset="-78"/>
              </a:rPr>
              <a:t>Andromonoecious</a:t>
            </a:r>
            <a:r>
              <a:rPr lang="fa-IR" sz="2400" i="1" dirty="0" smtClean="0">
                <a:cs typeface="B Lotus" pitchFamily="2" charset="-78"/>
              </a:rPr>
              <a:t> است ممکن است تحت شرایط خاصی تحت تأثیر قرار گیرد.</a:t>
            </a:r>
            <a:endParaRPr lang="fa-IR" sz="2400" dirty="0">
              <a:cs typeface="B Lotus" pitchFamily="2" charset="-78"/>
            </a:endParaRPr>
          </a:p>
        </p:txBody>
      </p:sp>
      <p:sp>
        <p:nvSpPr>
          <p:cNvPr id="4" name="TextBox 3"/>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12" y="571480"/>
            <a:ext cx="2365118" cy="642942"/>
          </a:xfrm>
        </p:spPr>
        <p:txBody>
          <a:bodyPr>
            <a:normAutofit fontScale="90000"/>
          </a:bodyPr>
          <a:lstStyle/>
          <a:p>
            <a:r>
              <a:rPr lang="fa-IR" dirty="0" smtClean="0">
                <a:cs typeface="B Lotus" pitchFamily="2" charset="-78"/>
              </a:rPr>
              <a:t>معرفی:   </a:t>
            </a:r>
            <a:endParaRPr lang="fa-IR" dirty="0">
              <a:cs typeface="B Lotus" pitchFamily="2" charset="-78"/>
            </a:endParaRPr>
          </a:p>
        </p:txBody>
      </p:sp>
      <p:sp>
        <p:nvSpPr>
          <p:cNvPr id="9" name="Subtitle 8"/>
          <p:cNvSpPr>
            <a:spLocks noGrp="1"/>
          </p:cNvSpPr>
          <p:nvPr>
            <p:ph type="subTitle" idx="1"/>
          </p:nvPr>
        </p:nvSpPr>
        <p:spPr>
          <a:xfrm>
            <a:off x="1371600" y="1785926"/>
            <a:ext cx="6400800" cy="3298372"/>
          </a:xfrm>
        </p:spPr>
        <p:txBody>
          <a:bodyPr/>
          <a:lstStyle/>
          <a:p>
            <a:pPr algn="r"/>
            <a:r>
              <a:rPr lang="fa-IR" dirty="0" smtClean="0">
                <a:cs typeface="B Lotus" pitchFamily="2" charset="-78"/>
              </a:rPr>
              <a:t>مارچوبه متعلق به خانواده سوسنی ها </a:t>
            </a:r>
            <a:r>
              <a:rPr lang="en-US" i="1" dirty="0" smtClean="0">
                <a:cs typeface="B Lotus" pitchFamily="2" charset="-78"/>
              </a:rPr>
              <a:t>liliaceae) </a:t>
            </a:r>
            <a:r>
              <a:rPr lang="fa-IR" i="1" dirty="0" smtClean="0">
                <a:cs typeface="B Lotus" pitchFamily="2" charset="-78"/>
              </a:rPr>
              <a:t> )</a:t>
            </a:r>
            <a:endParaRPr lang="en-US" i="1" dirty="0" smtClean="0">
              <a:cs typeface="B Lotus" pitchFamily="2" charset="-78"/>
            </a:endParaRPr>
          </a:p>
          <a:p>
            <a:pPr algn="r"/>
            <a:r>
              <a:rPr lang="fa-IR" dirty="0" smtClean="0">
                <a:cs typeface="B Lotus" pitchFamily="2" charset="-78"/>
              </a:rPr>
              <a:t>گیاهی تک لپه و چند ساله و دو پایه است.</a:t>
            </a:r>
          </a:p>
          <a:p>
            <a:pPr algn="r"/>
            <a:r>
              <a:rPr lang="fa-IR" dirty="0" smtClean="0">
                <a:cs typeface="B Lotus" pitchFamily="2" charset="-78"/>
              </a:rPr>
              <a:t>گل های نر وماده معمولأ مجزا و روی دو پایه قرار دارند.</a:t>
            </a:r>
          </a:p>
        </p:txBody>
      </p:sp>
      <p:sp>
        <p:nvSpPr>
          <p:cNvPr id="4" name="TextBox 3"/>
          <p:cNvSpPr txBox="1"/>
          <p:nvPr/>
        </p:nvSpPr>
        <p:spPr>
          <a:xfrm>
            <a:off x="-39375" y="6519446"/>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fa-IR" dirty="0"/>
          </a:p>
        </p:txBody>
      </p:sp>
      <p:pic>
        <p:nvPicPr>
          <p:cNvPr id="4" name="Content Placeholder 3" descr="21.jpg"/>
          <p:cNvPicPr>
            <a:picLocks noGrp="1" noChangeAspect="1"/>
          </p:cNvPicPr>
          <p:nvPr>
            <p:ph idx="1"/>
          </p:nvPr>
        </p:nvPicPr>
        <p:blipFill>
          <a:blip r:embed="rId2"/>
          <a:stretch>
            <a:fillRect/>
          </a:stretch>
        </p:blipFill>
        <p:spPr>
          <a:xfrm>
            <a:off x="5643570" y="2928934"/>
            <a:ext cx="3286148" cy="3714776"/>
          </a:xfrm>
        </p:spPr>
      </p:pic>
      <p:pic>
        <p:nvPicPr>
          <p:cNvPr id="4098" name="Picture 2" descr="C:\Users\Novin Rayaneh\Pictures\4.jpg"/>
          <p:cNvPicPr>
            <a:picLocks noChangeAspect="1" noChangeArrowheads="1"/>
          </p:cNvPicPr>
          <p:nvPr/>
        </p:nvPicPr>
        <p:blipFill>
          <a:blip r:embed="rId3"/>
          <a:srcRect/>
          <a:stretch>
            <a:fillRect/>
          </a:stretch>
        </p:blipFill>
        <p:spPr bwMode="auto">
          <a:xfrm>
            <a:off x="500034" y="428604"/>
            <a:ext cx="1885950" cy="1885950"/>
          </a:xfrm>
          <a:prstGeom prst="rect">
            <a:avLst/>
          </a:prstGeom>
          <a:noFill/>
        </p:spPr>
      </p:pic>
      <p:pic>
        <p:nvPicPr>
          <p:cNvPr id="4099" name="Picture 3" descr="C:\Users\Novin Rayaneh\Pictures\5.jpg"/>
          <p:cNvPicPr>
            <a:picLocks noChangeAspect="1" noChangeArrowheads="1"/>
          </p:cNvPicPr>
          <p:nvPr/>
        </p:nvPicPr>
        <p:blipFill>
          <a:blip r:embed="rId4"/>
          <a:srcRect/>
          <a:stretch>
            <a:fillRect/>
          </a:stretch>
        </p:blipFill>
        <p:spPr bwMode="auto">
          <a:xfrm>
            <a:off x="1714480" y="2428868"/>
            <a:ext cx="3714776" cy="2143125"/>
          </a:xfrm>
          <a:prstGeom prst="rect">
            <a:avLst/>
          </a:prstGeom>
          <a:noFill/>
        </p:spPr>
      </p:pic>
      <p:sp>
        <p:nvSpPr>
          <p:cNvPr id="6" name="TextBox 5"/>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fa-IR" dirty="0"/>
          </a:p>
        </p:txBody>
      </p:sp>
      <p:sp>
        <p:nvSpPr>
          <p:cNvPr id="3" name="Text Placeholder 2"/>
          <p:cNvSpPr>
            <a:spLocks noGrp="1"/>
          </p:cNvSpPr>
          <p:nvPr>
            <p:ph type="body" idx="1"/>
          </p:nvPr>
        </p:nvSpPr>
        <p:spPr>
          <a:xfrm>
            <a:off x="714348" y="642918"/>
            <a:ext cx="7972452" cy="4929222"/>
          </a:xfrm>
        </p:spPr>
        <p:txBody>
          <a:bodyPr>
            <a:normAutofit fontScale="92500"/>
          </a:bodyPr>
          <a:lstStyle/>
          <a:p>
            <a:pPr algn="r">
              <a:buFont typeface="Wingdings" pitchFamily="2" charset="2"/>
              <a:buChar char="v"/>
            </a:pPr>
            <a:r>
              <a:rPr lang="fa-IR" sz="2400" dirty="0" smtClean="0">
                <a:cs typeface="B Lotus" pitchFamily="2" charset="-78"/>
              </a:rPr>
              <a:t>در حال حاضر برای ارقام مارچوبه  این بسیار حائز اهمیت است که همه ی ناهمگن ها</a:t>
            </a:r>
          </a:p>
          <a:p>
            <a:pPr algn="r"/>
            <a:r>
              <a:rPr lang="fa-IR" sz="2400" dirty="0" smtClean="0">
                <a:cs typeface="B Lotus" pitchFamily="2" charset="-78"/>
              </a:rPr>
              <a:t> (هتروزیگوت ها)  که نسبتأ از نظر وسعت زیاداند، در نتیجه درصد قابل توجهی از عملکرد پایین از وجود گیاهان نا خالص است.</a:t>
            </a:r>
          </a:p>
          <a:p>
            <a:pPr algn="r">
              <a:buFont typeface="Wingdings" pitchFamily="2" charset="2"/>
              <a:buChar char="v"/>
            </a:pPr>
            <a:r>
              <a:rPr lang="fa-IR" sz="2400" dirty="0" smtClean="0">
                <a:cs typeface="B Lotus" pitchFamily="2" charset="-78"/>
              </a:rPr>
              <a:t>علاوه بر این ادامه دادن خودگشنی امکان تولید هتروزیس را بیشتر می کند .</a:t>
            </a:r>
          </a:p>
          <a:p>
            <a:pPr algn="r"/>
            <a:r>
              <a:rPr lang="fa-IR" sz="2400" dirty="0" smtClean="0">
                <a:cs typeface="B Lotus" pitchFamily="2" charset="-78"/>
              </a:rPr>
              <a:t>ممکن است برای استفاده از ترکیب منحصرأ نر، با ارقام هیبریدی که ممکن است بوجود آمده باشد انجام شود.</a:t>
            </a:r>
          </a:p>
          <a:p>
            <a:pPr algn="r">
              <a:buFont typeface="Wingdings" pitchFamily="2" charset="2"/>
              <a:buChar char="v"/>
            </a:pPr>
            <a:r>
              <a:rPr lang="fa-IR" sz="2400" dirty="0" smtClean="0">
                <a:cs typeface="B Lotus" pitchFamily="2" charset="-78"/>
              </a:rPr>
              <a:t>برای رسیدن به این امر لازم است که از یک طرف گیاهان </a:t>
            </a:r>
            <a:r>
              <a:rPr lang="en-US" sz="2400" dirty="0" smtClean="0">
                <a:cs typeface="B Lotus" pitchFamily="2" charset="-78"/>
              </a:rPr>
              <a:t>Mm</a:t>
            </a:r>
            <a:r>
              <a:rPr lang="fa-IR" sz="2400" dirty="0" smtClean="0">
                <a:cs typeface="B Lotus" pitchFamily="2" charset="-78"/>
              </a:rPr>
              <a:t> از لاین </a:t>
            </a:r>
            <a:r>
              <a:rPr lang="en-US" sz="2400" i="1" dirty="0" smtClean="0">
                <a:cs typeface="B Lotus" pitchFamily="2" charset="-78"/>
              </a:rPr>
              <a:t>Andromonoecious</a:t>
            </a:r>
            <a:r>
              <a:rPr lang="fa-IR" sz="2400" i="1" dirty="0" smtClean="0">
                <a:cs typeface="B Lotus" pitchFamily="2" charset="-78"/>
              </a:rPr>
              <a:t> در نسل های پی در پی خودگشنی انجام دهند.</a:t>
            </a:r>
          </a:p>
          <a:p>
            <a:pPr algn="r">
              <a:buFont typeface="Wingdings" pitchFamily="2" charset="2"/>
              <a:buChar char="v"/>
            </a:pPr>
            <a:r>
              <a:rPr lang="fa-IR" sz="2400" i="1" dirty="0" smtClean="0">
                <a:cs typeface="B Lotus" pitchFamily="2" charset="-78"/>
              </a:rPr>
              <a:t>برای بدست آوردن هموزیگوت گیاهان ماده برای همه ی صفات، می توان بعنوان یک گیاه مادری برای انواع هیبرید ها بکار رود.</a:t>
            </a:r>
          </a:p>
          <a:p>
            <a:pPr algn="r">
              <a:buFont typeface="Wingdings" pitchFamily="2" charset="2"/>
              <a:buChar char="v"/>
            </a:pPr>
            <a:r>
              <a:rPr lang="fa-IR" sz="2400" i="1" dirty="0" smtClean="0">
                <a:cs typeface="B Lotus" pitchFamily="2" charset="-78"/>
              </a:rPr>
              <a:t>از طرف دیگر گیاهان </a:t>
            </a:r>
            <a:r>
              <a:rPr lang="en-US" sz="2400" i="1" dirty="0" smtClean="0">
                <a:cs typeface="B Lotus" pitchFamily="2" charset="-78"/>
              </a:rPr>
              <a:t>MM </a:t>
            </a:r>
            <a:r>
              <a:rPr lang="fa-IR" sz="2400" i="1" dirty="0" smtClean="0">
                <a:cs typeface="B Lotus" pitchFamily="2" charset="-78"/>
              </a:rPr>
              <a:t> در لاین </a:t>
            </a:r>
            <a:r>
              <a:rPr lang="en-US" sz="2400" i="1" dirty="0" smtClean="0">
                <a:cs typeface="B Lotus" pitchFamily="2" charset="-78"/>
              </a:rPr>
              <a:t>Andromonoecious</a:t>
            </a:r>
            <a:r>
              <a:rPr lang="fa-IR" sz="2400" i="1" dirty="0" smtClean="0">
                <a:cs typeface="B Lotus" pitchFamily="2" charset="-78"/>
              </a:rPr>
              <a:t> دیگر، باید از طریق خودگشنی از نسلی به نسل دیگر برای بدست آوردن یک گیاه پدر هموزیگوت انجام داد.</a:t>
            </a:r>
          </a:p>
          <a:p>
            <a:pPr algn="r"/>
            <a:endParaRPr lang="fa-IR" dirty="0" smtClean="0">
              <a:cs typeface="B Lotus" pitchFamily="2" charset="-78"/>
            </a:endParaRPr>
          </a:p>
        </p:txBody>
      </p:sp>
      <p:sp>
        <p:nvSpPr>
          <p:cNvPr id="4" name="TextBox 3"/>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fa-IR" dirty="0"/>
          </a:p>
        </p:txBody>
      </p:sp>
      <p:sp>
        <p:nvSpPr>
          <p:cNvPr id="3" name="Text Placeholder 2"/>
          <p:cNvSpPr>
            <a:spLocks noGrp="1"/>
          </p:cNvSpPr>
          <p:nvPr>
            <p:ph type="body" idx="1"/>
          </p:nvPr>
        </p:nvSpPr>
        <p:spPr>
          <a:xfrm>
            <a:off x="1600200" y="785794"/>
            <a:ext cx="7086600" cy="571504"/>
          </a:xfrm>
        </p:spPr>
        <p:txBody>
          <a:bodyPr>
            <a:normAutofit/>
          </a:bodyPr>
          <a:lstStyle/>
          <a:p>
            <a:pPr algn="r"/>
            <a:r>
              <a:rPr lang="fa-IR" sz="2400" dirty="0" smtClean="0">
                <a:cs typeface="B Lotus" pitchFamily="2" charset="-78"/>
              </a:rPr>
              <a:t>            برای درک این روش میتوان نمودار ی به شکل زیر تنظیم کرد</a:t>
            </a:r>
            <a:r>
              <a:rPr lang="fa-IR" sz="2200" dirty="0" smtClean="0">
                <a:cs typeface="B Lotus" pitchFamily="2" charset="-78"/>
              </a:rPr>
              <a:t>.</a:t>
            </a:r>
            <a:endParaRPr lang="fa-IR" sz="2200" dirty="0">
              <a:cs typeface="B Lotus" pitchFamily="2" charset="-78"/>
            </a:endParaRPr>
          </a:p>
        </p:txBody>
      </p:sp>
      <p:pic>
        <p:nvPicPr>
          <p:cNvPr id="3074" name="Picture 2"/>
          <p:cNvPicPr>
            <a:picLocks noChangeAspect="1" noChangeArrowheads="1"/>
          </p:cNvPicPr>
          <p:nvPr/>
        </p:nvPicPr>
        <p:blipFill>
          <a:blip r:embed="rId2"/>
          <a:srcRect/>
          <a:stretch>
            <a:fillRect/>
          </a:stretch>
        </p:blipFill>
        <p:spPr bwMode="auto">
          <a:xfrm>
            <a:off x="357158" y="1500174"/>
            <a:ext cx="8572528" cy="4786346"/>
          </a:xfrm>
          <a:prstGeom prst="rect">
            <a:avLst/>
          </a:prstGeom>
          <a:noFill/>
          <a:ln w="9525">
            <a:noFill/>
            <a:miter lim="800000"/>
            <a:headEnd/>
            <a:tailEnd/>
          </a:ln>
          <a:effectLst/>
        </p:spPr>
      </p:pic>
      <p:sp>
        <p:nvSpPr>
          <p:cNvPr id="5" name="TextBox 4"/>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fa-IR" dirty="0"/>
          </a:p>
        </p:txBody>
      </p:sp>
      <p:sp>
        <p:nvSpPr>
          <p:cNvPr id="3" name="Text Placeholder 2"/>
          <p:cNvSpPr>
            <a:spLocks noGrp="1"/>
          </p:cNvSpPr>
          <p:nvPr>
            <p:ph type="body" idx="1"/>
          </p:nvPr>
        </p:nvSpPr>
        <p:spPr>
          <a:xfrm>
            <a:off x="1600200" y="1357298"/>
            <a:ext cx="7086600" cy="2660200"/>
          </a:xfrm>
        </p:spPr>
        <p:txBody>
          <a:bodyPr/>
          <a:lstStyle/>
          <a:p>
            <a:pPr algn="r"/>
            <a:r>
              <a:rPr lang="fa-IR" dirty="0" smtClean="0">
                <a:cs typeface="B Lotus" pitchFamily="2" charset="-78"/>
              </a:rPr>
              <a:t>    </a:t>
            </a:r>
            <a:endParaRPr lang="fa-IR" dirty="0">
              <a:cs typeface="B Lotus" pitchFamily="2" charset="-78"/>
            </a:endParaRPr>
          </a:p>
        </p:txBody>
      </p:sp>
      <p:sp>
        <p:nvSpPr>
          <p:cNvPr id="7" name="Cloud 6"/>
          <p:cNvSpPr/>
          <p:nvPr/>
        </p:nvSpPr>
        <p:spPr>
          <a:xfrm>
            <a:off x="642910" y="714356"/>
            <a:ext cx="7572396" cy="485778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buFont typeface="Wingdings" pitchFamily="2" charset="2"/>
              <a:buChar char="v"/>
            </a:pPr>
            <a:r>
              <a:rPr lang="fa-IR" sz="2000" dirty="0" smtClean="0">
                <a:solidFill>
                  <a:schemeClr val="bg2"/>
                </a:solidFill>
                <a:cs typeface="B Lotus" pitchFamily="2" charset="-78"/>
              </a:rPr>
              <a:t>جدا کردن لاین </a:t>
            </a:r>
            <a:r>
              <a:rPr lang="en-US" sz="2000" dirty="0" smtClean="0">
                <a:solidFill>
                  <a:schemeClr val="bg2"/>
                </a:solidFill>
                <a:cs typeface="B Lotus" pitchFamily="2" charset="-78"/>
              </a:rPr>
              <a:t>F 4</a:t>
            </a:r>
            <a:r>
              <a:rPr lang="fa-IR" sz="2000" dirty="0" smtClean="0">
                <a:solidFill>
                  <a:schemeClr val="bg2"/>
                </a:solidFill>
                <a:cs typeface="B Lotus" pitchFamily="2" charset="-78"/>
              </a:rPr>
              <a:t>، یک جمعیت کم از یک تیپ کوتوله </a:t>
            </a:r>
            <a:r>
              <a:rPr lang="en-US" sz="2000" dirty="0" smtClean="0">
                <a:solidFill>
                  <a:schemeClr val="bg2"/>
                </a:solidFill>
                <a:cs typeface="B Lotus" pitchFamily="2" charset="-78"/>
              </a:rPr>
              <a:t>Dwarf-type </a:t>
            </a:r>
            <a:r>
              <a:rPr lang="fa-IR" sz="2000" dirty="0" smtClean="0">
                <a:solidFill>
                  <a:schemeClr val="bg2"/>
                </a:solidFill>
                <a:cs typeface="B Lotus" pitchFamily="2" charset="-78"/>
              </a:rPr>
              <a:t> را نشان داد.</a:t>
            </a:r>
          </a:p>
          <a:p>
            <a:pPr>
              <a:buFont typeface="Wingdings" pitchFamily="2" charset="2"/>
              <a:buChar char="v"/>
            </a:pPr>
            <a:r>
              <a:rPr lang="fa-IR" sz="2000" dirty="0" smtClean="0">
                <a:solidFill>
                  <a:schemeClr val="bg2"/>
                </a:solidFill>
                <a:cs typeface="B Lotus" pitchFamily="2" charset="-78"/>
              </a:rPr>
              <a:t>بطور کلی از دست دادن قدرت به خاطر خودگشنی ناچیز بوده است حتی در رقم </a:t>
            </a:r>
            <a:r>
              <a:rPr lang="en-US" sz="2000" dirty="0" smtClean="0">
                <a:solidFill>
                  <a:schemeClr val="bg2"/>
                </a:solidFill>
                <a:cs typeface="B Lotus" pitchFamily="2" charset="-78"/>
              </a:rPr>
              <a:t>F 4</a:t>
            </a:r>
            <a:endParaRPr lang="fa-IR" sz="2000" dirty="0" smtClean="0">
              <a:solidFill>
                <a:schemeClr val="bg2"/>
              </a:solidFill>
              <a:cs typeface="B Lotus" pitchFamily="2" charset="-78"/>
            </a:endParaRPr>
          </a:p>
          <a:p>
            <a:pPr>
              <a:buFont typeface="Wingdings" pitchFamily="2" charset="2"/>
              <a:buChar char="v"/>
            </a:pPr>
            <a:r>
              <a:rPr lang="fa-IR" sz="2000" dirty="0" smtClean="0">
                <a:solidFill>
                  <a:schemeClr val="bg2"/>
                </a:solidFill>
                <a:cs typeface="B Lotus" pitchFamily="2" charset="-78"/>
              </a:rPr>
              <a:t>پس به مراتب تنظیم میوه دهی در لاین </a:t>
            </a:r>
            <a:r>
              <a:rPr lang="en-US" sz="2000" dirty="0" smtClean="0">
                <a:solidFill>
                  <a:schemeClr val="bg2"/>
                </a:solidFill>
                <a:cs typeface="B Lotus" pitchFamily="2" charset="-78"/>
              </a:rPr>
              <a:t>F 4</a:t>
            </a:r>
            <a:r>
              <a:rPr lang="fa-IR" sz="2000" dirty="0" smtClean="0">
                <a:solidFill>
                  <a:schemeClr val="bg2"/>
                </a:solidFill>
                <a:cs typeface="B Lotus" pitchFamily="2" charset="-78"/>
              </a:rPr>
              <a:t> هنوز هم خوب است.</a:t>
            </a:r>
          </a:p>
        </p:txBody>
      </p:sp>
      <p:sp>
        <p:nvSpPr>
          <p:cNvPr id="5" name="TextBox 4"/>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fa-IR" dirty="0"/>
          </a:p>
        </p:txBody>
      </p:sp>
      <p:sp>
        <p:nvSpPr>
          <p:cNvPr id="3" name="Text Placeholder 2"/>
          <p:cNvSpPr>
            <a:spLocks noGrp="1"/>
          </p:cNvSpPr>
          <p:nvPr>
            <p:ph type="body" idx="1"/>
          </p:nvPr>
        </p:nvSpPr>
        <p:spPr>
          <a:xfrm>
            <a:off x="571472" y="1071546"/>
            <a:ext cx="8043890" cy="3357586"/>
          </a:xfrm>
        </p:spPr>
        <p:txBody>
          <a:bodyPr/>
          <a:lstStyle/>
          <a:p>
            <a:pPr algn="r">
              <a:buFont typeface="Wingdings" pitchFamily="2" charset="2"/>
              <a:buChar char="v"/>
            </a:pPr>
            <a:r>
              <a:rPr lang="fa-IR" sz="2400" dirty="0" smtClean="0">
                <a:cs typeface="B Lotus" pitchFamily="2" charset="-78"/>
              </a:rPr>
              <a:t>نویسندگان مقاله ی فوق عامل چندجنینی را برای تولید گیاه ماده ی هموزیگوت برای تمام صفت ها مورد توجه قرار دادند.</a:t>
            </a:r>
          </a:p>
          <a:p>
            <a:pPr algn="r">
              <a:buFont typeface="Wingdings" pitchFamily="2" charset="2"/>
              <a:buChar char="v"/>
            </a:pPr>
            <a:r>
              <a:rPr lang="fa-IR" sz="2400" dirty="0" smtClean="0">
                <a:cs typeface="B Lotus" pitchFamily="2" charset="-78"/>
              </a:rPr>
              <a:t>آن ها دریافتند که بطور متوسط 95% از نهال ها پدیده ی چندجنینی را نشان می دهند که این نهال ها میتوانند گیاه هاپلوئید تولید کنند.</a:t>
            </a:r>
          </a:p>
          <a:p>
            <a:pPr algn="r">
              <a:buFont typeface="Wingdings" pitchFamily="2" charset="2"/>
              <a:buChar char="v"/>
            </a:pPr>
            <a:r>
              <a:rPr lang="fa-IR" sz="2400" dirty="0" smtClean="0">
                <a:cs typeface="B Lotus" pitchFamily="2" charset="-78"/>
              </a:rPr>
              <a:t>طبق نظر انها گیاهان هاپلوئید فوق، ماده هستند با دو برابر شدن تعداد کروموزوم ها امکان بوجود آمدن گیاه ماده هموزیگوت برای کلیه ی صفات وجود دارد که در هر زمان به کمترین میزان خودگشنی نیاز باشد. </a:t>
            </a:r>
          </a:p>
          <a:p>
            <a:pPr algn="r"/>
            <a:endParaRPr lang="fa-IR" dirty="0">
              <a:cs typeface="B Lotus" pitchFamily="2" charset="-78"/>
            </a:endParaRPr>
          </a:p>
        </p:txBody>
      </p:sp>
      <p:sp>
        <p:nvSpPr>
          <p:cNvPr id="4" name="TextBox 3"/>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fa-IR" dirty="0"/>
          </a:p>
        </p:txBody>
      </p:sp>
      <p:sp>
        <p:nvSpPr>
          <p:cNvPr id="3" name="Text Placeholder 2"/>
          <p:cNvSpPr>
            <a:spLocks noGrp="1"/>
          </p:cNvSpPr>
          <p:nvPr>
            <p:ph type="body" idx="1"/>
          </p:nvPr>
        </p:nvSpPr>
        <p:spPr>
          <a:xfrm>
            <a:off x="357158" y="1000108"/>
            <a:ext cx="8329642" cy="4714908"/>
          </a:xfrm>
        </p:spPr>
        <p:txBody>
          <a:bodyPr>
            <a:normAutofit/>
          </a:bodyPr>
          <a:lstStyle/>
          <a:p>
            <a:pPr algn="r"/>
            <a:r>
              <a:rPr lang="fa-IR" sz="2400" dirty="0" smtClean="0">
                <a:cs typeface="B Lotus" pitchFamily="2" charset="-78"/>
              </a:rPr>
              <a:t>        </a:t>
            </a:r>
            <a:r>
              <a:rPr lang="fa-IR" sz="2400" b="1" dirty="0" smtClean="0">
                <a:cs typeface="B Lotus" pitchFamily="2" charset="-78"/>
              </a:rPr>
              <a:t>در مقابل این روش بعضی از نظرهای مخالف، مطرح شد:</a:t>
            </a:r>
          </a:p>
          <a:p>
            <a:pPr algn="r">
              <a:buFont typeface="Wingdings" pitchFamily="2" charset="2"/>
              <a:buChar char="v"/>
            </a:pPr>
            <a:r>
              <a:rPr lang="fa-IR" sz="2400" dirty="0" smtClean="0">
                <a:cs typeface="B Lotus" pitchFamily="2" charset="-78"/>
              </a:rPr>
              <a:t> اول از همه اینکه فراوانی که با گیاهان هاپلوئید رخ می دهد کوچک است.</a:t>
            </a:r>
          </a:p>
          <a:p>
            <a:pPr algn="r">
              <a:buFont typeface="Wingdings" pitchFamily="2" charset="2"/>
              <a:buChar char="v"/>
            </a:pPr>
            <a:r>
              <a:rPr lang="fa-IR" sz="2400" dirty="0" smtClean="0">
                <a:cs typeface="B Lotus" pitchFamily="2" charset="-78"/>
              </a:rPr>
              <a:t>این فراوانی کوچک گذرگاه انتخاب است که این انتخاب با این واقعیت که اکثرأ مواردی وجود دارد که همیشه برخی از گیاهان در روند دو برابر شدن تعداد کروموزوم قادر به زنده ماندن نیستند.</a:t>
            </a:r>
          </a:p>
          <a:p>
            <a:pPr algn="r">
              <a:buFont typeface="Wingdings" pitchFamily="2" charset="2"/>
              <a:buChar char="v"/>
            </a:pPr>
            <a:r>
              <a:rPr lang="fa-IR" sz="2400" dirty="0" smtClean="0">
                <a:cs typeface="B Lotus" pitchFamily="2" charset="-78"/>
              </a:rPr>
              <a:t>علاوه بر این اگر کسی بخواهد در این روش ازهموزیگوت کامل گیاه ماده استفاده کند رشد گیاه نر هموزیگوت توسط خودگشنی که شرح داده شد ضروری است.</a:t>
            </a:r>
          </a:p>
          <a:p>
            <a:pPr algn="r">
              <a:buFont typeface="Wingdings" pitchFamily="2" charset="2"/>
              <a:buChar char="v"/>
            </a:pPr>
            <a:r>
              <a:rPr lang="fa-IR" sz="2400" dirty="0" smtClean="0">
                <a:cs typeface="B Lotus" pitchFamily="2" charset="-78"/>
              </a:rPr>
              <a:t>به این دلایل روش قبلی ترجیح داده شده است.</a:t>
            </a:r>
          </a:p>
          <a:p>
            <a:pPr algn="r">
              <a:buFont typeface="Wingdings" pitchFamily="2" charset="2"/>
              <a:buChar char="v"/>
            </a:pPr>
            <a:r>
              <a:rPr lang="fa-IR" sz="2400" dirty="0" smtClean="0">
                <a:cs typeface="B Lotus" pitchFamily="2" charset="-78"/>
              </a:rPr>
              <a:t>در اینجا انتخاب از شروع مواد نسبتأ گسترده باعث شد که در حال حاضر گیاهان کافی </a:t>
            </a:r>
            <a:r>
              <a:rPr lang="en-US" sz="2400" i="1" dirty="0" smtClean="0">
                <a:cs typeface="B Lotus" pitchFamily="2" charset="-78"/>
              </a:rPr>
              <a:t>Andromonoecious</a:t>
            </a:r>
            <a:r>
              <a:rPr lang="fa-IR" sz="2400" i="1" dirty="0" smtClean="0">
                <a:cs typeface="B Lotus" pitchFamily="2" charset="-78"/>
              </a:rPr>
              <a:t> در اختیار داشته باشیم.</a:t>
            </a:r>
          </a:p>
          <a:p>
            <a:pPr algn="r">
              <a:buFont typeface="Wingdings" pitchFamily="2" charset="2"/>
              <a:buChar char="v"/>
            </a:pPr>
            <a:r>
              <a:rPr lang="fa-IR" sz="2400" i="1" dirty="0" smtClean="0">
                <a:cs typeface="B Lotus" pitchFamily="2" charset="-78"/>
              </a:rPr>
              <a:t>در حال حاضر امکان اجرای انتخاب پایدار در طی این فرایند وجود دارد.</a:t>
            </a:r>
            <a:endParaRPr lang="fa-IR" sz="2400" dirty="0">
              <a:cs typeface="B Lotus" pitchFamily="2" charset="-78"/>
            </a:endParaRPr>
          </a:p>
        </p:txBody>
      </p:sp>
      <p:sp>
        <p:nvSpPr>
          <p:cNvPr id="4" name="TextBox 3"/>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28596" y="428604"/>
            <a:ext cx="8229600" cy="1214446"/>
          </a:xfrm>
        </p:spPr>
        <p:txBody>
          <a:bodyPr>
            <a:normAutofit fontScale="90000"/>
          </a:bodyPr>
          <a:lstStyle/>
          <a:p>
            <a:pPr algn="r"/>
            <a:r>
              <a:rPr lang="fa-IR" dirty="0" smtClean="0">
                <a:cs typeface="B Lotus" pitchFamily="2" charset="-78"/>
              </a:rPr>
              <a:t>مزایای استفاده از گیاهان مارچوبه نر در مقایسه با ماده:</a:t>
            </a:r>
            <a:endParaRPr lang="fa-IR" dirty="0">
              <a:cs typeface="B Lotus" pitchFamily="2" charset="-78"/>
            </a:endParaRPr>
          </a:p>
        </p:txBody>
      </p:sp>
      <p:sp>
        <p:nvSpPr>
          <p:cNvPr id="6" name="Subtitle 5"/>
          <p:cNvSpPr>
            <a:spLocks noGrp="1"/>
          </p:cNvSpPr>
          <p:nvPr>
            <p:ph type="subTitle" idx="1"/>
          </p:nvPr>
        </p:nvSpPr>
        <p:spPr>
          <a:xfrm>
            <a:off x="714348" y="2000240"/>
            <a:ext cx="7643866" cy="3714776"/>
          </a:xfrm>
          <a:ln>
            <a:noFill/>
          </a:ln>
        </p:spPr>
        <p:txBody>
          <a:bodyPr/>
          <a:lstStyle/>
          <a:p>
            <a:pPr algn="r"/>
            <a:r>
              <a:rPr lang="fa-IR" dirty="0" smtClean="0"/>
              <a:t>1- </a:t>
            </a:r>
            <a:r>
              <a:rPr lang="fa-IR" dirty="0" smtClean="0">
                <a:cs typeface="B Lotus" pitchFamily="2" charset="-78"/>
              </a:rPr>
              <a:t>عملکرد بالاتر</a:t>
            </a:r>
          </a:p>
          <a:p>
            <a:pPr algn="r"/>
            <a:r>
              <a:rPr lang="fa-IR" dirty="0" smtClean="0">
                <a:cs typeface="B Lotus" pitchFamily="2" charset="-78"/>
              </a:rPr>
              <a:t>2-زودرسی</a:t>
            </a:r>
          </a:p>
          <a:p>
            <a:pPr algn="r"/>
            <a:r>
              <a:rPr lang="fa-IR" dirty="0" smtClean="0">
                <a:cs typeface="B Lotus" pitchFamily="2" charset="-78"/>
              </a:rPr>
              <a:t>3-طول عمر بیشتر</a:t>
            </a:r>
          </a:p>
          <a:p>
            <a:pPr algn="r"/>
            <a:r>
              <a:rPr lang="fa-IR" dirty="0" smtClean="0">
                <a:cs typeface="B Lotus" pitchFamily="2" charset="-78"/>
              </a:rPr>
              <a:t>4-مقاومت بیشتر در مقابل بیماری ها</a:t>
            </a:r>
          </a:p>
          <a:p>
            <a:pPr algn="r">
              <a:buFont typeface="Wingdings" pitchFamily="2" charset="2"/>
              <a:buChar char="v"/>
            </a:pPr>
            <a:r>
              <a:rPr lang="fa-IR" dirty="0" smtClean="0">
                <a:solidFill>
                  <a:srgbClr val="FF66FF"/>
                </a:solidFill>
                <a:cs typeface="B Lotus" pitchFamily="2" charset="-78"/>
              </a:rPr>
              <a:t>گیاهان ماده به علت تولید میوه از نوع سته دارای باردهی زیادی نیستند و علاوه بر آن به علت افتادن بذر به زمین و جوانه زنی بر مشکلات وجین می افزایند.</a:t>
            </a:r>
            <a:endParaRPr lang="fa-IR" dirty="0">
              <a:solidFill>
                <a:srgbClr val="FF66FF"/>
              </a:solidFill>
              <a:cs typeface="B Lotus" pitchFamily="2" charset="-78"/>
            </a:endParaRPr>
          </a:p>
        </p:txBody>
      </p:sp>
      <p:sp>
        <p:nvSpPr>
          <p:cNvPr id="4" name="TextBox 3"/>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   </a:t>
            </a:r>
            <a:br>
              <a:rPr lang="fa-IR" dirty="0" smtClean="0"/>
            </a:br>
            <a:endParaRPr lang="fa-IR" dirty="0"/>
          </a:p>
        </p:txBody>
      </p:sp>
      <p:pic>
        <p:nvPicPr>
          <p:cNvPr id="5" name="Content Placeholder 4" descr="aspfruit.jpg"/>
          <p:cNvPicPr>
            <a:picLocks noGrp="1" noChangeAspect="1"/>
          </p:cNvPicPr>
          <p:nvPr>
            <p:ph sz="half" idx="1"/>
          </p:nvPr>
        </p:nvPicPr>
        <p:blipFill>
          <a:blip r:embed="rId2"/>
          <a:stretch>
            <a:fillRect/>
          </a:stretch>
        </p:blipFill>
        <p:spPr>
          <a:xfrm>
            <a:off x="357158" y="857232"/>
            <a:ext cx="3929090" cy="49292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Content Placeholder 5" descr="allotment-asparagus-793716.JPG"/>
          <p:cNvPicPr>
            <a:picLocks noGrp="1" noChangeAspect="1"/>
          </p:cNvPicPr>
          <p:nvPr>
            <p:ph sz="half" idx="2"/>
          </p:nvPr>
        </p:nvPicPr>
        <p:blipFill>
          <a:blip r:embed="rId3"/>
          <a:stretch>
            <a:fillRect/>
          </a:stretch>
        </p:blipFill>
        <p:spPr>
          <a:xfrm>
            <a:off x="5000628" y="857232"/>
            <a:ext cx="3500462" cy="49292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r>
              <a:rPr lang="en-US" dirty="0" smtClean="0"/>
              <a:t>           </a:t>
            </a:r>
            <a:endParaRPr lang="fa-IR" dirty="0"/>
          </a:p>
        </p:txBody>
      </p:sp>
      <p:pic>
        <p:nvPicPr>
          <p:cNvPr id="7" name="Content Placeholder 6" descr="Photfile Images_Asparagus officinalis Img0010.jpg"/>
          <p:cNvPicPr>
            <a:picLocks noGrp="1" noChangeAspect="1"/>
          </p:cNvPicPr>
          <p:nvPr>
            <p:ph idx="1"/>
          </p:nvPr>
        </p:nvPicPr>
        <p:blipFill>
          <a:blip r:embed="rId2"/>
          <a:stretch>
            <a:fillRect/>
          </a:stretch>
        </p:blipFill>
        <p:spPr>
          <a:xfrm>
            <a:off x="357158" y="2571744"/>
            <a:ext cx="8286808" cy="40656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ectangle 4"/>
          <p:cNvSpPr/>
          <p:nvPr/>
        </p:nvSpPr>
        <p:spPr>
          <a:xfrm>
            <a:off x="1857356" y="285728"/>
            <a:ext cx="7072362" cy="1938992"/>
          </a:xfrm>
          <a:prstGeom prst="rect">
            <a:avLst/>
          </a:prstGeom>
        </p:spPr>
        <p:txBody>
          <a:bodyPr wrap="square">
            <a:spAutoFit/>
          </a:bodyPr>
          <a:lstStyle/>
          <a:p>
            <a:pPr>
              <a:buFont typeface="Wingdings" pitchFamily="2" charset="2"/>
              <a:buChar char="v"/>
            </a:pPr>
            <a:r>
              <a:rPr lang="fa-IR" sz="2400" dirty="0" smtClean="0">
                <a:cs typeface="B Lotus" pitchFamily="2" charset="-78"/>
              </a:rPr>
              <a:t> در حال حاضر با استفاده از روش های بسیاری برای بدست آوردن پایه های نر خالص تلاش می کنند.</a:t>
            </a:r>
          </a:p>
          <a:p>
            <a:pPr>
              <a:buFont typeface="Wingdings" pitchFamily="2" charset="2"/>
              <a:buChar char="v"/>
            </a:pPr>
            <a:r>
              <a:rPr lang="fa-IR" sz="2400" dirty="0" smtClean="0">
                <a:cs typeface="B Lotus" pitchFamily="2" charset="-78"/>
              </a:rPr>
              <a:t>امیدوارکننده ترین و کارآمدترین روش تولید پایه های نر بدون شک یکی از اصول ژنتیکی بود که توسط هاناویچ در ایالات متحده در آغاز جنگ جهانی دوم بکار گرفته شد.</a:t>
            </a:r>
          </a:p>
        </p:txBody>
      </p:sp>
      <p:sp>
        <p:nvSpPr>
          <p:cNvPr id="6" name="TextBox 5"/>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676260"/>
          </a:xfrm>
        </p:spPr>
        <p:txBody>
          <a:bodyPr/>
          <a:lstStyle/>
          <a:p>
            <a:r>
              <a:rPr lang="fa-IR" dirty="0" smtClean="0"/>
              <a:t>              </a:t>
            </a:r>
            <a:br>
              <a:rPr lang="fa-IR" dirty="0" smtClean="0"/>
            </a:br>
            <a:r>
              <a:rPr lang="fa-IR" dirty="0" smtClean="0"/>
              <a:t/>
            </a:r>
            <a:br>
              <a:rPr lang="fa-IR" dirty="0" smtClean="0"/>
            </a:br>
            <a:endParaRPr lang="fa-IR" dirty="0"/>
          </a:p>
        </p:txBody>
      </p:sp>
      <p:sp>
        <p:nvSpPr>
          <p:cNvPr id="3" name="Text Placeholder 2"/>
          <p:cNvSpPr>
            <a:spLocks noGrp="1"/>
          </p:cNvSpPr>
          <p:nvPr>
            <p:ph type="body" idx="1"/>
          </p:nvPr>
        </p:nvSpPr>
        <p:spPr>
          <a:xfrm>
            <a:off x="785786" y="1428736"/>
            <a:ext cx="7758138" cy="3643338"/>
          </a:xfrm>
        </p:spPr>
        <p:txBody>
          <a:bodyPr>
            <a:normAutofit fontScale="92500" lnSpcReduction="10000"/>
          </a:bodyPr>
          <a:lstStyle/>
          <a:p>
            <a:pPr algn="r">
              <a:buFont typeface="Wingdings" pitchFamily="2" charset="2"/>
              <a:buChar char="v"/>
            </a:pPr>
            <a:r>
              <a:rPr lang="fa-IR" sz="2400" dirty="0" smtClean="0">
                <a:cs typeface="B Lotus" pitchFamily="2" charset="-78"/>
              </a:rPr>
              <a:t>مرحله ی جنسی گیاه توسط یک ژن کنترل می شود که عامل نرینگی در آن غالبیت دارد.</a:t>
            </a:r>
          </a:p>
          <a:p>
            <a:pPr algn="r">
              <a:buFont typeface="Wingdings" pitchFamily="2" charset="2"/>
              <a:buChar char="v"/>
            </a:pPr>
            <a:r>
              <a:rPr lang="fa-IR" sz="2400" dirty="0" smtClean="0">
                <a:cs typeface="B Lotus" pitchFamily="2" charset="-78"/>
              </a:rPr>
              <a:t>گاهی اوقات  گیاهان نر علاوه بر گل های نر، گل های دوجنسی (</a:t>
            </a:r>
            <a:r>
              <a:rPr lang="en-US" sz="2400" i="1" dirty="0" smtClean="0">
                <a:cs typeface="B Lotus" pitchFamily="2" charset="-78"/>
              </a:rPr>
              <a:t>bisexual</a:t>
            </a:r>
            <a:r>
              <a:rPr lang="fa-IR" sz="2400" i="1" dirty="0" smtClean="0">
                <a:cs typeface="B Lotus" pitchFamily="2" charset="-78"/>
              </a:rPr>
              <a:t>) </a:t>
            </a:r>
            <a:r>
              <a:rPr lang="fa-IR" sz="2400" dirty="0" smtClean="0">
                <a:cs typeface="B Lotus" pitchFamily="2" charset="-78"/>
              </a:rPr>
              <a:t>نیز تولید می کنند.</a:t>
            </a:r>
          </a:p>
          <a:p>
            <a:pPr algn="r">
              <a:buFont typeface="Wingdings" pitchFamily="2" charset="2"/>
              <a:buChar char="v"/>
            </a:pPr>
            <a:r>
              <a:rPr lang="fa-IR" sz="2400" dirty="0" smtClean="0">
                <a:cs typeface="B Lotus" pitchFamily="2" charset="-78"/>
              </a:rPr>
              <a:t>گیاهان </a:t>
            </a:r>
            <a:r>
              <a:rPr lang="en-US" sz="2400" i="1" dirty="0" smtClean="0">
                <a:cs typeface="B Lotus" pitchFamily="2" charset="-78"/>
              </a:rPr>
              <a:t>Andromonoecious</a:t>
            </a:r>
            <a:r>
              <a:rPr lang="en-US" sz="2400" dirty="0" smtClean="0">
                <a:cs typeface="B Lotus" pitchFamily="2" charset="-78"/>
              </a:rPr>
              <a:t> </a:t>
            </a:r>
            <a:r>
              <a:rPr lang="fa-IR" sz="2400" dirty="0" smtClean="0">
                <a:cs typeface="B Lotus" pitchFamily="2" charset="-78"/>
              </a:rPr>
              <a:t> در اغلب موارد ساختمان گل در آن ها  خودگشنی را بوجود می آورد که این می تواند از لحاظ ژنتیکی بصورت  </a:t>
            </a:r>
            <a:r>
              <a:rPr lang="en-US" sz="2400" i="1" dirty="0" smtClean="0">
                <a:cs typeface="B Lotus" pitchFamily="2" charset="-78"/>
              </a:rPr>
              <a:t>Mm × Mm</a:t>
            </a:r>
            <a:r>
              <a:rPr lang="fa-IR" sz="2400" i="1" dirty="0" smtClean="0">
                <a:cs typeface="B Lotus" pitchFamily="2" charset="-78"/>
              </a:rPr>
              <a:t> </a:t>
            </a:r>
            <a:r>
              <a:rPr lang="fa-IR" sz="2400" dirty="0" smtClean="0">
                <a:cs typeface="B Lotus" pitchFamily="2" charset="-78"/>
              </a:rPr>
              <a:t>نشان داده  شود.</a:t>
            </a:r>
          </a:p>
          <a:p>
            <a:pPr algn="r">
              <a:buFont typeface="Wingdings" pitchFamily="2" charset="2"/>
              <a:buChar char="v"/>
            </a:pPr>
            <a:r>
              <a:rPr lang="fa-IR" sz="2400" dirty="0" smtClean="0">
                <a:cs typeface="B Lotus" pitchFamily="2" charset="-78"/>
              </a:rPr>
              <a:t>در حال حاضر تولید گیاهان نر خالص </a:t>
            </a:r>
            <a:r>
              <a:rPr lang="en-US" sz="2400" dirty="0" smtClean="0">
                <a:cs typeface="B Lotus" pitchFamily="2" charset="-78"/>
              </a:rPr>
              <a:t>MM </a:t>
            </a:r>
            <a:r>
              <a:rPr lang="fa-IR" sz="2400" dirty="0" smtClean="0">
                <a:cs typeface="B Lotus" pitchFamily="2" charset="-78"/>
              </a:rPr>
              <a:t> خیلی مهم است، اگر با ماده های خالص ترکیب شوند آنگاه داریم:                       </a:t>
            </a:r>
            <a:r>
              <a:rPr lang="en-US" sz="2400" dirty="0" smtClean="0">
                <a:cs typeface="B Lotus" pitchFamily="2" charset="-78"/>
              </a:rPr>
              <a:t>MM </a:t>
            </a:r>
            <a:r>
              <a:rPr lang="en-US" sz="2400" i="1" dirty="0" smtClean="0">
                <a:cs typeface="B Lotus" pitchFamily="2" charset="-78"/>
              </a:rPr>
              <a:t>×</a:t>
            </a:r>
            <a:r>
              <a:rPr lang="en-US" sz="2400" dirty="0" smtClean="0">
                <a:cs typeface="B Lotus" pitchFamily="2" charset="-78"/>
              </a:rPr>
              <a:t> mm                 Mm</a:t>
            </a:r>
            <a:endParaRPr lang="fa-IR" sz="2400" dirty="0" smtClean="0">
              <a:cs typeface="B Lotus" pitchFamily="2" charset="-78"/>
            </a:endParaRPr>
          </a:p>
          <a:p>
            <a:pPr algn="r"/>
            <a:r>
              <a:rPr lang="fa-IR" sz="2400" dirty="0" smtClean="0">
                <a:cs typeface="B Lotus" pitchFamily="2" charset="-78"/>
              </a:rPr>
              <a:t>به عبارت دیگر </a:t>
            </a:r>
            <a:r>
              <a:rPr lang="en-US" sz="2400" dirty="0" smtClean="0">
                <a:cs typeface="B Lotus" pitchFamily="2" charset="-78"/>
              </a:rPr>
              <a:t>f1</a:t>
            </a:r>
            <a:r>
              <a:rPr lang="fa-IR" sz="2400" dirty="0" smtClean="0">
                <a:cs typeface="B Lotus" pitchFamily="2" charset="-78"/>
              </a:rPr>
              <a:t> تنها از گیاهان نر تشکیل شده است.</a:t>
            </a:r>
          </a:p>
          <a:p>
            <a:pPr algn="r">
              <a:buFont typeface="Wingdings" pitchFamily="2" charset="2"/>
              <a:buChar char="v"/>
            </a:pPr>
            <a:endParaRPr lang="fa-IR" dirty="0" smtClean="0">
              <a:cs typeface="B Lotus" pitchFamily="2" charset="-78"/>
            </a:endParaRPr>
          </a:p>
          <a:p>
            <a:pPr algn="r"/>
            <a:endParaRPr lang="fa-IR" dirty="0"/>
          </a:p>
        </p:txBody>
      </p:sp>
      <p:cxnSp>
        <p:nvCxnSpPr>
          <p:cNvPr id="5" name="Straight Arrow Connector 4"/>
          <p:cNvCxnSpPr/>
          <p:nvPr/>
        </p:nvCxnSpPr>
        <p:spPr>
          <a:xfrm>
            <a:off x="3214678" y="4286256"/>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104888"/>
          </a:xfrm>
        </p:spPr>
        <p:txBody>
          <a:bodyPr/>
          <a:lstStyle/>
          <a:p>
            <a:pPr algn="r"/>
            <a:r>
              <a:rPr lang="fa-IR" sz="4000" dirty="0" smtClean="0">
                <a:cs typeface="B Lotus" pitchFamily="2" charset="-78"/>
              </a:rPr>
              <a:t>جستجو برای گیاهان نر با گلهای دوجنسی</a:t>
            </a:r>
            <a:endParaRPr lang="fa-IR" sz="4000" dirty="0">
              <a:cs typeface="B Lotus" pitchFamily="2" charset="-78"/>
            </a:endParaRPr>
          </a:p>
        </p:txBody>
      </p:sp>
      <p:sp>
        <p:nvSpPr>
          <p:cNvPr id="3" name="Text Placeholder 2"/>
          <p:cNvSpPr>
            <a:spLocks noGrp="1"/>
          </p:cNvSpPr>
          <p:nvPr>
            <p:ph type="body" idx="1"/>
          </p:nvPr>
        </p:nvSpPr>
        <p:spPr>
          <a:xfrm>
            <a:off x="1643042" y="2214554"/>
            <a:ext cx="7086600" cy="3857652"/>
          </a:xfrm>
        </p:spPr>
        <p:txBody>
          <a:bodyPr/>
          <a:lstStyle/>
          <a:p>
            <a:pPr algn="r">
              <a:buFont typeface="Wingdings" pitchFamily="2" charset="2"/>
              <a:buChar char="v"/>
            </a:pPr>
            <a:r>
              <a:rPr lang="fa-IR" sz="2100" dirty="0" smtClean="0">
                <a:cs typeface="B Lotus" pitchFamily="2" charset="-78"/>
              </a:rPr>
              <a:t>بررسی  و یافتن تمام گلهای نر تقریبأ غیر عملی است (بیشتر از هزار گل در یک گیاه)</a:t>
            </a:r>
          </a:p>
          <a:p>
            <a:pPr algn="r">
              <a:buFont typeface="Wingdings" pitchFamily="2" charset="2"/>
              <a:buChar char="v"/>
            </a:pPr>
            <a:r>
              <a:rPr lang="fa-IR" sz="2100" dirty="0" smtClean="0">
                <a:cs typeface="B Lotus" pitchFamily="2" charset="-78"/>
              </a:rPr>
              <a:t>زمانیکه گلها شروع به پژمرده شدن می کنند این کار را به راحتی میتوان انجام داد.</a:t>
            </a:r>
          </a:p>
          <a:p>
            <a:pPr algn="r">
              <a:buFont typeface="Wingdings" pitchFamily="2" charset="2"/>
              <a:buChar char="v"/>
            </a:pPr>
            <a:r>
              <a:rPr lang="fa-IR" sz="2100" dirty="0" smtClean="0">
                <a:cs typeface="B Lotus" pitchFamily="2" charset="-78"/>
              </a:rPr>
              <a:t>این زمان گلهایی که صرفأ به نر تبدیل می شوند به فرم لوله ای سفید و قهوه ای هستند.</a:t>
            </a:r>
          </a:p>
          <a:p>
            <a:pPr algn="r">
              <a:buFont typeface="Wingdings" pitchFamily="2" charset="2"/>
              <a:buChar char="v"/>
            </a:pPr>
            <a:r>
              <a:rPr lang="fa-IR" sz="2100" dirty="0" smtClean="0">
                <a:cs typeface="B Lotus" pitchFamily="2" charset="-78"/>
              </a:rPr>
              <a:t>در این مرحله تخمدان گلهای دو جنسی در صورت وجود کمی متورم شده است.</a:t>
            </a:r>
          </a:p>
          <a:p>
            <a:pPr algn="r">
              <a:buFont typeface="Wingdings" pitchFamily="2" charset="2"/>
              <a:buChar char="v"/>
            </a:pPr>
            <a:r>
              <a:rPr lang="fa-IR" sz="2100" dirty="0" smtClean="0">
                <a:cs typeface="B Lotus" pitchFamily="2" charset="-78"/>
              </a:rPr>
              <a:t>در نتیجه این تغییرات به وضوح قابل مشاهده است</a:t>
            </a:r>
            <a:r>
              <a:rPr lang="fa-IR" dirty="0" smtClean="0">
                <a:cs typeface="B Lotus" pitchFamily="2" charset="-78"/>
              </a:rPr>
              <a:t>.</a:t>
            </a:r>
          </a:p>
          <a:p>
            <a:pPr algn="r">
              <a:buFont typeface="Wingdings" pitchFamily="2" charset="2"/>
              <a:buChar char="v"/>
            </a:pPr>
            <a:endParaRPr lang="fa-IR" dirty="0" smtClean="0">
              <a:cs typeface="B Lotus" pitchFamily="2" charset="-78"/>
            </a:endParaRPr>
          </a:p>
          <a:p>
            <a:pPr algn="r">
              <a:buFont typeface="Wingdings" pitchFamily="2" charset="2"/>
              <a:buChar char="v"/>
            </a:pPr>
            <a:endParaRPr lang="fa-IR" dirty="0" smtClean="0">
              <a:cs typeface="B Lotus" pitchFamily="2" charset="-78"/>
            </a:endParaRPr>
          </a:p>
          <a:p>
            <a:pPr algn="r"/>
            <a:endParaRPr lang="fa-IR" dirty="0"/>
          </a:p>
        </p:txBody>
      </p:sp>
      <p:sp>
        <p:nvSpPr>
          <p:cNvPr id="4" name="TextBox 3"/>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072066" y="214290"/>
            <a:ext cx="3008313" cy="1162050"/>
          </a:xfrm>
        </p:spPr>
        <p:txBody>
          <a:bodyPr/>
          <a:lstStyle/>
          <a:p>
            <a:r>
              <a:rPr lang="fa-IR" dirty="0" smtClean="0"/>
              <a:t>    </a:t>
            </a:r>
            <a:endParaRPr lang="fa-IR" dirty="0"/>
          </a:p>
        </p:txBody>
      </p:sp>
      <p:sp>
        <p:nvSpPr>
          <p:cNvPr id="11" name="Text Placeholder 10"/>
          <p:cNvSpPr>
            <a:spLocks noGrp="1"/>
          </p:cNvSpPr>
          <p:nvPr>
            <p:ph type="body" idx="2"/>
          </p:nvPr>
        </p:nvSpPr>
        <p:spPr>
          <a:xfrm>
            <a:off x="4357686" y="857232"/>
            <a:ext cx="3929090" cy="5387981"/>
          </a:xfrm>
        </p:spPr>
        <p:txBody>
          <a:bodyPr>
            <a:normAutofit/>
          </a:bodyPr>
          <a:lstStyle/>
          <a:p>
            <a:r>
              <a:rPr lang="fa-IR" sz="3200" b="1" dirty="0" smtClean="0">
                <a:cs typeface="B Lotus" pitchFamily="2" charset="-78"/>
              </a:rPr>
              <a:t>گل نر طبیعی</a:t>
            </a:r>
          </a:p>
          <a:p>
            <a:endParaRPr lang="fa-IR" sz="2200" dirty="0" smtClean="0">
              <a:cs typeface="B Lotus" pitchFamily="2" charset="-78"/>
            </a:endParaRPr>
          </a:p>
          <a:p>
            <a:pPr>
              <a:buFont typeface="Wingdings" pitchFamily="2" charset="2"/>
              <a:buChar char="v"/>
            </a:pPr>
            <a:r>
              <a:rPr lang="fa-IR" sz="2200" dirty="0" smtClean="0">
                <a:cs typeface="B Lotus" pitchFamily="2" charset="-78"/>
              </a:rPr>
              <a:t>تخمدان اولیه به وضوح قابل مشاهده است</a:t>
            </a:r>
          </a:p>
          <a:p>
            <a:endParaRPr lang="fa-IR" sz="2200" dirty="0" smtClean="0">
              <a:cs typeface="B Lotus" pitchFamily="2" charset="-78"/>
            </a:endParaRPr>
          </a:p>
          <a:p>
            <a:pPr>
              <a:buFont typeface="Wingdings" pitchFamily="2" charset="2"/>
              <a:buChar char="v"/>
            </a:pPr>
            <a:r>
              <a:rPr lang="fa-IR" sz="2200" dirty="0" smtClean="0">
                <a:cs typeface="B Lotus" pitchFamily="2" charset="-78"/>
              </a:rPr>
              <a:t>کلاله ها وجود ندارند.</a:t>
            </a:r>
            <a:endParaRPr lang="fa-IR" sz="2200" dirty="0">
              <a:cs typeface="B Lotus" pitchFamily="2" charset="-78"/>
            </a:endParaRPr>
          </a:p>
        </p:txBody>
      </p:sp>
      <p:pic>
        <p:nvPicPr>
          <p:cNvPr id="14" name="Picture 2"/>
          <p:cNvPicPr>
            <a:picLocks noGrp="1" noChangeAspect="1" noChangeArrowheads="1"/>
          </p:cNvPicPr>
          <p:nvPr>
            <p:ph sz="half" idx="1"/>
          </p:nvPr>
        </p:nvPicPr>
        <p:blipFill>
          <a:blip r:embed="rId2"/>
          <a:srcRect/>
          <a:stretch>
            <a:fillRect/>
          </a:stretch>
        </p:blipFill>
        <p:spPr bwMode="auto">
          <a:xfrm>
            <a:off x="714348" y="785794"/>
            <a:ext cx="3000396" cy="5500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200" b="1" dirty="0" smtClean="0">
                <a:cs typeface="B Lotus" pitchFamily="2" charset="-78"/>
              </a:rPr>
              <a:t>گل ماده طبیعی</a:t>
            </a:r>
            <a:r>
              <a:rPr lang="fa-IR" dirty="0" smtClean="0"/>
              <a:t/>
            </a:r>
            <a:br>
              <a:rPr lang="fa-IR" dirty="0" smtClean="0"/>
            </a:br>
            <a:endParaRPr lang="fa-IR" dirty="0"/>
          </a:p>
        </p:txBody>
      </p:sp>
      <p:sp>
        <p:nvSpPr>
          <p:cNvPr id="3" name="Text Placeholder 2"/>
          <p:cNvSpPr>
            <a:spLocks noGrp="1"/>
          </p:cNvSpPr>
          <p:nvPr>
            <p:ph type="body" idx="2"/>
          </p:nvPr>
        </p:nvSpPr>
        <p:spPr/>
        <p:txBody>
          <a:bodyPr>
            <a:normAutofit/>
          </a:bodyPr>
          <a:lstStyle/>
          <a:p>
            <a:pPr>
              <a:buFont typeface="Wingdings" pitchFamily="2" charset="2"/>
              <a:buChar char="v"/>
            </a:pPr>
            <a:r>
              <a:rPr lang="fa-IR" sz="2200" dirty="0" smtClean="0">
                <a:cs typeface="B Lotus" pitchFamily="2" charset="-78"/>
              </a:rPr>
              <a:t>پرچم های اولیه بسیار کوچک</a:t>
            </a:r>
          </a:p>
          <a:p>
            <a:pPr>
              <a:buFont typeface="Wingdings" pitchFamily="2" charset="2"/>
              <a:buChar char="v"/>
            </a:pPr>
            <a:endParaRPr lang="fa-IR" sz="2200" dirty="0" smtClean="0">
              <a:cs typeface="B Lotus" pitchFamily="2" charset="-78"/>
            </a:endParaRPr>
          </a:p>
          <a:p>
            <a:pPr>
              <a:buFont typeface="Wingdings" pitchFamily="2" charset="2"/>
              <a:buChar char="v"/>
            </a:pPr>
            <a:r>
              <a:rPr lang="fa-IR" sz="2200" dirty="0" smtClean="0">
                <a:cs typeface="B Lotus" pitchFamily="2" charset="-78"/>
              </a:rPr>
              <a:t>رنگ بساک ها نارنجی نیست بلکه سفید هستند.</a:t>
            </a:r>
          </a:p>
          <a:p>
            <a:pPr>
              <a:buFont typeface="Wingdings" pitchFamily="2" charset="2"/>
              <a:buChar char="v"/>
            </a:pPr>
            <a:endParaRPr lang="fa-IR" sz="2200" dirty="0" smtClean="0">
              <a:cs typeface="B Lotus" pitchFamily="2" charset="-78"/>
            </a:endParaRPr>
          </a:p>
          <a:p>
            <a:pPr>
              <a:buFont typeface="Wingdings" pitchFamily="2" charset="2"/>
              <a:buChar char="v"/>
            </a:pPr>
            <a:r>
              <a:rPr lang="fa-IR" sz="2200" dirty="0" smtClean="0">
                <a:cs typeface="B Lotus" pitchFamily="2" charset="-78"/>
              </a:rPr>
              <a:t>گرده تولید نمی کنند</a:t>
            </a:r>
            <a:r>
              <a:rPr lang="fa-IR" sz="2000" dirty="0" smtClean="0">
                <a:cs typeface="B Lotus" pitchFamily="2" charset="-78"/>
              </a:rPr>
              <a:t>.</a:t>
            </a:r>
          </a:p>
          <a:p>
            <a:pPr>
              <a:buFont typeface="Wingdings" pitchFamily="2" charset="2"/>
              <a:buChar char="v"/>
            </a:pPr>
            <a:endParaRPr lang="fa-IR" sz="2000" dirty="0" smtClean="0">
              <a:cs typeface="B Lotus" pitchFamily="2" charset="-78"/>
            </a:endParaRPr>
          </a:p>
          <a:p>
            <a:endParaRPr lang="fa-IR" sz="2000" dirty="0">
              <a:cs typeface="B Lotus" pitchFamily="2" charset="-78"/>
            </a:endParaRPr>
          </a:p>
        </p:txBody>
      </p:sp>
      <p:pic>
        <p:nvPicPr>
          <p:cNvPr id="5" name="Picture 3"/>
          <p:cNvPicPr>
            <a:picLocks noGrp="1" noChangeAspect="1" noChangeArrowheads="1"/>
          </p:cNvPicPr>
          <p:nvPr>
            <p:ph sz="half" idx="1"/>
          </p:nvPr>
        </p:nvPicPr>
        <p:blipFill>
          <a:blip r:embed="rId2"/>
          <a:srcRect/>
          <a:stretch>
            <a:fillRect/>
          </a:stretch>
        </p:blipFill>
        <p:spPr bwMode="auto">
          <a:xfrm>
            <a:off x="5143504" y="1071546"/>
            <a:ext cx="3322663" cy="50006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39375" y="6597352"/>
            <a:ext cx="1443023" cy="338554"/>
          </a:xfrm>
          <a:prstGeom prst="rect">
            <a:avLst/>
          </a:prstGeom>
          <a:noFill/>
        </p:spPr>
        <p:txBody>
          <a:bodyPr wrap="none" rtlCol="1">
            <a:spAutoFit/>
          </a:bodyPr>
          <a:lstStyle/>
          <a:p>
            <a:r>
              <a:rPr lang="en-US" sz="1600" dirty="0" smtClean="0"/>
              <a:t>Golsaran.com</a:t>
            </a:r>
            <a:endParaRPr lang="fa-IR" sz="1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2">
      <a:dk1>
        <a:sysClr val="windowText" lastClr="000000"/>
      </a:dk1>
      <a:lt1>
        <a:sysClr val="window" lastClr="FFFFFF"/>
      </a:lt1>
      <a:dk2>
        <a:srgbClr val="646B86"/>
      </a:dk2>
      <a:lt2>
        <a:srgbClr val="C5D1D7"/>
      </a:lt2>
      <a:accent1>
        <a:srgbClr val="F5DFDA"/>
      </a:accent1>
      <a:accent2>
        <a:srgbClr val="CCB400"/>
      </a:accent2>
      <a:accent3>
        <a:srgbClr val="8CADAE"/>
      </a:accent3>
      <a:accent4>
        <a:srgbClr val="8C7B70"/>
      </a:accent4>
      <a:accent5>
        <a:srgbClr val="8FB08C"/>
      </a:accent5>
      <a:accent6>
        <a:srgbClr val="D19049"/>
      </a:accent6>
      <a:hlink>
        <a:srgbClr val="000000"/>
      </a:hlink>
      <a:folHlink>
        <a:srgbClr val="694F0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TotalTime>
  <Words>1504</Words>
  <Application>Microsoft Office PowerPoint</Application>
  <PresentationFormat>On-screen Show (4:3)</PresentationFormat>
  <Paragraphs>142</Paragraphs>
  <Slides>25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B Lotus</vt:lpstr>
      <vt:lpstr>Book Antiqua</vt:lpstr>
      <vt:lpstr>Calibri</vt:lpstr>
      <vt:lpstr>Lucida Sans</vt:lpstr>
      <vt:lpstr>Tahoma</vt:lpstr>
      <vt:lpstr>Times New Roman</vt:lpstr>
      <vt:lpstr>Wingdings</vt:lpstr>
      <vt:lpstr>Wingdings 2</vt:lpstr>
      <vt:lpstr>Wingdings 3</vt:lpstr>
      <vt:lpstr>Apex</vt:lpstr>
      <vt:lpstr>اهمیت Andromonoecy  در اصلاح مارچوبه</vt:lpstr>
      <vt:lpstr>معرفی:   </vt:lpstr>
      <vt:lpstr>مزایای استفاده از گیاهان مارچوبه نر در مقایسه با ماده:</vt:lpstr>
      <vt:lpstr>    </vt:lpstr>
      <vt:lpstr>                       </vt:lpstr>
      <vt:lpstr>                </vt:lpstr>
      <vt:lpstr>جستجو برای گیاهان نر با گلهای دوجنسی</vt:lpstr>
      <vt:lpstr>    </vt:lpstr>
      <vt:lpstr>گل ماده طبیعی </vt:lpstr>
      <vt:lpstr>       </vt:lpstr>
      <vt:lpstr>گل Andromonocious  با تخمدان متورم  بارورسازی عملی شده است. تخمدان شروع به متورم شدن می کند و پوشش گل ، برگ ها و پرچم ها را به جلو می راند..</vt:lpstr>
      <vt:lpstr>نکته:</vt:lpstr>
      <vt:lpstr>Andromonocious ) با نتاج گیاهان   TEST CROSSES)     </vt:lpstr>
      <vt:lpstr>                  </vt:lpstr>
      <vt:lpstr>                 </vt:lpstr>
      <vt:lpstr>                   </vt:lpstr>
      <vt:lpstr>PowerPoint Presentation</vt:lpstr>
      <vt:lpstr>       </vt:lpstr>
      <vt:lpstr>    </vt:lpstr>
      <vt:lpstr>  </vt:lpstr>
      <vt:lpstr>   </vt:lpstr>
      <vt:lpstr>    </vt:lpstr>
      <vt:lpstr>    </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golsaran.com</dc:creator>
  <cp:lastModifiedBy>MSI</cp:lastModifiedBy>
  <cp:revision>60</cp:revision>
  <dcterms:created xsi:type="dcterms:W3CDTF">2011-11-01T06:32:36Z</dcterms:created>
  <dcterms:modified xsi:type="dcterms:W3CDTF">2016-01-01T08:01:45Z</dcterms:modified>
</cp:coreProperties>
</file>